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119"/>
  </p:notesMasterIdLst>
  <p:sldIdLst>
    <p:sldId id="1863" r:id="rId2"/>
    <p:sldId id="1922" r:id="rId3"/>
    <p:sldId id="258" r:id="rId4"/>
    <p:sldId id="1770" r:id="rId5"/>
    <p:sldId id="1773" r:id="rId6"/>
    <p:sldId id="1772" r:id="rId7"/>
    <p:sldId id="1928" r:id="rId8"/>
    <p:sldId id="1930" r:id="rId9"/>
    <p:sldId id="1802" r:id="rId10"/>
    <p:sldId id="1803" r:id="rId11"/>
    <p:sldId id="1804" r:id="rId12"/>
    <p:sldId id="1805" r:id="rId13"/>
    <p:sldId id="1927" r:id="rId14"/>
    <p:sldId id="1840" r:id="rId15"/>
    <p:sldId id="1859" r:id="rId16"/>
    <p:sldId id="1810" r:id="rId17"/>
    <p:sldId id="1866" r:id="rId18"/>
    <p:sldId id="1901" r:id="rId19"/>
    <p:sldId id="1867" r:id="rId20"/>
    <p:sldId id="1902" r:id="rId21"/>
    <p:sldId id="1868" r:id="rId22"/>
    <p:sldId id="1903" r:id="rId23"/>
    <p:sldId id="1869" r:id="rId24"/>
    <p:sldId id="1871" r:id="rId25"/>
    <p:sldId id="1904" r:id="rId26"/>
    <p:sldId id="1872" r:id="rId27"/>
    <p:sldId id="1905" r:id="rId28"/>
    <p:sldId id="1873" r:id="rId29"/>
    <p:sldId id="1874" r:id="rId30"/>
    <p:sldId id="1875" r:id="rId31"/>
    <p:sldId id="1906" r:id="rId32"/>
    <p:sldId id="1876" r:id="rId33"/>
    <p:sldId id="1877" r:id="rId34"/>
    <p:sldId id="1907" r:id="rId35"/>
    <p:sldId id="1878" r:id="rId36"/>
    <p:sldId id="1879" r:id="rId37"/>
    <p:sldId id="1880" r:id="rId38"/>
    <p:sldId id="1881" r:id="rId39"/>
    <p:sldId id="1909" r:id="rId40"/>
    <p:sldId id="1882" r:id="rId41"/>
    <p:sldId id="1910" r:id="rId42"/>
    <p:sldId id="1883" r:id="rId43"/>
    <p:sldId id="1884" r:id="rId44"/>
    <p:sldId id="1911" r:id="rId45"/>
    <p:sldId id="1885" r:id="rId46"/>
    <p:sldId id="1886" r:id="rId47"/>
    <p:sldId id="1887" r:id="rId48"/>
    <p:sldId id="1913" r:id="rId49"/>
    <p:sldId id="1888" r:id="rId50"/>
    <p:sldId id="1889" r:id="rId51"/>
    <p:sldId id="1890" r:id="rId52"/>
    <p:sldId id="1914" r:id="rId53"/>
    <p:sldId id="1891" r:id="rId54"/>
    <p:sldId id="1892" r:id="rId55"/>
    <p:sldId id="1893" r:id="rId56"/>
    <p:sldId id="1894" r:id="rId57"/>
    <p:sldId id="1915" r:id="rId58"/>
    <p:sldId id="1916" r:id="rId59"/>
    <p:sldId id="1895" r:id="rId60"/>
    <p:sldId id="1896" r:id="rId61"/>
    <p:sldId id="1897" r:id="rId62"/>
    <p:sldId id="1918" r:id="rId63"/>
    <p:sldId id="1898" r:id="rId64"/>
    <p:sldId id="1899" r:id="rId65"/>
    <p:sldId id="1900" r:id="rId66"/>
    <p:sldId id="1920" r:id="rId67"/>
    <p:sldId id="1842" r:id="rId68"/>
    <p:sldId id="1775" r:id="rId69"/>
    <p:sldId id="1776" r:id="rId70"/>
    <p:sldId id="1843" r:id="rId71"/>
    <p:sldId id="1844" r:id="rId72"/>
    <p:sldId id="1845" r:id="rId73"/>
    <p:sldId id="1846" r:id="rId74"/>
    <p:sldId id="1777" r:id="rId75"/>
    <p:sldId id="1778" r:id="rId76"/>
    <p:sldId id="1779" r:id="rId77"/>
    <p:sldId id="1780" r:id="rId78"/>
    <p:sldId id="1781" r:id="rId79"/>
    <p:sldId id="1782" r:id="rId80"/>
    <p:sldId id="1783" r:id="rId81"/>
    <p:sldId id="1784" r:id="rId82"/>
    <p:sldId id="1785" r:id="rId83"/>
    <p:sldId id="1786" r:id="rId84"/>
    <p:sldId id="1787" r:id="rId85"/>
    <p:sldId id="1788" r:id="rId86"/>
    <p:sldId id="1789" r:id="rId87"/>
    <p:sldId id="1790" r:id="rId88"/>
    <p:sldId id="1791" r:id="rId89"/>
    <p:sldId id="1792" r:id="rId90"/>
    <p:sldId id="1793" r:id="rId91"/>
    <p:sldId id="1794" r:id="rId92"/>
    <p:sldId id="1847" r:id="rId93"/>
    <p:sldId id="1796" r:id="rId94"/>
    <p:sldId id="1848" r:id="rId95"/>
    <p:sldId id="1849" r:id="rId96"/>
    <p:sldId id="1850" r:id="rId97"/>
    <p:sldId id="1851" r:id="rId98"/>
    <p:sldId id="1852" r:id="rId99"/>
    <p:sldId id="1853" r:id="rId100"/>
    <p:sldId id="1854" r:id="rId101"/>
    <p:sldId id="1855" r:id="rId102"/>
    <p:sldId id="1856" r:id="rId103"/>
    <p:sldId id="1857" r:id="rId104"/>
    <p:sldId id="1858" r:id="rId105"/>
    <p:sldId id="1806" r:id="rId106"/>
    <p:sldId id="1807" r:id="rId107"/>
    <p:sldId id="1774" r:id="rId108"/>
    <p:sldId id="1798" r:id="rId109"/>
    <p:sldId id="1795" r:id="rId110"/>
    <p:sldId id="1921" r:id="rId111"/>
    <p:sldId id="1932" r:id="rId112"/>
    <p:sldId id="1864" r:id="rId113"/>
    <p:sldId id="1924" r:id="rId114"/>
    <p:sldId id="1865" r:id="rId115"/>
    <p:sldId id="1925" r:id="rId116"/>
    <p:sldId id="1923" r:id="rId117"/>
    <p:sldId id="1926" r:id="rId118"/>
  </p:sldIdLst>
  <p:sldSz cx="9144000" cy="6858000" type="screen4x3"/>
  <p:notesSz cx="7102475" cy="102330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3" pos="363" userDrawn="1">
          <p15:clr>
            <a:srgbClr val="A4A3A4"/>
          </p15:clr>
        </p15:guide>
        <p15:guide id="5" pos="5443" userDrawn="1">
          <p15:clr>
            <a:srgbClr val="A4A3A4"/>
          </p15:clr>
        </p15:guide>
        <p15:guide id="10" orient="horz" pos="2750" userDrawn="1">
          <p15:clr>
            <a:srgbClr val="A4A3A4"/>
          </p15:clr>
        </p15:guide>
        <p15:guide id="11" orient="horz" pos="3974" userDrawn="1">
          <p15:clr>
            <a:srgbClr val="A4A3A4"/>
          </p15:clr>
        </p15:guide>
        <p15:guide id="12" orient="horz" pos="822" userDrawn="1">
          <p15:clr>
            <a:srgbClr val="A4A3A4"/>
          </p15:clr>
        </p15:guide>
        <p15:guide id="13" pos="3674" userDrawn="1">
          <p15:clr>
            <a:srgbClr val="A4A3A4"/>
          </p15:clr>
        </p15:guide>
        <p15:guide id="14" orient="horz" pos="24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5E3CF"/>
    <a:srgbClr val="000000"/>
    <a:srgbClr val="E9EBF5"/>
    <a:srgbClr val="EDEAF0"/>
    <a:srgbClr val="8064A2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淡色スタイル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中間スタイル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6242" autoAdjust="0"/>
  </p:normalViewPr>
  <p:slideViewPr>
    <p:cSldViewPr snapToGrid="0">
      <p:cViewPr varScale="1">
        <p:scale>
          <a:sx n="79" d="100"/>
          <a:sy n="79" d="100"/>
        </p:scale>
        <p:origin x="108" y="480"/>
      </p:cViewPr>
      <p:guideLst>
        <p:guide orient="horz" pos="2024"/>
        <p:guide pos="363"/>
        <p:guide pos="5443"/>
        <p:guide orient="horz" pos="2750"/>
        <p:guide orient="horz" pos="3974"/>
        <p:guide orient="horz" pos="822"/>
        <p:guide pos="3674"/>
        <p:guide orient="horz" pos="24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40" cy="513428"/>
          </a:xfrm>
          <a:prstGeom prst="rect">
            <a:avLst/>
          </a:prstGeom>
        </p:spPr>
        <p:txBody>
          <a:bodyPr vert="horz" lIns="95473" tIns="47736" rIns="95473" bIns="47736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092" y="1"/>
            <a:ext cx="3077740" cy="513428"/>
          </a:xfrm>
          <a:prstGeom prst="rect">
            <a:avLst/>
          </a:prstGeom>
        </p:spPr>
        <p:txBody>
          <a:bodyPr vert="horz" lIns="95473" tIns="47736" rIns="95473" bIns="47736" rtlCol="0"/>
          <a:lstStyle>
            <a:lvl1pPr algn="r">
              <a:defRPr sz="1300"/>
            </a:lvl1pPr>
          </a:lstStyle>
          <a:p>
            <a:fld id="{8733BD2F-FD1C-4344-A21A-4C89C0514545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73" tIns="47736" rIns="95473" bIns="4773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48" y="4924644"/>
            <a:ext cx="5681980" cy="4029254"/>
          </a:xfrm>
          <a:prstGeom prst="rect">
            <a:avLst/>
          </a:prstGeom>
        </p:spPr>
        <p:txBody>
          <a:bodyPr vert="horz" lIns="95473" tIns="47736" rIns="95473" bIns="4773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19599"/>
            <a:ext cx="3077740" cy="513427"/>
          </a:xfrm>
          <a:prstGeom prst="rect">
            <a:avLst/>
          </a:prstGeom>
        </p:spPr>
        <p:txBody>
          <a:bodyPr vert="horz" lIns="95473" tIns="47736" rIns="95473" bIns="47736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092" y="9719599"/>
            <a:ext cx="3077740" cy="513427"/>
          </a:xfrm>
          <a:prstGeom prst="rect">
            <a:avLst/>
          </a:prstGeom>
        </p:spPr>
        <p:txBody>
          <a:bodyPr vert="horz" lIns="95473" tIns="47736" rIns="95473" bIns="47736" rtlCol="0" anchor="b"/>
          <a:lstStyle>
            <a:lvl1pPr algn="r">
              <a:defRPr sz="1300"/>
            </a:lvl1pPr>
          </a:lstStyle>
          <a:p>
            <a:fld id="{315AA0E4-29BF-4E93-A1B5-4A8C7B3182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058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AA0E4-29BF-4E93-A1B5-4A8C7B318224}" type="slidenum">
              <a:rPr kumimoji="1" lang="ja-JP" altLang="en-US" smtClean="0"/>
              <a:t>90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704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FDCA-B364-408A-8CB1-047C2DA8375B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8D8A-2D11-4BA2-91AC-8F19A746C7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37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FDCA-B364-408A-8CB1-047C2DA8375B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8D8A-2D11-4BA2-91AC-8F19A746C7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09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FDCA-B364-408A-8CB1-047C2DA8375B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8D8A-2D11-4BA2-91AC-8F19A746C7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643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FDCA-B364-408A-8CB1-047C2DA8375B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8D8A-2D11-4BA2-91AC-8F19A746C7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77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FDCA-B364-408A-8CB1-047C2DA8375B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8D8A-2D11-4BA2-91AC-8F19A746C7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545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FDCA-B364-408A-8CB1-047C2DA8375B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8D8A-2D11-4BA2-91AC-8F19A746C7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338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FDCA-B364-408A-8CB1-047C2DA8375B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8D8A-2D11-4BA2-91AC-8F19A746C7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7955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FDCA-B364-408A-8CB1-047C2DA8375B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8D8A-2D11-4BA2-91AC-8F19A746C7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FDCA-B364-408A-8CB1-047C2DA8375B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8D8A-2D11-4BA2-91AC-8F19A746C7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926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FDCA-B364-408A-8CB1-047C2DA8375B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8D8A-2D11-4BA2-91AC-8F19A746C7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05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FDCA-B364-408A-8CB1-047C2DA8375B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68D8A-2D11-4BA2-91AC-8F19A746C7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33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6FDCA-B364-408A-8CB1-047C2DA8375B}" type="datetimeFigureOut">
              <a:rPr kumimoji="1" lang="ja-JP" altLang="en-US" smtClean="0"/>
              <a:t>2023/12/28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68D8A-2D11-4BA2-91AC-8F19A746C7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35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7" Type="http://schemas.openxmlformats.org/officeDocument/2006/relationships/image" Target="../media/image342.jpeg"/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jpeg"/><Relationship Id="rId5" Type="http://schemas.openxmlformats.org/officeDocument/2006/relationships/image" Target="../media/image340.jpeg"/><Relationship Id="rId4" Type="http://schemas.openxmlformats.org/officeDocument/2006/relationships/image" Target="../media/image33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7" Type="http://schemas.openxmlformats.org/officeDocument/2006/relationships/image" Target="../media/image348.jpe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7.tiff"/><Relationship Id="rId5" Type="http://schemas.openxmlformats.org/officeDocument/2006/relationships/image" Target="../media/image346.jpeg"/><Relationship Id="rId4" Type="http://schemas.openxmlformats.org/officeDocument/2006/relationships/image" Target="../media/image345.tif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jpeg"/><Relationship Id="rId3" Type="http://schemas.openxmlformats.org/officeDocument/2006/relationships/image" Target="../media/image350.jpeg"/><Relationship Id="rId7" Type="http://schemas.openxmlformats.org/officeDocument/2006/relationships/image" Target="../media/image354.jpeg"/><Relationship Id="rId12" Type="http://schemas.openxmlformats.org/officeDocument/2006/relationships/image" Target="../media/image359.jpeg"/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jpeg"/><Relationship Id="rId11" Type="http://schemas.openxmlformats.org/officeDocument/2006/relationships/image" Target="../media/image358.jpeg"/><Relationship Id="rId5" Type="http://schemas.openxmlformats.org/officeDocument/2006/relationships/image" Target="../media/image352.jpeg"/><Relationship Id="rId10" Type="http://schemas.openxmlformats.org/officeDocument/2006/relationships/image" Target="../media/image357.jpeg"/><Relationship Id="rId4" Type="http://schemas.openxmlformats.org/officeDocument/2006/relationships/image" Target="../media/image351.jpeg"/><Relationship Id="rId9" Type="http://schemas.openxmlformats.org/officeDocument/2006/relationships/image" Target="../media/image3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jpeg"/><Relationship Id="rId3" Type="http://schemas.microsoft.com/office/2007/relationships/hdphoto" Target="../media/hdphoto1.wdp"/><Relationship Id="rId7" Type="http://schemas.openxmlformats.org/officeDocument/2006/relationships/image" Target="../media/image364.jpeg"/><Relationship Id="rId12" Type="http://schemas.openxmlformats.org/officeDocument/2006/relationships/image" Target="../media/image369.tiff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jpeg"/><Relationship Id="rId11" Type="http://schemas.openxmlformats.org/officeDocument/2006/relationships/image" Target="../media/image368.tiff"/><Relationship Id="rId5" Type="http://schemas.openxmlformats.org/officeDocument/2006/relationships/image" Target="../media/image362.jpeg"/><Relationship Id="rId10" Type="http://schemas.openxmlformats.org/officeDocument/2006/relationships/image" Target="../media/image367.jpeg"/><Relationship Id="rId4" Type="http://schemas.openxmlformats.org/officeDocument/2006/relationships/image" Target="../media/image361.jpeg"/><Relationship Id="rId9" Type="http://schemas.openxmlformats.org/officeDocument/2006/relationships/image" Target="../media/image36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2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jpeg"/><Relationship Id="rId3" Type="http://schemas.openxmlformats.org/officeDocument/2006/relationships/image" Target="../media/image374.jpeg"/><Relationship Id="rId7" Type="http://schemas.openxmlformats.org/officeDocument/2006/relationships/image" Target="../media/image378.jpeg"/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7.jpeg"/><Relationship Id="rId5" Type="http://schemas.openxmlformats.org/officeDocument/2006/relationships/image" Target="../media/image376.jpeg"/><Relationship Id="rId4" Type="http://schemas.openxmlformats.org/officeDocument/2006/relationships/image" Target="../media/image375.jpeg"/><Relationship Id="rId9" Type="http://schemas.openxmlformats.org/officeDocument/2006/relationships/image" Target="../media/image380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7.jpeg"/><Relationship Id="rId3" Type="http://schemas.openxmlformats.org/officeDocument/2006/relationships/image" Target="../media/image382.jpeg"/><Relationship Id="rId7" Type="http://schemas.openxmlformats.org/officeDocument/2006/relationships/image" Target="../media/image386.jpeg"/><Relationship Id="rId2" Type="http://schemas.openxmlformats.org/officeDocument/2006/relationships/image" Target="../media/image3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5.jpeg"/><Relationship Id="rId5" Type="http://schemas.openxmlformats.org/officeDocument/2006/relationships/image" Target="../media/image384.jpeg"/><Relationship Id="rId4" Type="http://schemas.openxmlformats.org/officeDocument/2006/relationships/image" Target="../media/image383.jpeg"/><Relationship Id="rId9" Type="http://schemas.openxmlformats.org/officeDocument/2006/relationships/image" Target="../media/image388.jpe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jpeg"/><Relationship Id="rId3" Type="http://schemas.openxmlformats.org/officeDocument/2006/relationships/image" Target="../media/image390.jpeg"/><Relationship Id="rId7" Type="http://schemas.openxmlformats.org/officeDocument/2006/relationships/image" Target="../media/image394.jpeg"/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3.jpeg"/><Relationship Id="rId5" Type="http://schemas.openxmlformats.org/officeDocument/2006/relationships/image" Target="../media/image392.jpeg"/><Relationship Id="rId4" Type="http://schemas.openxmlformats.org/officeDocument/2006/relationships/image" Target="../media/image391.jpeg"/><Relationship Id="rId9" Type="http://schemas.openxmlformats.org/officeDocument/2006/relationships/image" Target="../media/image396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jpeg"/><Relationship Id="rId3" Type="http://schemas.openxmlformats.org/officeDocument/2006/relationships/image" Target="../media/image398.jpeg"/><Relationship Id="rId7" Type="http://schemas.openxmlformats.org/officeDocument/2006/relationships/image" Target="../media/image402.jpeg"/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1.jpeg"/><Relationship Id="rId5" Type="http://schemas.openxmlformats.org/officeDocument/2006/relationships/image" Target="../media/image400.jpeg"/><Relationship Id="rId4" Type="http://schemas.openxmlformats.org/officeDocument/2006/relationships/image" Target="../media/image399.jpeg"/><Relationship Id="rId9" Type="http://schemas.openxmlformats.org/officeDocument/2006/relationships/image" Target="../media/image404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jpeg"/><Relationship Id="rId7" Type="http://schemas.openxmlformats.org/officeDocument/2006/relationships/image" Target="../media/image410.jpeg"/><Relationship Id="rId2" Type="http://schemas.openxmlformats.org/officeDocument/2006/relationships/image" Target="../media/image4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9.jpeg"/><Relationship Id="rId5" Type="http://schemas.openxmlformats.org/officeDocument/2006/relationships/image" Target="../media/image408.jpeg"/><Relationship Id="rId4" Type="http://schemas.openxmlformats.org/officeDocument/2006/relationships/image" Target="../media/image407.jpe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jpeg"/><Relationship Id="rId3" Type="http://schemas.openxmlformats.org/officeDocument/2006/relationships/image" Target="../media/image412.jpeg"/><Relationship Id="rId7" Type="http://schemas.openxmlformats.org/officeDocument/2006/relationships/image" Target="../media/image416.jpeg"/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5.jpeg"/><Relationship Id="rId5" Type="http://schemas.openxmlformats.org/officeDocument/2006/relationships/image" Target="../media/image414.jpeg"/><Relationship Id="rId4" Type="http://schemas.openxmlformats.org/officeDocument/2006/relationships/image" Target="../media/image4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em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7" Type="http://schemas.openxmlformats.org/officeDocument/2006/relationships/image" Target="../media/image219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jpeg"/><Relationship Id="rId5" Type="http://schemas.openxmlformats.org/officeDocument/2006/relationships/image" Target="../media/image233.png"/><Relationship Id="rId4" Type="http://schemas.openxmlformats.org/officeDocument/2006/relationships/image" Target="../media/image23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7" Type="http://schemas.openxmlformats.org/officeDocument/2006/relationships/image" Target="../media/image247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7" Type="http://schemas.openxmlformats.org/officeDocument/2006/relationships/image" Target="../media/image259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7" Type="http://schemas.openxmlformats.org/officeDocument/2006/relationships/image" Target="../media/image265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jpeg"/><Relationship Id="rId5" Type="http://schemas.openxmlformats.org/officeDocument/2006/relationships/image" Target="../media/image263.png"/><Relationship Id="rId4" Type="http://schemas.openxmlformats.org/officeDocument/2006/relationships/image" Target="../media/image2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7" Type="http://schemas.openxmlformats.org/officeDocument/2006/relationships/image" Target="../media/image271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jpeg"/><Relationship Id="rId5" Type="http://schemas.openxmlformats.org/officeDocument/2006/relationships/image" Target="../media/image269.png"/><Relationship Id="rId4" Type="http://schemas.openxmlformats.org/officeDocument/2006/relationships/image" Target="../media/image2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7" Type="http://schemas.openxmlformats.org/officeDocument/2006/relationships/image" Target="../media/image277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7" Type="http://schemas.openxmlformats.org/officeDocument/2006/relationships/image" Target="../media/image283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7" Type="http://schemas.openxmlformats.org/officeDocument/2006/relationships/image" Target="../media/image289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jpeg"/><Relationship Id="rId3" Type="http://schemas.openxmlformats.org/officeDocument/2006/relationships/image" Target="../media/image296.jpeg"/><Relationship Id="rId7" Type="http://schemas.openxmlformats.org/officeDocument/2006/relationships/image" Target="../media/image300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9.jpeg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6.jpeg"/><Relationship Id="rId5" Type="http://schemas.openxmlformats.org/officeDocument/2006/relationships/image" Target="../media/image305.jpeg"/><Relationship Id="rId4" Type="http://schemas.openxmlformats.org/officeDocument/2006/relationships/image" Target="../media/image3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7" Type="http://schemas.openxmlformats.org/officeDocument/2006/relationships/image" Target="../media/image312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1.jpeg"/><Relationship Id="rId5" Type="http://schemas.openxmlformats.org/officeDocument/2006/relationships/image" Target="../media/image310.jpeg"/><Relationship Id="rId4" Type="http://schemas.openxmlformats.org/officeDocument/2006/relationships/image" Target="../media/image30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6.jpeg"/><Relationship Id="rId4" Type="http://schemas.openxmlformats.org/officeDocument/2006/relationships/image" Target="../media/image31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7" Type="http://schemas.openxmlformats.org/officeDocument/2006/relationships/image" Target="../media/image322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1.jpeg"/><Relationship Id="rId5" Type="http://schemas.openxmlformats.org/officeDocument/2006/relationships/image" Target="../media/image320.jpeg"/><Relationship Id="rId4" Type="http://schemas.openxmlformats.org/officeDocument/2006/relationships/image" Target="../media/image31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7" Type="http://schemas.openxmlformats.org/officeDocument/2006/relationships/image" Target="../media/image328.jpeg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7.jpeg"/><Relationship Id="rId5" Type="http://schemas.openxmlformats.org/officeDocument/2006/relationships/image" Target="../media/image326.jpeg"/><Relationship Id="rId4" Type="http://schemas.openxmlformats.org/officeDocument/2006/relationships/image" Target="../media/image32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eg"/><Relationship Id="rId7" Type="http://schemas.openxmlformats.org/officeDocument/2006/relationships/image" Target="../media/image334.jpeg"/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3.jpeg"/><Relationship Id="rId5" Type="http://schemas.openxmlformats.org/officeDocument/2006/relationships/image" Target="../media/image332.jpeg"/><Relationship Id="rId4" Type="http://schemas.openxmlformats.org/officeDocument/2006/relationships/image" Target="../media/image33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966FAD9-6C8D-4235-9E38-7A9501C1F56A}"/>
              </a:ext>
            </a:extLst>
          </p:cNvPr>
          <p:cNvSpPr/>
          <p:nvPr/>
        </p:nvSpPr>
        <p:spPr>
          <a:xfrm>
            <a:off x="0" y="2155052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【</a:t>
            </a:r>
            <a:r>
              <a:rPr kumimoji="1" lang="ja-JP" alt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巻末資料</a:t>
            </a:r>
            <a:r>
              <a:rPr kumimoji="1" lang="en-US" altLang="ja-JP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】</a:t>
            </a:r>
            <a:endParaRPr kumimoji="1" lang="ja-JP" altLang="ja-JP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D2072F-8B15-E244-1CCE-CE227383DD3B}"/>
              </a:ext>
            </a:extLst>
          </p:cNvPr>
          <p:cNvSpPr txBox="1"/>
          <p:nvPr/>
        </p:nvSpPr>
        <p:spPr>
          <a:xfrm>
            <a:off x="822960" y="3239583"/>
            <a:ext cx="749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移植後５年目の調査が終了したオキナワハマサンゴの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評価における詳細データ</a:t>
            </a:r>
          </a:p>
        </p:txBody>
      </p:sp>
    </p:spTree>
    <p:extLst>
      <p:ext uri="{BB962C8B-B14F-4D97-AF65-F5344CB8AC3E}">
        <p14:creationId xmlns:p14="http://schemas.microsoft.com/office/powerpoint/2010/main" val="2471110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108D39A8-0035-E6AA-1941-7E562C0F4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168673"/>
              </p:ext>
            </p:extLst>
          </p:nvPr>
        </p:nvGraphicFramePr>
        <p:xfrm>
          <a:off x="115260" y="721566"/>
          <a:ext cx="8913480" cy="52912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91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2253598777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4002332134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2953987094"/>
                    </a:ext>
                  </a:extLst>
                </a:gridCol>
              </a:tblGrid>
              <a:tr h="27179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５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６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８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48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種別生息状況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主な出現種はアナサンゴ属、ハマサンゴ属、ハナガササンゴ属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主な出現種は、コモンサンゴ属、アナサンゴモドキ属、ミドリイシ属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主な出現種はハナガササンゴ属、アナサンゴ属、ハマサンゴ属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主な出現種はハマサンゴ属、アナサンゴモドキ属、キクメイシ属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22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地形・水深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砂／岩盤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礁池　砂／岩盤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砂／岩盤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砂／岩盤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187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生息位置の状況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波当たり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76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流れの状況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76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食害生物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78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付着藻類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備考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正方形/長方形 33">
            <a:extLst>
              <a:ext uri="{FF2B5EF4-FFF2-40B4-BE49-F238E27FC236}">
                <a16:creationId xmlns:a16="http://schemas.microsoft.com/office/drawing/2014/main" id="{CE964ECA-ECFD-5578-87DF-02E3A81E0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1AD07AEA-CFB0-2AEF-3C58-57F3E17B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416F62-1312-8E09-62BC-A18AD3775923}"/>
              </a:ext>
            </a:extLst>
          </p:cNvPr>
          <p:cNvSpPr txBox="1"/>
          <p:nvPr/>
        </p:nvSpPr>
        <p:spPr>
          <a:xfrm>
            <a:off x="2960280" y="413789"/>
            <a:ext cx="3174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表４　対照区における生息環境（その２）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D76F13C-293D-4103-0385-8C302B918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624" y="2358352"/>
            <a:ext cx="1740500" cy="130537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BC9D572-0E84-3BD7-3A8C-42F049908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556" y="2374080"/>
            <a:ext cx="1740500" cy="130537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20DB463-5B5B-9A0B-04DA-57DC20519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732" y="2380876"/>
            <a:ext cx="1740500" cy="130537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8B63BED-8EED-7344-92E4-836A9BC6D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908" y="2358352"/>
            <a:ext cx="1740500" cy="13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60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4C4694A8-57C9-4A82-8972-C79D2B8EB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370804"/>
              </p:ext>
            </p:extLst>
          </p:nvPr>
        </p:nvGraphicFramePr>
        <p:xfrm>
          <a:off x="484066" y="768893"/>
          <a:ext cx="8175869" cy="5680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45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67818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299051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3105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73915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53222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494608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673494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53172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03024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81603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51686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586721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727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H30.12.26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5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610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4/14.22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581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5/11.19.26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76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304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食痕らしき箇所が褐色を呈してきている。食痕らしきものを確認。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7/14.28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7/21.28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7/14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に確認された食痕らしき箇所に変化なし。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804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食痕らしき箇所の回復を確認。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に確認された物理的損傷跡に変化なし。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7/14.28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に確認された食痕らしき箇所に変化なし。食痕らしきものを確認。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8/27.9/4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7/14.28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8/4.18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：原因は不明であるが、物理的損傷を確認。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588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食痕らしき箇所の回復を確認。新たに食痕らしき箇所を確認。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9/15.29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：新たに食痕らしき箇所を確認。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10/6.13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9/15.29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に食痕らしき箇所が褐色を呈してきている。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534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305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11/10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に確認された食痕らしき箇所の回復を確認。新たに食痕らしきものを確認。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11/30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872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12/15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4628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R3.2.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呈してきている。新たに食痕らしき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ものを確認。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1/27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01ED9D0D-4D4E-07F4-1702-882F7523F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D99766-0370-45F8-BF89-86B05A47C6C2}"/>
              </a:ext>
            </a:extLst>
          </p:cNvPr>
          <p:cNvSpPr txBox="1"/>
          <p:nvPr/>
        </p:nvSpPr>
        <p:spPr>
          <a:xfrm>
            <a:off x="152080" y="160020"/>
            <a:ext cx="2345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オキナワハマサンゴ３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E3D84CB0-4677-7466-09E7-3B93FAFD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861E0F8-2CAD-7C4E-4E4F-ACEC4B085E58}"/>
              </a:ext>
            </a:extLst>
          </p:cNvPr>
          <p:cNvSpPr txBox="1"/>
          <p:nvPr/>
        </p:nvSpPr>
        <p:spPr>
          <a:xfrm>
            <a:off x="1167061" y="460102"/>
            <a:ext cx="6809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３の目視観察結果（その１）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9F1304-EDF6-BFD6-8433-67E6B3AF6D7F}"/>
              </a:ext>
            </a:extLst>
          </p:cNvPr>
          <p:cNvSpPr txBox="1"/>
          <p:nvPr/>
        </p:nvSpPr>
        <p:spPr>
          <a:xfrm>
            <a:off x="6375477" y="6450080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0942BDA-7E09-46A9-AF1A-A5106C43F910}"/>
              </a:ext>
            </a:extLst>
          </p:cNvPr>
          <p:cNvSpPr/>
          <p:nvPr/>
        </p:nvSpPr>
        <p:spPr bwMode="auto">
          <a:xfrm>
            <a:off x="183021" y="230875"/>
            <a:ext cx="578979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EA02EB9-B10C-4D8E-9914-68A70BB79572}"/>
              </a:ext>
            </a:extLst>
          </p:cNvPr>
          <p:cNvSpPr/>
          <p:nvPr/>
        </p:nvSpPr>
        <p:spPr bwMode="auto">
          <a:xfrm>
            <a:off x="5302187" y="525747"/>
            <a:ext cx="526345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300" dirty="0"/>
              <a:t>※</a:t>
            </a:r>
            <a:r>
              <a:rPr lang="ja-JP" altLang="en-US" sz="300" dirty="0"/>
              <a:t>　重要な種の保護の観点から表示していません。</a:t>
            </a:r>
            <a:endParaRPr kumimoji="1" lang="ja-JP" altLang="en-US" sz="300" dirty="0"/>
          </a:p>
        </p:txBody>
      </p:sp>
    </p:spTree>
    <p:extLst>
      <p:ext uri="{BB962C8B-B14F-4D97-AF65-F5344CB8AC3E}">
        <p14:creationId xmlns:p14="http://schemas.microsoft.com/office/powerpoint/2010/main" val="20699503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2E7D9635-22BF-4EAC-81E7-00C5D95CD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966979"/>
              </p:ext>
            </p:extLst>
          </p:nvPr>
        </p:nvGraphicFramePr>
        <p:xfrm>
          <a:off x="536263" y="760184"/>
          <a:ext cx="8071474" cy="506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481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69909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0388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4818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76033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55248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496819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26877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06614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694127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923108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374349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506703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11056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食痕らしき箇所の回復を確認。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2/2.16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に確認された食痕らしき箇所が褐色を呈してきている。新たに食痕らしきものを確認。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に確認された食痕らしき箇所が褐色を呈してきている。新たに食痕らしきものを確認。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2/2.9.16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1436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食痕らしき箇所が褐色を呈してきている。新たに食痕らしきものを確認。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物理的損傷は軟体部に覆われ回復傾向。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：原因不明だが物理的損傷を確認。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3/16.24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2/2.16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に確認された食痕らしきものの上に新たに食痕らしきものを確認。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3/24.30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に確認された物理的損傷跡は軟体部に覆われ回復傾向にある。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3/30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に確認された食痕らしき箇所は軟体部に覆われ回復傾向にある。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7001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食痕らしき箇所に変化なし。一部食痕は褐色を呈してきている。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：一部消失を確認。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4/14.27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に確認された食痕らしき箇所に変化なし。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：新たに食痕らしきものを確認。部分死を確認。ポリプ・共肉が確認できないことから長径を分割。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3857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食痕らしき箇所は褐色を呈してきている。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物理的損傷跡は軟体部に覆われ回復傾向。ポリプ・共肉が確認できない状況。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から変化なし。一部消失を確認。原因不明であるが新たに物理的損傷を確認。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5/11.18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5/18.25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に確認された物理的損傷跡は軟体部に覆われ回復傾向。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5/25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DDD87FB3-0C81-C205-9A58-E8BB1B77A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3709D9-9276-43BB-8002-F15EA2D5B070}"/>
              </a:ext>
            </a:extLst>
          </p:cNvPr>
          <p:cNvSpPr txBox="1"/>
          <p:nvPr/>
        </p:nvSpPr>
        <p:spPr>
          <a:xfrm>
            <a:off x="152080" y="160020"/>
            <a:ext cx="23984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オキナワハマサンゴ３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7E86EC9D-C641-B6C4-BEDE-8D07AD9D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7737" y="6483435"/>
            <a:ext cx="522283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3D2EA3-C005-E83C-D03B-2F7D1E94C9EF}"/>
              </a:ext>
            </a:extLst>
          </p:cNvPr>
          <p:cNvSpPr txBox="1"/>
          <p:nvPr/>
        </p:nvSpPr>
        <p:spPr>
          <a:xfrm>
            <a:off x="1167061" y="460102"/>
            <a:ext cx="6809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３の目視観察結果（その２）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687339A-171C-EF3D-F25F-43CD0992EBD8}"/>
              </a:ext>
            </a:extLst>
          </p:cNvPr>
          <p:cNvSpPr txBox="1"/>
          <p:nvPr/>
        </p:nvSpPr>
        <p:spPr>
          <a:xfrm>
            <a:off x="6320491" y="5826472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9A6F18C-9BCE-4BFE-AFBF-C922C18BFBF6}"/>
              </a:ext>
            </a:extLst>
          </p:cNvPr>
          <p:cNvSpPr/>
          <p:nvPr/>
        </p:nvSpPr>
        <p:spPr bwMode="auto">
          <a:xfrm>
            <a:off x="183021" y="230875"/>
            <a:ext cx="578979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29DE8DB-1050-42C7-A2E7-74EE8AB5FD58}"/>
              </a:ext>
            </a:extLst>
          </p:cNvPr>
          <p:cNvSpPr/>
          <p:nvPr/>
        </p:nvSpPr>
        <p:spPr bwMode="auto">
          <a:xfrm>
            <a:off x="5302187" y="525747"/>
            <a:ext cx="526345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300" dirty="0"/>
              <a:t>※</a:t>
            </a:r>
            <a:r>
              <a:rPr lang="ja-JP" altLang="en-US" sz="300" dirty="0"/>
              <a:t>　重要な種の保護の観点から表示していません。</a:t>
            </a:r>
            <a:endParaRPr kumimoji="1" lang="ja-JP" altLang="en-US" sz="300" dirty="0"/>
          </a:p>
        </p:txBody>
      </p:sp>
    </p:spTree>
    <p:extLst>
      <p:ext uri="{BB962C8B-B14F-4D97-AF65-F5344CB8AC3E}">
        <p14:creationId xmlns:p14="http://schemas.microsoft.com/office/powerpoint/2010/main" val="12712575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6152B763-5377-473F-BBAA-400409AE3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127042"/>
              </p:ext>
            </p:extLst>
          </p:nvPr>
        </p:nvGraphicFramePr>
        <p:xfrm>
          <a:off x="659209" y="760184"/>
          <a:ext cx="7910025" cy="3505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909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66231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298037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1806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72308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51685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492930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21188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00301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00301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78952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24719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368658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14343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中上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中下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食痕らしき箇所が褐色を呈してきている。一部食痕の白化を確認。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6/9.15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に確認された物理的損傷跡の回復を確認。新たに食痕らしきものを確認。一部ポリプ・共肉が確認できないことから長径を分割。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6/22.28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に確認された食痕らしき箇所は軟体部に覆われ回復傾向。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：新たに食痕らしきものを確認。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72313592"/>
                  </a:ext>
                </a:extLst>
              </a:tr>
              <a:tr h="6037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R3.8.2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中上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br>
                        <a:rPr lang="ja-JP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中下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一部食痕の白化を確認。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7/13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：部分死を確認。一部、ポリプ・共肉が確認できないため、長径を分割。新たに食痕らしきものを確認。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802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3350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視認できない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：一部、ポリプ・共肉が確認できない状況。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418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視認できない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にポリプ・共肉が確認できなくなった箇所の部分死を確認。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頃死亡と確定。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</a:tbl>
          </a:graphicData>
        </a:graphic>
      </p:graphicFrame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EEFA4A12-B8D2-D5E1-9527-259030D4D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64BD7E8-9FFF-4B36-A3CA-0B1B59C41C60}"/>
              </a:ext>
            </a:extLst>
          </p:cNvPr>
          <p:cNvSpPr txBox="1"/>
          <p:nvPr/>
        </p:nvSpPr>
        <p:spPr>
          <a:xfrm>
            <a:off x="152080" y="160020"/>
            <a:ext cx="2345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オキナワハマサンゴ３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234A06A9-D6CB-F7BE-944C-977E5FF9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9235" y="6483435"/>
            <a:ext cx="560786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7E8DE6-8DFD-0255-942D-17F496534D90}"/>
              </a:ext>
            </a:extLst>
          </p:cNvPr>
          <p:cNvSpPr txBox="1"/>
          <p:nvPr/>
        </p:nvSpPr>
        <p:spPr>
          <a:xfrm>
            <a:off x="1209282" y="460102"/>
            <a:ext cx="6809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３の目視観察結果（その３）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BFF838-2749-B9C4-D6BA-B17CD03E2AB4}"/>
              </a:ext>
            </a:extLst>
          </p:cNvPr>
          <p:cNvSpPr txBox="1"/>
          <p:nvPr/>
        </p:nvSpPr>
        <p:spPr>
          <a:xfrm>
            <a:off x="6276946" y="4265738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0B704F-2DDC-4483-8182-A956396887F6}"/>
              </a:ext>
            </a:extLst>
          </p:cNvPr>
          <p:cNvSpPr/>
          <p:nvPr/>
        </p:nvSpPr>
        <p:spPr bwMode="auto">
          <a:xfrm>
            <a:off x="183021" y="230875"/>
            <a:ext cx="578979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FA29A9C-24A4-4DBE-B6FF-3B9B2C0ACA05}"/>
              </a:ext>
            </a:extLst>
          </p:cNvPr>
          <p:cNvSpPr/>
          <p:nvPr/>
        </p:nvSpPr>
        <p:spPr bwMode="auto">
          <a:xfrm>
            <a:off x="5340287" y="525747"/>
            <a:ext cx="526345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300" dirty="0"/>
              <a:t>※</a:t>
            </a:r>
            <a:r>
              <a:rPr lang="ja-JP" altLang="en-US" sz="300" dirty="0"/>
              <a:t>　重要な種の保護の観点から表示していません。</a:t>
            </a:r>
            <a:endParaRPr kumimoji="1" lang="ja-JP" altLang="en-US" sz="300" dirty="0"/>
          </a:p>
        </p:txBody>
      </p:sp>
    </p:spTree>
    <p:extLst>
      <p:ext uri="{BB962C8B-B14F-4D97-AF65-F5344CB8AC3E}">
        <p14:creationId xmlns:p14="http://schemas.microsoft.com/office/powerpoint/2010/main" val="27065446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C4AE9A7C-67DF-49DF-A41E-57AD0F791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489710"/>
              </p:ext>
            </p:extLst>
          </p:nvPr>
        </p:nvGraphicFramePr>
        <p:xfrm>
          <a:off x="530297" y="760184"/>
          <a:ext cx="8083407" cy="5837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621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5276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3819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9213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1471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60448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2494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35180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15827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32276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949234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383177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393371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1424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607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H30.12.26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1903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 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 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1865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 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54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：物理的損傷により生存部の一部が消失。部分死を確認。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163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942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249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202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249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1999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8:54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249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360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11/30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5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海藻類の被覆を確認。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422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海藻類の被覆を確認。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1/13.19.28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：海藻類の被覆を確認。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2422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2/10.17.22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：海藻類の被覆を確認。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11786638"/>
                  </a:ext>
                </a:extLst>
              </a:tr>
              <a:tr h="2196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02932453"/>
                  </a:ext>
                </a:extLst>
              </a:tr>
              <a:tr h="25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海藻類の被覆を確認。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：海藻類の被覆を確認。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567358070"/>
                  </a:ext>
                </a:extLst>
              </a:tr>
              <a:tr h="25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R3.6.3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海藻類の剥離を確認。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5/11.19.25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：海藻類の被覆を確認。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585094427"/>
                  </a:ext>
                </a:extLst>
              </a:tr>
              <a:tr h="2249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103810117"/>
                  </a:ext>
                </a:extLst>
              </a:tr>
              <a:tr h="207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672149958"/>
                  </a:ext>
                </a:extLst>
              </a:tr>
              <a:tr h="2163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1952278"/>
                  </a:ext>
                </a:extLst>
              </a:tr>
              <a:tr h="207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7124636"/>
                  </a:ext>
                </a:extLst>
              </a:tr>
              <a:tr h="2249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612264958"/>
                  </a:ext>
                </a:extLst>
              </a:tr>
              <a:tr h="2249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R3.12.11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86566273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BAFFFA23-B0B1-6F04-5067-0F2C815CD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0315CF-617D-4620-9DE9-308CB5C15419}"/>
              </a:ext>
            </a:extLst>
          </p:cNvPr>
          <p:cNvSpPr txBox="1"/>
          <p:nvPr/>
        </p:nvSpPr>
        <p:spPr>
          <a:xfrm>
            <a:off x="152080" y="160020"/>
            <a:ext cx="2345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オキナワハマサンゴ４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C3A04C34-FB99-D4F5-DFF2-A0820F0D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1315" y="6483435"/>
            <a:ext cx="5887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18A6FA-9375-7DC5-8C7F-DED32B10C5A5}"/>
              </a:ext>
            </a:extLst>
          </p:cNvPr>
          <p:cNvSpPr txBox="1"/>
          <p:nvPr/>
        </p:nvSpPr>
        <p:spPr>
          <a:xfrm>
            <a:off x="1167061" y="460102"/>
            <a:ext cx="6809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４の目視観察結果（その１）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836E06-87FA-5341-D5CB-89813F0C5608}"/>
              </a:ext>
            </a:extLst>
          </p:cNvPr>
          <p:cNvSpPr txBox="1"/>
          <p:nvPr/>
        </p:nvSpPr>
        <p:spPr>
          <a:xfrm>
            <a:off x="6337906" y="6572042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C698BEB-078F-4BD5-A812-0CC2F8B91EFF}"/>
              </a:ext>
            </a:extLst>
          </p:cNvPr>
          <p:cNvSpPr/>
          <p:nvPr/>
        </p:nvSpPr>
        <p:spPr bwMode="auto">
          <a:xfrm>
            <a:off x="183021" y="230875"/>
            <a:ext cx="578979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3190D32-E7EB-465F-A8F9-78EBD2AEAEE3}"/>
              </a:ext>
            </a:extLst>
          </p:cNvPr>
          <p:cNvSpPr/>
          <p:nvPr/>
        </p:nvSpPr>
        <p:spPr bwMode="auto">
          <a:xfrm>
            <a:off x="5302187" y="525747"/>
            <a:ext cx="526345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300" dirty="0"/>
              <a:t>※</a:t>
            </a:r>
            <a:r>
              <a:rPr lang="ja-JP" altLang="en-US" sz="300" dirty="0"/>
              <a:t>　重要な種の保護の観点から表示していません。</a:t>
            </a:r>
            <a:endParaRPr kumimoji="1" lang="ja-JP" altLang="en-US" sz="300" dirty="0"/>
          </a:p>
        </p:txBody>
      </p:sp>
    </p:spTree>
    <p:extLst>
      <p:ext uri="{BB962C8B-B14F-4D97-AF65-F5344CB8AC3E}">
        <p14:creationId xmlns:p14="http://schemas.microsoft.com/office/powerpoint/2010/main" val="26672303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EE6D6228-F124-479D-A5E4-2E95F0AAB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628754"/>
              </p:ext>
            </p:extLst>
          </p:nvPr>
        </p:nvGraphicFramePr>
        <p:xfrm>
          <a:off x="614947" y="760184"/>
          <a:ext cx="7914107" cy="5165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6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3165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2469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7484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79332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58403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0261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31914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12203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691502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905691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05097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345326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776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136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307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031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240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R4.5.11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307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304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R4.9.7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30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3962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海藻類の被覆を確認。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海藻類の被覆により一部、ポリプ・共肉が確認できないことから長径を縮小。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669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R4.12.13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海藻類の被覆を確認。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716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R5.1.11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海藻類の剥離を確認。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生存部を再確認。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534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海藻類の被覆を確認。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2571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海藻類の剥離を確認。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生存部を再確認。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11786638"/>
                  </a:ext>
                </a:extLst>
              </a:tr>
              <a:tr h="24381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R5.4.10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02932453"/>
                  </a:ext>
                </a:extLst>
              </a:tr>
              <a:tr h="24381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28611821"/>
                  </a:ext>
                </a:extLst>
              </a:tr>
              <a:tr h="24381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R5.6.16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13682405"/>
                  </a:ext>
                </a:extLst>
              </a:tr>
              <a:tr h="24381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1729044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D2B8A221-AA6B-098E-9BE9-38B024CCE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5BA52B-9BE2-4626-8FC9-CF14AE17D543}"/>
              </a:ext>
            </a:extLst>
          </p:cNvPr>
          <p:cNvSpPr txBox="1"/>
          <p:nvPr/>
        </p:nvSpPr>
        <p:spPr>
          <a:xfrm>
            <a:off x="152080" y="160020"/>
            <a:ext cx="2345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オキナワハマサンゴ４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DDA09F0A-E400-86B7-4A4E-94B029B7B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899" y="6483435"/>
            <a:ext cx="511121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A97E-6413-A73F-ACB5-40D648386763}"/>
              </a:ext>
            </a:extLst>
          </p:cNvPr>
          <p:cNvSpPr txBox="1"/>
          <p:nvPr/>
        </p:nvSpPr>
        <p:spPr>
          <a:xfrm>
            <a:off x="1167061" y="460102"/>
            <a:ext cx="6809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４の目視観察結果（その２）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CF5A88-FA01-26B2-7DFF-EFBB4F2E6A3D}"/>
              </a:ext>
            </a:extLst>
          </p:cNvPr>
          <p:cNvSpPr txBox="1"/>
          <p:nvPr/>
        </p:nvSpPr>
        <p:spPr>
          <a:xfrm>
            <a:off x="6243128" y="5927897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FE22755-766D-4846-AC48-CBE857D78ED3}"/>
              </a:ext>
            </a:extLst>
          </p:cNvPr>
          <p:cNvSpPr/>
          <p:nvPr/>
        </p:nvSpPr>
        <p:spPr bwMode="auto">
          <a:xfrm>
            <a:off x="183021" y="230875"/>
            <a:ext cx="578979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0CA4541-EC45-4F64-AD75-59F184C86C1C}"/>
              </a:ext>
            </a:extLst>
          </p:cNvPr>
          <p:cNvSpPr/>
          <p:nvPr/>
        </p:nvSpPr>
        <p:spPr bwMode="auto">
          <a:xfrm>
            <a:off x="5302187" y="525747"/>
            <a:ext cx="526345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300" dirty="0"/>
              <a:t>※</a:t>
            </a:r>
            <a:r>
              <a:rPr lang="ja-JP" altLang="en-US" sz="300" dirty="0"/>
              <a:t>　重要な種の保護の観点から表示していません。</a:t>
            </a:r>
            <a:endParaRPr kumimoji="1" lang="ja-JP" altLang="en-US" sz="300" dirty="0"/>
          </a:p>
        </p:txBody>
      </p:sp>
    </p:spTree>
    <p:extLst>
      <p:ext uri="{BB962C8B-B14F-4D97-AF65-F5344CB8AC3E}">
        <p14:creationId xmlns:p14="http://schemas.microsoft.com/office/powerpoint/2010/main" val="39240906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05AA869A-D221-C041-2DA6-558A81CCE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031707"/>
              </p:ext>
            </p:extLst>
          </p:nvPr>
        </p:nvGraphicFramePr>
        <p:xfrm>
          <a:off x="141297" y="1038805"/>
          <a:ext cx="8732106" cy="1691261"/>
        </p:xfrm>
        <a:graphic>
          <a:graphicData uri="http://schemas.openxmlformats.org/drawingml/2006/table">
            <a:tbl>
              <a:tblPr/>
              <a:tblGrid>
                <a:gridCol w="317370">
                  <a:extLst>
                    <a:ext uri="{9D8B030D-6E8A-4147-A177-3AD203B41FA5}">
                      <a16:colId xmlns:a16="http://schemas.microsoft.com/office/drawing/2014/main" val="166362993"/>
                    </a:ext>
                  </a:extLst>
                </a:gridCol>
                <a:gridCol w="317370">
                  <a:extLst>
                    <a:ext uri="{9D8B030D-6E8A-4147-A177-3AD203B41FA5}">
                      <a16:colId xmlns:a16="http://schemas.microsoft.com/office/drawing/2014/main" val="959572990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686740462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630184780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817931868"/>
                    </a:ext>
                  </a:extLst>
                </a:gridCol>
                <a:gridCol w="370265">
                  <a:extLst>
                    <a:ext uri="{9D8B030D-6E8A-4147-A177-3AD203B41FA5}">
                      <a16:colId xmlns:a16="http://schemas.microsoft.com/office/drawing/2014/main" val="4251806525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196753932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1134619606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389239269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508545869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898220246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4147912471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3124324334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407861073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3964474392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559076672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596018427"/>
                    </a:ext>
                  </a:extLst>
                </a:gridCol>
                <a:gridCol w="335002">
                  <a:extLst>
                    <a:ext uri="{9D8B030D-6E8A-4147-A177-3AD203B41FA5}">
                      <a16:colId xmlns:a16="http://schemas.microsoft.com/office/drawing/2014/main" val="4152015468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412607568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3532813690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469048681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180646040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507424419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69304993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490129834"/>
                    </a:ext>
                  </a:extLst>
                </a:gridCol>
                <a:gridCol w="317370">
                  <a:extLst>
                    <a:ext uri="{9D8B030D-6E8A-4147-A177-3AD203B41FA5}">
                      <a16:colId xmlns:a16="http://schemas.microsoft.com/office/drawing/2014/main" val="2953237674"/>
                    </a:ext>
                  </a:extLst>
                </a:gridCol>
                <a:gridCol w="317370">
                  <a:extLst>
                    <a:ext uri="{9D8B030D-6E8A-4147-A177-3AD203B41FA5}">
                      <a16:colId xmlns:a16="http://schemas.microsoft.com/office/drawing/2014/main" val="280294781"/>
                    </a:ext>
                  </a:extLst>
                </a:gridCol>
              </a:tblGrid>
              <a:tr h="153751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撮影日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H29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R１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742815"/>
                  </a:ext>
                </a:extLst>
              </a:tr>
              <a:tr h="153751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718611"/>
                  </a:ext>
                </a:extLst>
              </a:tr>
              <a:tr h="153751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投影</a:t>
                      </a:r>
                      <a:b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面積</a:t>
                      </a:r>
                      <a:b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en-US" altLang="ja-JP" sz="700" b="0" i="0" u="none" strike="noStrike" baseline="30000" dirty="0" err="1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zh-TW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11.19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17.95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13.83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7.99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9.74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12.01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9.64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10.48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9.96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14.97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15.62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17.65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18.90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16.69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15.25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13.74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16.83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13.34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13.34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15.53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13.51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14.04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20.53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19.72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18.57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360633"/>
                  </a:ext>
                </a:extLst>
              </a:tr>
              <a:tr h="15375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7.40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6.83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7.49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7.48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8.42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7.29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8.14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8.81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7.54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7.12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6.25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7.64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7.29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6.98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942620"/>
                  </a:ext>
                </a:extLst>
              </a:tr>
              <a:tr h="15375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643815"/>
                  </a:ext>
                </a:extLst>
              </a:tr>
              <a:tr h="15375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6.92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5.92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7.39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6.47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6484801"/>
                  </a:ext>
                </a:extLst>
              </a:tr>
              <a:tr h="15375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15.33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14.54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12.39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12.33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18.79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13.66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16.36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13.23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13.28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13.91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12.81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14.38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12.44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12.06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11.87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12.79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11.81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12.05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12.16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11.61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640627"/>
                  </a:ext>
                </a:extLst>
              </a:tr>
              <a:tr h="15375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9.17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9.86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7.07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6.36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6.93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5.48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5.49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5.46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279088"/>
                  </a:ext>
                </a:extLst>
              </a:tr>
              <a:tr h="15375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168616"/>
                  </a:ext>
                </a:extLst>
              </a:tr>
              <a:tr h="15375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636812"/>
                  </a:ext>
                </a:extLst>
              </a:tr>
              <a:tr h="15375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231376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DBF9187D-595B-87D3-38B2-60FE4A894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433079"/>
              </p:ext>
            </p:extLst>
          </p:nvPr>
        </p:nvGraphicFramePr>
        <p:xfrm>
          <a:off x="141297" y="4763977"/>
          <a:ext cx="8559137" cy="1719454"/>
        </p:xfrm>
        <a:graphic>
          <a:graphicData uri="http://schemas.openxmlformats.org/drawingml/2006/table">
            <a:tbl>
              <a:tblPr/>
              <a:tblGrid>
                <a:gridCol w="335470">
                  <a:extLst>
                    <a:ext uri="{9D8B030D-6E8A-4147-A177-3AD203B41FA5}">
                      <a16:colId xmlns:a16="http://schemas.microsoft.com/office/drawing/2014/main" val="1760570283"/>
                    </a:ext>
                  </a:extLst>
                </a:gridCol>
                <a:gridCol w="335470">
                  <a:extLst>
                    <a:ext uri="{9D8B030D-6E8A-4147-A177-3AD203B41FA5}">
                      <a16:colId xmlns:a16="http://schemas.microsoft.com/office/drawing/2014/main" val="3151811421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1848022945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3704793507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928436025"/>
                    </a:ext>
                  </a:extLst>
                </a:gridCol>
                <a:gridCol w="391381">
                  <a:extLst>
                    <a:ext uri="{9D8B030D-6E8A-4147-A177-3AD203B41FA5}">
                      <a16:colId xmlns:a16="http://schemas.microsoft.com/office/drawing/2014/main" val="985355821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589044364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3527690756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2726217965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939340110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1075529042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2340830434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3621259239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1383813391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2163330738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3862962164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3333290886"/>
                    </a:ext>
                  </a:extLst>
                </a:gridCol>
                <a:gridCol w="354107">
                  <a:extLst>
                    <a:ext uri="{9D8B030D-6E8A-4147-A177-3AD203B41FA5}">
                      <a16:colId xmlns:a16="http://schemas.microsoft.com/office/drawing/2014/main" val="2727860853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3669177339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2849692449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1381631830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4159258323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788204132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4108550394"/>
                    </a:ext>
                  </a:extLst>
                </a:gridCol>
                <a:gridCol w="340129">
                  <a:extLst>
                    <a:ext uri="{9D8B030D-6E8A-4147-A177-3AD203B41FA5}">
                      <a16:colId xmlns:a16="http://schemas.microsoft.com/office/drawing/2014/main" val="2813818701"/>
                    </a:ext>
                  </a:extLst>
                </a:gridCol>
              </a:tblGrid>
              <a:tr h="156314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撮影日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R３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R４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R５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853546"/>
                  </a:ext>
                </a:extLst>
              </a:tr>
              <a:tr h="15631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409266"/>
                  </a:ext>
                </a:extLst>
              </a:tr>
              <a:tr h="15631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投影</a:t>
                      </a:r>
                      <a:b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面積</a:t>
                      </a:r>
                      <a:b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en-US" altLang="ja-JP" sz="700" b="0" i="0" u="none" strike="noStrike" baseline="30000" dirty="0" err="1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zh-TW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3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624972"/>
                  </a:ext>
                </a:extLst>
              </a:tr>
              <a:tr h="156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No.15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3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766440"/>
                  </a:ext>
                </a:extLst>
              </a:tr>
              <a:tr h="156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No.16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0.49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0.34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0.34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0.32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0.22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0.32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0.34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0.30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0.24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0.50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0.43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0.44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0.67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0.27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0.39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0.34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0.49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0.55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0.53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0.77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1.13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956878"/>
                  </a:ext>
                </a:extLst>
              </a:tr>
              <a:tr h="156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No.17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1.00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1.07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0.83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0.79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0.47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0.58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0.82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0.59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0.63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0.73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0.52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0.44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0.39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0.30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0.58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0.47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0.35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0.12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0.27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0.25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927074"/>
                  </a:ext>
                </a:extLst>
              </a:tr>
              <a:tr h="156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No.18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3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721970"/>
                  </a:ext>
                </a:extLst>
              </a:tr>
              <a:tr h="156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No.19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4.48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4.15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2.97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2.68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3.00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0.35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7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826998"/>
                  </a:ext>
                </a:extLst>
              </a:tr>
              <a:tr h="156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No.20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0.43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0.06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450274"/>
                  </a:ext>
                </a:extLst>
              </a:tr>
              <a:tr h="156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No.22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3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014769"/>
                  </a:ext>
                </a:extLst>
              </a:tr>
              <a:tr h="156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No.23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3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36000" marR="36000" marT="4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851373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CF28F63-415A-0546-B918-65B40DA5C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25118"/>
              </p:ext>
            </p:extLst>
          </p:nvPr>
        </p:nvGraphicFramePr>
        <p:xfrm>
          <a:off x="141297" y="2883022"/>
          <a:ext cx="8732106" cy="1728001"/>
        </p:xfrm>
        <a:graphic>
          <a:graphicData uri="http://schemas.openxmlformats.org/drawingml/2006/table">
            <a:tbl>
              <a:tblPr/>
              <a:tblGrid>
                <a:gridCol w="317370">
                  <a:extLst>
                    <a:ext uri="{9D8B030D-6E8A-4147-A177-3AD203B41FA5}">
                      <a16:colId xmlns:a16="http://schemas.microsoft.com/office/drawing/2014/main" val="1587011505"/>
                    </a:ext>
                  </a:extLst>
                </a:gridCol>
                <a:gridCol w="317370">
                  <a:extLst>
                    <a:ext uri="{9D8B030D-6E8A-4147-A177-3AD203B41FA5}">
                      <a16:colId xmlns:a16="http://schemas.microsoft.com/office/drawing/2014/main" val="740273650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1992706788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906055241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1485681416"/>
                    </a:ext>
                  </a:extLst>
                </a:gridCol>
                <a:gridCol w="370265">
                  <a:extLst>
                    <a:ext uri="{9D8B030D-6E8A-4147-A177-3AD203B41FA5}">
                      <a16:colId xmlns:a16="http://schemas.microsoft.com/office/drawing/2014/main" val="4264061013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1874827690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1780445716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648644120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371098069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3271946229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3756000764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110996864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1700186706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1694655319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132070709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3377950557"/>
                    </a:ext>
                  </a:extLst>
                </a:gridCol>
                <a:gridCol w="335002">
                  <a:extLst>
                    <a:ext uri="{9D8B030D-6E8A-4147-A177-3AD203B41FA5}">
                      <a16:colId xmlns:a16="http://schemas.microsoft.com/office/drawing/2014/main" val="2108240150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1404387723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183605805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664361869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2183674234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3088790350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3546285895"/>
                    </a:ext>
                  </a:extLst>
                </a:gridCol>
                <a:gridCol w="321779">
                  <a:extLst>
                    <a:ext uri="{9D8B030D-6E8A-4147-A177-3AD203B41FA5}">
                      <a16:colId xmlns:a16="http://schemas.microsoft.com/office/drawing/2014/main" val="438807308"/>
                    </a:ext>
                  </a:extLst>
                </a:gridCol>
                <a:gridCol w="317370">
                  <a:extLst>
                    <a:ext uri="{9D8B030D-6E8A-4147-A177-3AD203B41FA5}">
                      <a16:colId xmlns:a16="http://schemas.microsoft.com/office/drawing/2014/main" val="1688382707"/>
                    </a:ext>
                  </a:extLst>
                </a:gridCol>
                <a:gridCol w="317370">
                  <a:extLst>
                    <a:ext uri="{9D8B030D-6E8A-4147-A177-3AD203B41FA5}">
                      <a16:colId xmlns:a16="http://schemas.microsoft.com/office/drawing/2014/main" val="2246799410"/>
                    </a:ext>
                  </a:extLst>
                </a:gridCol>
              </a:tblGrid>
              <a:tr h="157091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撮影日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R１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3967" marR="3967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R２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3967" marR="3967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R３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3967" marR="3967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753540"/>
                  </a:ext>
                </a:extLst>
              </a:tr>
              <a:tr h="157091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472448"/>
                  </a:ext>
                </a:extLst>
              </a:tr>
              <a:tr h="157091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投影</a:t>
                      </a:r>
                      <a:b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面積</a:t>
                      </a:r>
                      <a:b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en-US" altLang="ja-JP" sz="700" b="0" i="0" u="none" strike="noStrike" baseline="30000" dirty="0" err="1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zh-TW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18.58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23.26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21.73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18.01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16.86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14.37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13.97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9.05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9.72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7.58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50190"/>
                  </a:ext>
                </a:extLst>
              </a:tr>
              <a:tr h="157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3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591388"/>
                  </a:ext>
                </a:extLst>
              </a:tr>
              <a:tr h="157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9522415"/>
                  </a:ext>
                </a:extLst>
              </a:tr>
              <a:tr h="157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237191"/>
                  </a:ext>
                </a:extLst>
              </a:tr>
              <a:tr h="157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10.55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10.40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9.25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7.96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8.18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8.02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7.20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7.28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733518"/>
                  </a:ext>
                </a:extLst>
              </a:tr>
              <a:tr h="157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7.01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7.70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6.72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6.47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6.27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6.82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7.41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7.45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6.47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7.37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871811"/>
                  </a:ext>
                </a:extLst>
              </a:tr>
              <a:tr h="157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1.68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1.69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1.57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1.80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1.45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1.54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1.51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0.86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148481"/>
                  </a:ext>
                </a:extLst>
              </a:tr>
              <a:tr h="157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No.22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5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883934"/>
                  </a:ext>
                </a:extLst>
              </a:tr>
              <a:tr h="15709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No.23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5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</a:p>
                  </a:txBody>
                  <a:tcPr marL="36000" marR="36000" marT="3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710036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79BFD1-2B00-FA2A-8FF3-F732844878F8}"/>
              </a:ext>
            </a:extLst>
          </p:cNvPr>
          <p:cNvSpPr txBox="1"/>
          <p:nvPr/>
        </p:nvSpPr>
        <p:spPr>
          <a:xfrm>
            <a:off x="48322" y="60604"/>
            <a:ext cx="3922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（５）オキナワハマサンゴの投影面積の詳細データ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正方形/長方形 33">
            <a:extLst>
              <a:ext uri="{FF2B5EF4-FFF2-40B4-BE49-F238E27FC236}">
                <a16:creationId xmlns:a16="http://schemas.microsoft.com/office/drawing/2014/main" id="{B43B6456-7013-266F-AADD-3523A2844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スライド番号プレースホルダー 1">
            <a:extLst>
              <a:ext uri="{FF2B5EF4-FFF2-40B4-BE49-F238E27FC236}">
                <a16:creationId xmlns:a16="http://schemas.microsoft.com/office/drawing/2014/main" id="{B266CF91-EA35-2543-727A-B8EDCB50B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47" y="6483435"/>
            <a:ext cx="520174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319FAE-85DE-B005-F996-332BE0CBC8FF}"/>
              </a:ext>
            </a:extLst>
          </p:cNvPr>
          <p:cNvSpPr txBox="1"/>
          <p:nvPr/>
        </p:nvSpPr>
        <p:spPr>
          <a:xfrm>
            <a:off x="48322" y="324224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A641B7-B4B6-4005-37A0-D73CF12ED226}"/>
              </a:ext>
            </a:extLst>
          </p:cNvPr>
          <p:cNvSpPr txBox="1"/>
          <p:nvPr/>
        </p:nvSpPr>
        <p:spPr>
          <a:xfrm>
            <a:off x="2638894" y="711370"/>
            <a:ext cx="3736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移植したオキナワハマサンゴの投影面積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6707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3D158423-D30C-25AB-692A-9F316D1C8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888514"/>
              </p:ext>
            </p:extLst>
          </p:nvPr>
        </p:nvGraphicFramePr>
        <p:xfrm>
          <a:off x="141302" y="622064"/>
          <a:ext cx="8732115" cy="2016000"/>
        </p:xfrm>
        <a:graphic>
          <a:graphicData uri="http://schemas.openxmlformats.org/drawingml/2006/table">
            <a:tbl>
              <a:tblPr/>
              <a:tblGrid>
                <a:gridCol w="321592">
                  <a:extLst>
                    <a:ext uri="{9D8B030D-6E8A-4147-A177-3AD203B41FA5}">
                      <a16:colId xmlns:a16="http://schemas.microsoft.com/office/drawing/2014/main" val="774930674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545063560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2375385850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905171431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142153757"/>
                    </a:ext>
                  </a:extLst>
                </a:gridCol>
                <a:gridCol w="370723">
                  <a:extLst>
                    <a:ext uri="{9D8B030D-6E8A-4147-A177-3AD203B41FA5}">
                      <a16:colId xmlns:a16="http://schemas.microsoft.com/office/drawing/2014/main" val="2955650804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3416413703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1704639776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3767444959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2787288397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2140381749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847570724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4106552642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2437300673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1936375184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4205879057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2641875898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187834129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107272156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252262777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4012223929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3189184904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597059929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955156208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3786927350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965468243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1079774775"/>
                    </a:ext>
                  </a:extLst>
                </a:gridCol>
              </a:tblGrid>
              <a:tr h="1440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撮影日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撮影日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H29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１年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33588"/>
                  </a:ext>
                </a:extLst>
              </a:tr>
              <a:tr h="1440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４月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５月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６月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８月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９月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４月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５月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６月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８月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９月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693152"/>
                  </a:ext>
                </a:extLst>
              </a:tr>
              <a:tr h="144000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投影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面積（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en-US" altLang="ja-JP" sz="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   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9.84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8.66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9.55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7.76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7.20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7.44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7.20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7.06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041301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２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365805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３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897397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４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5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879258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５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5.40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2277634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６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10.95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7.17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9.13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8.07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7.73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7.19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8.35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011743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７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455832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８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8.20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6.81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463492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１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6.20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6.37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5.49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6.42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5.47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6.42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859729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２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806478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３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488318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４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773380"/>
                  </a:ext>
                </a:extLst>
              </a:tr>
            </a:tbl>
          </a:graphicData>
        </a:graphic>
      </p:graphicFrame>
      <p:sp>
        <p:nvSpPr>
          <p:cNvPr id="20" name="正方形/長方形 33">
            <a:extLst>
              <a:ext uri="{FF2B5EF4-FFF2-40B4-BE49-F238E27FC236}">
                <a16:creationId xmlns:a16="http://schemas.microsoft.com/office/drawing/2014/main" id="{B43B6456-7013-266F-AADD-3523A2844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スライド番号プレースホルダー 1">
            <a:extLst>
              <a:ext uri="{FF2B5EF4-FFF2-40B4-BE49-F238E27FC236}">
                <a16:creationId xmlns:a16="http://schemas.microsoft.com/office/drawing/2014/main" id="{B266CF91-EA35-2543-727A-B8EDCB50B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47" y="6483435"/>
            <a:ext cx="520174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63FAB00-CF19-18E0-A2B2-D62B9A30682E}"/>
              </a:ext>
            </a:extLst>
          </p:cNvPr>
          <p:cNvSpPr txBox="1"/>
          <p:nvPr/>
        </p:nvSpPr>
        <p:spPr>
          <a:xfrm>
            <a:off x="30374" y="49054"/>
            <a:ext cx="375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</a:t>
            </a: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F2C215E7-02F6-0194-CB02-DC9CCD32F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265592"/>
              </p:ext>
            </p:extLst>
          </p:nvPr>
        </p:nvGraphicFramePr>
        <p:xfrm>
          <a:off x="141302" y="2680004"/>
          <a:ext cx="8732115" cy="2016000"/>
        </p:xfrm>
        <a:graphic>
          <a:graphicData uri="http://schemas.openxmlformats.org/drawingml/2006/table">
            <a:tbl>
              <a:tblPr/>
              <a:tblGrid>
                <a:gridCol w="321592">
                  <a:extLst>
                    <a:ext uri="{9D8B030D-6E8A-4147-A177-3AD203B41FA5}">
                      <a16:colId xmlns:a16="http://schemas.microsoft.com/office/drawing/2014/main" val="948866045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545063560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2375385850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905171431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142153757"/>
                    </a:ext>
                  </a:extLst>
                </a:gridCol>
                <a:gridCol w="370723">
                  <a:extLst>
                    <a:ext uri="{9D8B030D-6E8A-4147-A177-3AD203B41FA5}">
                      <a16:colId xmlns:a16="http://schemas.microsoft.com/office/drawing/2014/main" val="2955650804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3416413703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1704639776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3767444959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2787288397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2140381749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847570724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4106552642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2437300673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1936375184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4205879057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2641875898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187834129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107272156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252262777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4012223929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3189184904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597059929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955156208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3786927350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965468243"/>
                    </a:ext>
                  </a:extLst>
                </a:gridCol>
                <a:gridCol w="321592">
                  <a:extLst>
                    <a:ext uri="{9D8B030D-6E8A-4147-A177-3AD203B41FA5}">
                      <a16:colId xmlns:a16="http://schemas.microsoft.com/office/drawing/2014/main" val="1079774775"/>
                    </a:ext>
                  </a:extLst>
                </a:gridCol>
              </a:tblGrid>
              <a:tr h="1440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撮影日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撮影日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１年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２年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３年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33588"/>
                  </a:ext>
                </a:extLst>
              </a:tr>
              <a:tr h="1440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４月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５月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６月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８月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９月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４月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５月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６月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８月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９月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693152"/>
                  </a:ext>
                </a:extLst>
              </a:tr>
              <a:tr h="144000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投影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面積（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en-US" altLang="ja-JP" sz="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   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5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041301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２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365805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３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5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897397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４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5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879258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５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2277634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６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6.40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6.88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7.81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7.07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8.77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8.66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10.02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10.39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10.14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9.49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10.65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9.27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8.75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9.44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9.24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11.69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13.48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12.03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15.72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15.50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13.81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12.26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12.54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14.49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011743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７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41053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８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5.42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438622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１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6.90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7.58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7.49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7.62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7.18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6.72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6.24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7.05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859729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２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2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806478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３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488318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４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773380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D091CD72-0C9D-1D76-6089-BB5DB1700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731918"/>
              </p:ext>
            </p:extLst>
          </p:nvPr>
        </p:nvGraphicFramePr>
        <p:xfrm>
          <a:off x="141302" y="4744475"/>
          <a:ext cx="7062680" cy="2016000"/>
        </p:xfrm>
        <a:graphic>
          <a:graphicData uri="http://schemas.openxmlformats.org/drawingml/2006/table">
            <a:tbl>
              <a:tblPr/>
              <a:tblGrid>
                <a:gridCol w="318817">
                  <a:extLst>
                    <a:ext uri="{9D8B030D-6E8A-4147-A177-3AD203B41FA5}">
                      <a16:colId xmlns:a16="http://schemas.microsoft.com/office/drawing/2014/main" val="68510531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545063560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2375385850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905171431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142153757"/>
                    </a:ext>
                  </a:extLst>
                </a:gridCol>
                <a:gridCol w="367523">
                  <a:extLst>
                    <a:ext uri="{9D8B030D-6E8A-4147-A177-3AD203B41FA5}">
                      <a16:colId xmlns:a16="http://schemas.microsoft.com/office/drawing/2014/main" val="2955650804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3416413703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1704639776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3767444959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2787288397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2140381749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847570724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4106552642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2437300673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1936375184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4205879057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2641875898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187834129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107272156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252262777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4012223929"/>
                    </a:ext>
                  </a:extLst>
                </a:gridCol>
                <a:gridCol w="318817">
                  <a:extLst>
                    <a:ext uri="{9D8B030D-6E8A-4147-A177-3AD203B41FA5}">
                      <a16:colId xmlns:a16="http://schemas.microsoft.com/office/drawing/2014/main" val="3189184904"/>
                    </a:ext>
                  </a:extLst>
                </a:gridCol>
              </a:tblGrid>
              <a:tr h="1440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撮影日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撮影日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３年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４年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５年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033588"/>
                  </a:ext>
                </a:extLst>
              </a:tr>
              <a:tr h="1440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４月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５月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６月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８月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９月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４月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５月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６月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７月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693152"/>
                  </a:ext>
                </a:extLst>
              </a:tr>
              <a:tr h="144000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投影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面積（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en-US" altLang="ja-JP" sz="7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  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0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041301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２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死亡により観察終了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365805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３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0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897397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４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0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9879258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５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0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2277634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６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10.76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10.58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15.00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15.72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13.17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12.62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12.05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9.84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11.79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14.50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13.51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8.06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8.92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9.07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9.80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8.82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9.94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12.21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11.04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9.41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011743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７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1.18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146861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８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2.79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3.20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701133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algn="ctr" fontAlgn="ctr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１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0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859729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２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0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806478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３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0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36000" marR="36000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488318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   </a:t>
                      </a: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-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４</a:t>
                      </a: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0.25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0.24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0.01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0.22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0.17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0.16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0.13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773380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3B2928-709E-3F01-7733-DB902E1546E5}"/>
              </a:ext>
            </a:extLst>
          </p:cNvPr>
          <p:cNvSpPr txBox="1"/>
          <p:nvPr/>
        </p:nvSpPr>
        <p:spPr>
          <a:xfrm>
            <a:off x="1842207" y="324378"/>
            <a:ext cx="5330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移植先に元々生息していたオキナワハマサンゴの投影面積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C70EC4A-7DC7-48E4-A2C2-D414E121D9AB}"/>
              </a:ext>
            </a:extLst>
          </p:cNvPr>
          <p:cNvSpPr/>
          <p:nvPr/>
        </p:nvSpPr>
        <p:spPr bwMode="auto">
          <a:xfrm>
            <a:off x="489416" y="2993979"/>
            <a:ext cx="120160" cy="1673272"/>
          </a:xfrm>
          <a:prstGeom prst="rect">
            <a:avLst/>
          </a:prstGeom>
          <a:solidFill>
            <a:schemeClr val="bg1"/>
          </a:solidFill>
          <a:ln w="0" algn="ctr">
            <a:noFill/>
            <a:miter lim="800000"/>
            <a:headEnd/>
            <a:tailEnd/>
          </a:ln>
        </p:spPr>
        <p:txBody>
          <a:bodyPr vert="eaVert"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E9B3D9B-08AE-4B72-9EBC-43DD162B5F8F}"/>
              </a:ext>
            </a:extLst>
          </p:cNvPr>
          <p:cNvSpPr/>
          <p:nvPr/>
        </p:nvSpPr>
        <p:spPr bwMode="auto">
          <a:xfrm>
            <a:off x="476692" y="5049103"/>
            <a:ext cx="120160" cy="1673272"/>
          </a:xfrm>
          <a:prstGeom prst="rect">
            <a:avLst/>
          </a:prstGeom>
          <a:solidFill>
            <a:schemeClr val="bg1"/>
          </a:solidFill>
          <a:ln w="0" algn="ctr">
            <a:noFill/>
            <a:miter lim="800000"/>
            <a:headEnd/>
            <a:tailEnd/>
          </a:ln>
        </p:spPr>
        <p:txBody>
          <a:bodyPr vert="eaVert"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13B2FB9-0889-425E-BB5C-02B9D981550A}"/>
              </a:ext>
            </a:extLst>
          </p:cNvPr>
          <p:cNvSpPr/>
          <p:nvPr/>
        </p:nvSpPr>
        <p:spPr bwMode="auto">
          <a:xfrm>
            <a:off x="492543" y="931599"/>
            <a:ext cx="120160" cy="1673272"/>
          </a:xfrm>
          <a:prstGeom prst="rect">
            <a:avLst/>
          </a:prstGeom>
          <a:solidFill>
            <a:schemeClr val="bg1"/>
          </a:solidFill>
          <a:ln w="0" algn="ctr">
            <a:noFill/>
            <a:miter lim="800000"/>
            <a:headEnd/>
            <a:tailEnd/>
          </a:ln>
        </p:spPr>
        <p:txBody>
          <a:bodyPr vert="eaVert"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24289705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>
            <a:extLst>
              <a:ext uri="{FF2B5EF4-FFF2-40B4-BE49-F238E27FC236}">
                <a16:creationId xmlns:a16="http://schemas.microsoft.com/office/drawing/2014/main" id="{0284BBBC-B8C1-0C52-16C3-3156300C91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416" y="4061519"/>
            <a:ext cx="2058059" cy="1543544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1A162D42-0430-8FD9-22EB-DF06115B6111}"/>
              </a:ext>
            </a:extLst>
          </p:cNvPr>
          <p:cNvGrpSpPr/>
          <p:nvPr/>
        </p:nvGrpSpPr>
        <p:grpSpPr>
          <a:xfrm>
            <a:off x="5034270" y="3684682"/>
            <a:ext cx="671979" cy="288765"/>
            <a:chOff x="4965689" y="3624906"/>
            <a:chExt cx="671979" cy="288765"/>
          </a:xfrm>
        </p:grpSpPr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57C5CF1D-7CF4-CEC6-7633-1F8EB67A179B}"/>
                </a:ext>
              </a:extLst>
            </p:cNvPr>
            <p:cNvSpPr txBox="1"/>
            <p:nvPr/>
          </p:nvSpPr>
          <p:spPr>
            <a:xfrm>
              <a:off x="4965689" y="3624906"/>
              <a:ext cx="67197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約１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mm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7711D837-B46F-27CF-ED4B-EA46EDF0F5F2}"/>
                </a:ext>
              </a:extLst>
            </p:cNvPr>
            <p:cNvCxnSpPr/>
            <p:nvPr/>
          </p:nvCxnSpPr>
          <p:spPr>
            <a:xfrm flipV="1">
              <a:off x="5167937" y="3913671"/>
              <a:ext cx="15322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DE146827-BD91-86DE-A891-3337E58E7C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409" y="1468349"/>
            <a:ext cx="2049066" cy="154984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26E9963-B236-DDEB-F5DB-B0E450A74F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209" y="1478603"/>
            <a:ext cx="2129258" cy="15074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2DF75AE-25C1-4E1F-CFDA-EA8EF66929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209" y="4061519"/>
            <a:ext cx="2058057" cy="15435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8760F6B-383A-3054-A9A9-14276ACC40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417" y="1481161"/>
            <a:ext cx="2071993" cy="1543543"/>
          </a:xfrm>
          <a:prstGeom prst="rect">
            <a:avLst/>
          </a:prstGeom>
        </p:spPr>
      </p:pic>
      <p:sp>
        <p:nvSpPr>
          <p:cNvPr id="3" name="スライド番号プレースホルダー 1">
            <a:extLst>
              <a:ext uri="{FF2B5EF4-FFF2-40B4-BE49-F238E27FC236}">
                <a16:creationId xmlns:a16="http://schemas.microsoft.com/office/drawing/2014/main" id="{CCC412B3-05FB-1FA3-5195-E7E5CFDA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483" y="6483435"/>
            <a:ext cx="546538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21">
            <a:extLst>
              <a:ext uri="{FF2B5EF4-FFF2-40B4-BE49-F238E27FC236}">
                <a16:creationId xmlns:a16="http://schemas.microsoft.com/office/drawing/2014/main" id="{4C25C7F9-127D-193F-775F-DEC5FA109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62" y="5614232"/>
            <a:ext cx="2792315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幼生放出の兆候（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H31.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.31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撮影</a:t>
            </a: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）</a:t>
            </a:r>
          </a:p>
        </p:txBody>
      </p:sp>
      <p:sp>
        <p:nvSpPr>
          <p:cNvPr id="34" name="テキスト ボックス 21">
            <a:extLst>
              <a:ext uri="{FF2B5EF4-FFF2-40B4-BE49-F238E27FC236}">
                <a16:creationId xmlns:a16="http://schemas.microsoft.com/office/drawing/2014/main" id="{94A6CA98-F3AD-4F27-52AC-63F7FDEDB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263" y="2977540"/>
            <a:ext cx="2265096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幼生の放出（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H31.2.14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撮影）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0EF640-0589-743F-1D3C-62F9E99E105C}"/>
              </a:ext>
            </a:extLst>
          </p:cNvPr>
          <p:cNvSpPr txBox="1"/>
          <p:nvPr/>
        </p:nvSpPr>
        <p:spPr>
          <a:xfrm>
            <a:off x="27696" y="96210"/>
            <a:ext cx="300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再生産に関する情報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C5E5743-F93B-25D2-5394-C952EBA1F539}"/>
              </a:ext>
            </a:extLst>
          </p:cNvPr>
          <p:cNvSpPr txBox="1"/>
          <p:nvPr/>
        </p:nvSpPr>
        <p:spPr>
          <a:xfrm>
            <a:off x="269217" y="470214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（１）幼生の放出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639AEA-8115-D3A9-7CBC-DCC441787B23}"/>
              </a:ext>
            </a:extLst>
          </p:cNvPr>
          <p:cNvSpPr txBox="1"/>
          <p:nvPr/>
        </p:nvSpPr>
        <p:spPr>
          <a:xfrm>
            <a:off x="3576409" y="1117374"/>
            <a:ext cx="918951" cy="307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No.16</a:t>
            </a:r>
            <a:endParaRPr lang="ja-JP" altLang="en-US" sz="14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3A6BF5-2F98-8A91-9D24-3DE5CBFA9D5C}"/>
              </a:ext>
            </a:extLst>
          </p:cNvPr>
          <p:cNvSpPr txBox="1"/>
          <p:nvPr/>
        </p:nvSpPr>
        <p:spPr>
          <a:xfrm>
            <a:off x="834209" y="1115543"/>
            <a:ext cx="918951" cy="3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No.</a:t>
            </a: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２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97090F1-8F0E-6114-073E-200C703B0932}"/>
              </a:ext>
            </a:extLst>
          </p:cNvPr>
          <p:cNvSpPr txBox="1"/>
          <p:nvPr/>
        </p:nvSpPr>
        <p:spPr>
          <a:xfrm>
            <a:off x="6238417" y="1117374"/>
            <a:ext cx="918951" cy="307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No.17</a:t>
            </a:r>
            <a:endParaRPr lang="ja-JP" altLang="en-US" sz="14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276440E-F8F6-7550-8633-493F8B19A006}"/>
              </a:ext>
            </a:extLst>
          </p:cNvPr>
          <p:cNvSpPr txBox="1"/>
          <p:nvPr/>
        </p:nvSpPr>
        <p:spPr>
          <a:xfrm>
            <a:off x="834209" y="3696623"/>
            <a:ext cx="889510" cy="307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itchFamily="50" charset="-128"/>
                <a:cs typeface="+mn-cs"/>
              </a:rPr>
              <a:t>No.18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A393AA8-6122-4112-F9C1-11A7C26F60C5}"/>
              </a:ext>
            </a:extLst>
          </p:cNvPr>
          <p:cNvSpPr txBox="1"/>
          <p:nvPr/>
        </p:nvSpPr>
        <p:spPr>
          <a:xfrm>
            <a:off x="3567416" y="3696623"/>
            <a:ext cx="918951" cy="307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itchFamily="50" charset="-128"/>
                <a:cs typeface="+mn-cs"/>
              </a:rPr>
              <a:t>No.19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itchFamily="50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B51649F-198A-A85A-AF03-CB006E31EC63}"/>
              </a:ext>
            </a:extLst>
          </p:cNvPr>
          <p:cNvSpPr txBox="1"/>
          <p:nvPr/>
        </p:nvSpPr>
        <p:spPr>
          <a:xfrm>
            <a:off x="6238417" y="3696623"/>
            <a:ext cx="918951" cy="307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itchFamily="50" charset="-128"/>
                <a:cs typeface="+mn-cs"/>
              </a:rPr>
              <a:t>No.20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itchFamily="50" charset="-128"/>
              <a:cs typeface="+mn-cs"/>
            </a:endParaRPr>
          </a:p>
        </p:txBody>
      </p:sp>
      <p:sp>
        <p:nvSpPr>
          <p:cNvPr id="11" name="テキスト ボックス 21">
            <a:extLst>
              <a:ext uri="{FF2B5EF4-FFF2-40B4-BE49-F238E27FC236}">
                <a16:creationId xmlns:a16="http://schemas.microsoft.com/office/drawing/2014/main" id="{B6552EB9-9093-2059-3876-5C4DCE2E4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669" y="5614232"/>
            <a:ext cx="2792315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幼生放出の兆候（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H31.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３撮影</a:t>
            </a: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）</a:t>
            </a:r>
          </a:p>
        </p:txBody>
      </p:sp>
      <p:sp>
        <p:nvSpPr>
          <p:cNvPr id="13" name="テキスト ボックス 21">
            <a:extLst>
              <a:ext uri="{FF2B5EF4-FFF2-40B4-BE49-F238E27FC236}">
                <a16:creationId xmlns:a16="http://schemas.microsoft.com/office/drawing/2014/main" id="{C55CF554-01E0-5011-1F5E-4691E9AFA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56" y="5614232"/>
            <a:ext cx="2792315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幼生放出の兆候（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H31.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.18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撮影</a:t>
            </a: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）</a:t>
            </a:r>
          </a:p>
        </p:txBody>
      </p:sp>
      <p:sp>
        <p:nvSpPr>
          <p:cNvPr id="17" name="テキスト ボックス 21">
            <a:extLst>
              <a:ext uri="{FF2B5EF4-FFF2-40B4-BE49-F238E27FC236}">
                <a16:creationId xmlns:a16="http://schemas.microsoft.com/office/drawing/2014/main" id="{BF68C4A0-DBD5-EFA2-4371-1529B8FA3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376" y="2977540"/>
            <a:ext cx="2593305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幼生放出の兆候（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H31.7.4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撮影</a:t>
            </a: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）</a:t>
            </a:r>
          </a:p>
        </p:txBody>
      </p:sp>
      <p:sp>
        <p:nvSpPr>
          <p:cNvPr id="18" name="テキスト ボックス 21">
            <a:extLst>
              <a:ext uri="{FF2B5EF4-FFF2-40B4-BE49-F238E27FC236}">
                <a16:creationId xmlns:a16="http://schemas.microsoft.com/office/drawing/2014/main" id="{844CA537-6365-B540-C915-2B495A459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978" y="2977540"/>
            <a:ext cx="2654871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幼生放出の兆候（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H31.2.14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撮影</a:t>
            </a: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）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712251F-3BE8-17C0-58EF-DB2BB3EDB900}"/>
              </a:ext>
            </a:extLst>
          </p:cNvPr>
          <p:cNvGrpSpPr/>
          <p:nvPr/>
        </p:nvGrpSpPr>
        <p:grpSpPr>
          <a:xfrm>
            <a:off x="5034270" y="1063448"/>
            <a:ext cx="671979" cy="287516"/>
            <a:chOff x="4965690" y="1054796"/>
            <a:chExt cx="671979" cy="287516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3EFEDF94-BCF1-36D7-B5C5-ADA3551FBD54}"/>
                </a:ext>
              </a:extLst>
            </p:cNvPr>
            <p:cNvSpPr txBox="1"/>
            <p:nvPr/>
          </p:nvSpPr>
          <p:spPr>
            <a:xfrm>
              <a:off x="4965690" y="1054796"/>
              <a:ext cx="671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約１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mm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24CD8D6F-7002-A589-4B20-BA66B0B3F170}"/>
                </a:ext>
              </a:extLst>
            </p:cNvPr>
            <p:cNvCxnSpPr>
              <a:cxnSpLocks/>
            </p:cNvCxnSpPr>
            <p:nvPr/>
          </p:nvCxnSpPr>
          <p:spPr>
            <a:xfrm>
              <a:off x="5141077" y="1342312"/>
              <a:ext cx="10347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図 24">
            <a:extLst>
              <a:ext uri="{FF2B5EF4-FFF2-40B4-BE49-F238E27FC236}">
                <a16:creationId xmlns:a16="http://schemas.microsoft.com/office/drawing/2014/main" id="{C01FBC14-DF84-7D46-1056-0AA1DE8469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417" y="4061519"/>
            <a:ext cx="2071993" cy="1553995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C6094C1-0F51-1011-B779-3577C45E4FF2}"/>
              </a:ext>
            </a:extLst>
          </p:cNvPr>
          <p:cNvGrpSpPr/>
          <p:nvPr/>
        </p:nvGrpSpPr>
        <p:grpSpPr>
          <a:xfrm>
            <a:off x="7713805" y="3696447"/>
            <a:ext cx="789924" cy="277000"/>
            <a:chOff x="8593176" y="2998012"/>
            <a:chExt cx="1338717" cy="495526"/>
          </a:xfrm>
        </p:grpSpPr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12412998-87A1-5FB7-070D-705648F8AC13}"/>
                </a:ext>
              </a:extLst>
            </p:cNvPr>
            <p:cNvCxnSpPr/>
            <p:nvPr/>
          </p:nvCxnSpPr>
          <p:spPr>
            <a:xfrm>
              <a:off x="8990147" y="3493538"/>
              <a:ext cx="3552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15B97721-AD95-F2BF-8B3C-2A10EBDA6699}"/>
                </a:ext>
              </a:extLst>
            </p:cNvPr>
            <p:cNvSpPr txBox="1"/>
            <p:nvPr/>
          </p:nvSpPr>
          <p:spPr>
            <a:xfrm>
              <a:off x="8593176" y="2998012"/>
              <a:ext cx="1338717" cy="4955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約１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mm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32D5387-C824-1158-E0BF-8D22C2C9CA04}"/>
              </a:ext>
            </a:extLst>
          </p:cNvPr>
          <p:cNvGrpSpPr/>
          <p:nvPr/>
        </p:nvGrpSpPr>
        <p:grpSpPr>
          <a:xfrm>
            <a:off x="2356228" y="1040000"/>
            <a:ext cx="671979" cy="319673"/>
            <a:chOff x="2441622" y="1014486"/>
            <a:chExt cx="671979" cy="319673"/>
          </a:xfrm>
        </p:grpSpPr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97EE4AAD-23FC-6C49-F498-CD632DB54AB7}"/>
                </a:ext>
              </a:extLst>
            </p:cNvPr>
            <p:cNvCxnSpPr/>
            <p:nvPr/>
          </p:nvCxnSpPr>
          <p:spPr>
            <a:xfrm>
              <a:off x="2606899" y="1334159"/>
              <a:ext cx="12369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5FEC5B4E-E2EE-4A2D-F29B-EE631187A3C5}"/>
                </a:ext>
              </a:extLst>
            </p:cNvPr>
            <p:cNvSpPr txBox="1"/>
            <p:nvPr/>
          </p:nvSpPr>
          <p:spPr>
            <a:xfrm>
              <a:off x="2441622" y="1014486"/>
              <a:ext cx="671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約１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mm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44381B7E-DC84-296E-A0C7-757EB91D1773}"/>
              </a:ext>
            </a:extLst>
          </p:cNvPr>
          <p:cNvGrpSpPr/>
          <p:nvPr/>
        </p:nvGrpSpPr>
        <p:grpSpPr>
          <a:xfrm>
            <a:off x="7705240" y="1063545"/>
            <a:ext cx="789924" cy="287419"/>
            <a:chOff x="8675997" y="2979374"/>
            <a:chExt cx="1338717" cy="514164"/>
          </a:xfrm>
        </p:grpSpPr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7019923F-21F9-7BF3-23B0-F9BA528DA75B}"/>
                </a:ext>
              </a:extLst>
            </p:cNvPr>
            <p:cNvCxnSpPr/>
            <p:nvPr/>
          </p:nvCxnSpPr>
          <p:spPr>
            <a:xfrm>
              <a:off x="8990147" y="3493538"/>
              <a:ext cx="3552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338C684E-06C4-1C0E-2181-2C55252376F3}"/>
                </a:ext>
              </a:extLst>
            </p:cNvPr>
            <p:cNvSpPr txBox="1"/>
            <p:nvPr/>
          </p:nvSpPr>
          <p:spPr>
            <a:xfrm>
              <a:off x="8675997" y="2979374"/>
              <a:ext cx="1338717" cy="4955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約１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mm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32A6B427-41E3-1BA9-613D-E6E9704AB921}"/>
              </a:ext>
            </a:extLst>
          </p:cNvPr>
          <p:cNvGrpSpPr/>
          <p:nvPr/>
        </p:nvGrpSpPr>
        <p:grpSpPr>
          <a:xfrm>
            <a:off x="2312683" y="3686259"/>
            <a:ext cx="789924" cy="287188"/>
            <a:chOff x="8580112" y="-631007"/>
            <a:chExt cx="1338717" cy="513751"/>
          </a:xfrm>
        </p:grpSpPr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D6C8FB29-2BCE-3BB4-3E52-9D167F6A7C1E}"/>
                </a:ext>
              </a:extLst>
            </p:cNvPr>
            <p:cNvCxnSpPr/>
            <p:nvPr/>
          </p:nvCxnSpPr>
          <p:spPr>
            <a:xfrm>
              <a:off x="8872613" y="-117256"/>
              <a:ext cx="3552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3B1316FE-011F-61AA-D2E3-A57FA45BFC3E}"/>
                </a:ext>
              </a:extLst>
            </p:cNvPr>
            <p:cNvSpPr txBox="1"/>
            <p:nvPr/>
          </p:nvSpPr>
          <p:spPr>
            <a:xfrm>
              <a:off x="8580112" y="-631007"/>
              <a:ext cx="1338717" cy="4955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約１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mm</a:t>
              </a: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E61CDBD6-42FB-5DCB-7C1A-41482AA33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42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2A68836-9EAD-4B10-13D5-B74C3FB92870}"/>
              </a:ext>
            </a:extLst>
          </p:cNvPr>
          <p:cNvSpPr txBox="1"/>
          <p:nvPr/>
        </p:nvSpPr>
        <p:spPr>
          <a:xfrm>
            <a:off x="108989" y="153807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（２）幼生の形態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6" name="正方形/長方形 33">
            <a:extLst>
              <a:ext uri="{FF2B5EF4-FFF2-40B4-BE49-F238E27FC236}">
                <a16:creationId xmlns:a16="http://schemas.microsoft.com/office/drawing/2014/main" id="{A83DA87D-9B26-B64D-8A33-A70F83097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スライド番号プレースホルダー 1">
            <a:extLst>
              <a:ext uri="{FF2B5EF4-FFF2-40B4-BE49-F238E27FC236}">
                <a16:creationId xmlns:a16="http://schemas.microsoft.com/office/drawing/2014/main" id="{1ADEF225-7601-3617-A88E-B853BAB13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7007" y="6483435"/>
            <a:ext cx="493014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F0C5BB2-5F00-A0C4-B443-6C4A6ED84FC4}"/>
              </a:ext>
            </a:extLst>
          </p:cNvPr>
          <p:cNvGrpSpPr/>
          <p:nvPr/>
        </p:nvGrpSpPr>
        <p:grpSpPr>
          <a:xfrm>
            <a:off x="329663" y="1230836"/>
            <a:ext cx="4163490" cy="2065670"/>
            <a:chOff x="1456598" y="701094"/>
            <a:chExt cx="6239076" cy="3095449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3A2A76BE-BCCD-3CCD-628B-04A9DDF9E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0210" y="701094"/>
              <a:ext cx="3112572" cy="2364932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F966756-5EAD-5EBC-3468-EC9D817BC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6598" y="701094"/>
              <a:ext cx="3092679" cy="2364932"/>
            </a:xfrm>
            <a:prstGeom prst="rect">
              <a:avLst/>
            </a:prstGeom>
          </p:spPr>
        </p:pic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BBDA69A4-BF3C-F878-E5E2-133B43487295}"/>
                </a:ext>
              </a:extLst>
            </p:cNvPr>
            <p:cNvCxnSpPr>
              <a:cxnSpLocks/>
            </p:cNvCxnSpPr>
            <p:nvPr/>
          </p:nvCxnSpPr>
          <p:spPr>
            <a:xfrm>
              <a:off x="6242092" y="3381056"/>
              <a:ext cx="14535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C361957C-18D8-3BCA-24D9-63D7B23D29C5}"/>
                </a:ext>
              </a:extLst>
            </p:cNvPr>
            <p:cNvSpPr txBox="1"/>
            <p:nvPr/>
          </p:nvSpPr>
          <p:spPr>
            <a:xfrm>
              <a:off x="6474528" y="3381056"/>
              <a:ext cx="988707" cy="415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0.5</a:t>
              </a:r>
              <a:r>
                <a:rPr kumimoji="1"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ｍｍ</a:t>
              </a: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4050BC19-9567-3E7D-DEE0-BDFAF9B26EBE}"/>
                </a:ext>
              </a:extLst>
            </p:cNvPr>
            <p:cNvSpPr txBox="1"/>
            <p:nvPr/>
          </p:nvSpPr>
          <p:spPr>
            <a:xfrm>
              <a:off x="3596940" y="3066026"/>
              <a:ext cx="2217649" cy="69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H31.</a:t>
              </a:r>
              <a:r>
                <a:rPr kumimoji="1"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２</a:t>
              </a:r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.14</a:t>
              </a:r>
              <a:r>
                <a:rPr kumimoji="1"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幼生放出</a:t>
              </a:r>
              <a:endPara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H31.</a:t>
              </a:r>
              <a:r>
                <a:rPr kumimoji="1"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２</a:t>
              </a:r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.16</a:t>
              </a:r>
              <a:r>
                <a:rPr kumimoji="1"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　撮影</a:t>
              </a:r>
              <a:endPara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2992FCED-2A17-3724-ECF1-7AA6FA0F7E46}"/>
                </a:ext>
              </a:extLst>
            </p:cNvPr>
            <p:cNvSpPr txBox="1"/>
            <p:nvPr/>
          </p:nvSpPr>
          <p:spPr>
            <a:xfrm>
              <a:off x="6103561" y="3031274"/>
              <a:ext cx="1172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※</a:t>
              </a:r>
              <a:r>
                <a:rPr kumimoji="1" lang="ja-JP" altLang="en-US" sz="11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蛍光下で撮影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C4B1C99-753A-D0E1-253A-652C7547AA42}"/>
              </a:ext>
            </a:extLst>
          </p:cNvPr>
          <p:cNvGrpSpPr/>
          <p:nvPr/>
        </p:nvGrpSpPr>
        <p:grpSpPr>
          <a:xfrm>
            <a:off x="4744753" y="1278814"/>
            <a:ext cx="4132840" cy="1927739"/>
            <a:chOff x="1456598" y="4222010"/>
            <a:chExt cx="6363628" cy="2968278"/>
          </a:xfrm>
        </p:grpSpPr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DF5C8719-2445-731D-DA17-A24B70F44FF1}"/>
                </a:ext>
              </a:extLst>
            </p:cNvPr>
            <p:cNvSpPr txBox="1"/>
            <p:nvPr/>
          </p:nvSpPr>
          <p:spPr>
            <a:xfrm>
              <a:off x="3622693" y="6479429"/>
              <a:ext cx="2278695" cy="710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H31.</a:t>
              </a:r>
              <a:r>
                <a:rPr kumimoji="1"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２</a:t>
              </a:r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.28</a:t>
              </a:r>
              <a:r>
                <a:rPr kumimoji="1"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幼生放出</a:t>
              </a:r>
              <a:endPara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H31.</a:t>
              </a:r>
              <a:r>
                <a:rPr kumimoji="1"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３</a:t>
              </a:r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.</a:t>
              </a:r>
              <a:r>
                <a:rPr kumimoji="1"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４ 　撮影</a:t>
              </a:r>
              <a:endPara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A5F04865-7E09-E9AF-6C5A-87E4464CA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V="1">
              <a:off x="5023965" y="3781788"/>
              <a:ext cx="2228596" cy="3109039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680E0221-203F-C48B-B987-11EF0E02F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V="1">
              <a:off x="1896821" y="3781790"/>
              <a:ext cx="2228593" cy="3109039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76B3541-9B0A-957F-2E6E-DCE2CD6E134D}"/>
                </a:ext>
              </a:extLst>
            </p:cNvPr>
            <p:cNvSpPr txBox="1"/>
            <p:nvPr/>
          </p:nvSpPr>
          <p:spPr>
            <a:xfrm>
              <a:off x="5934722" y="6422850"/>
              <a:ext cx="1885504" cy="40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※</a:t>
              </a:r>
              <a:r>
                <a:rPr kumimoji="1" lang="ja-JP" altLang="en-US" sz="11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蛍光下で撮影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694A6BD-4342-71E1-E571-66E0C552FF0A}"/>
              </a:ext>
            </a:extLst>
          </p:cNvPr>
          <p:cNvGrpSpPr/>
          <p:nvPr/>
        </p:nvGrpSpPr>
        <p:grpSpPr>
          <a:xfrm>
            <a:off x="329663" y="3846807"/>
            <a:ext cx="4335226" cy="2004987"/>
            <a:chOff x="288261" y="4582763"/>
            <a:chExt cx="5013365" cy="231862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1370B0BF-F32A-065C-59A3-459BF0F68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9043" y="4582764"/>
              <a:ext cx="2365531" cy="1781106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A8FACDA2-64CB-F3FA-61E8-CCF2F7E79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261" y="4582763"/>
              <a:ext cx="2365532" cy="1781107"/>
            </a:xfrm>
            <a:prstGeom prst="rect">
              <a:avLst/>
            </a:prstGeom>
          </p:spPr>
        </p:pic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4142136D-9E9A-22EE-6875-F6DC405C59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5628" y="6665106"/>
              <a:ext cx="1974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94D3358-5CEF-4CE0-1569-A80726ACFC89}"/>
                </a:ext>
              </a:extLst>
            </p:cNvPr>
            <p:cNvSpPr txBox="1"/>
            <p:nvPr/>
          </p:nvSpPr>
          <p:spPr>
            <a:xfrm>
              <a:off x="4471089" y="6601749"/>
              <a:ext cx="830537" cy="299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10µm</a:t>
              </a:r>
              <a:endPara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CFAB524A-3458-47F2-7138-17342357BFCB}"/>
                </a:ext>
              </a:extLst>
            </p:cNvPr>
            <p:cNvSpPr txBox="1"/>
            <p:nvPr/>
          </p:nvSpPr>
          <p:spPr>
            <a:xfrm>
              <a:off x="2091721" y="6375008"/>
              <a:ext cx="1409223" cy="32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H31.</a:t>
              </a:r>
              <a:r>
                <a:rPr kumimoji="1"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２</a:t>
              </a:r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.19</a:t>
              </a:r>
              <a:r>
                <a:rPr kumimoji="1"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　撮影</a:t>
              </a:r>
              <a:endPara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E9A1C1-D4B2-54E8-C760-570FCE7B4E7E}"/>
              </a:ext>
            </a:extLst>
          </p:cNvPr>
          <p:cNvSpPr txBox="1"/>
          <p:nvPr/>
        </p:nvSpPr>
        <p:spPr>
          <a:xfrm>
            <a:off x="259262" y="3538209"/>
            <a:ext cx="3524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・幼生から抽出した褐虫藻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9C345F-F885-061E-B260-0C9EEC85FB60}"/>
              </a:ext>
            </a:extLst>
          </p:cNvPr>
          <p:cNvSpPr txBox="1"/>
          <p:nvPr/>
        </p:nvSpPr>
        <p:spPr>
          <a:xfrm>
            <a:off x="3416167" y="5353330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蛍光下で撮影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CF06E5B-9B66-C2B0-F8BF-8058018268FB}"/>
              </a:ext>
            </a:extLst>
          </p:cNvPr>
          <p:cNvSpPr txBox="1"/>
          <p:nvPr/>
        </p:nvSpPr>
        <p:spPr>
          <a:xfrm>
            <a:off x="153772" y="871245"/>
            <a:ext cx="3524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・採捕した幼生の外観状況</a:t>
            </a:r>
          </a:p>
        </p:txBody>
      </p:sp>
    </p:spTree>
    <p:extLst>
      <p:ext uri="{BB962C8B-B14F-4D97-AF65-F5344CB8AC3E}">
        <p14:creationId xmlns:p14="http://schemas.microsoft.com/office/powerpoint/2010/main" val="3794080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A9D4940-045E-3BB0-DF5A-B96C4A877E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21" y="672197"/>
            <a:ext cx="2034726" cy="164706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D52F822-272F-C3E4-D0C1-687325436E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638" y="659987"/>
            <a:ext cx="2034726" cy="16470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0335448-F48E-63ED-20CA-D3359BFFB0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755" y="660231"/>
            <a:ext cx="2034726" cy="163719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5B4DE49-D3AE-73CE-047A-827248391C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770" y="641206"/>
            <a:ext cx="2055289" cy="163556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2551635-63BF-9F1A-5B17-65AE30E89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80" y="2567290"/>
            <a:ext cx="2038178" cy="16355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9C88DB8-E596-CF37-29D8-338F410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497" y="2536998"/>
            <a:ext cx="2038178" cy="163919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4AA29FE-9069-9C60-37DA-0C8FD1BF9A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8613" y="2548356"/>
            <a:ext cx="2038179" cy="163861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29ED311-97EA-9B33-1764-12C4CFF0B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1629" y="2520131"/>
            <a:ext cx="2038179" cy="16386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E32FE96-4173-66E7-D5CE-4A909622188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21" y="4485833"/>
            <a:ext cx="2272176" cy="179130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4E4C2FA-9FC4-9764-6244-E46FEAC39A2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7939" y="4469081"/>
            <a:ext cx="2272176" cy="179073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DE98FCE-F264-A101-2993-A8E804E392F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974" y="4470945"/>
            <a:ext cx="2272176" cy="1790734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223C612-15C9-6E07-0FC3-F01A4CF95DC9}"/>
              </a:ext>
            </a:extLst>
          </p:cNvPr>
          <p:cNvCxnSpPr>
            <a:cxnSpLocks/>
          </p:cNvCxnSpPr>
          <p:nvPr/>
        </p:nvCxnSpPr>
        <p:spPr>
          <a:xfrm>
            <a:off x="7721672" y="5521480"/>
            <a:ext cx="6413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2DC9B16-B1A2-4AA0-421F-FA182616DA39}"/>
              </a:ext>
            </a:extLst>
          </p:cNvPr>
          <p:cNvSpPr txBox="1"/>
          <p:nvPr/>
        </p:nvSpPr>
        <p:spPr>
          <a:xfrm>
            <a:off x="7665270" y="5521480"/>
            <a:ext cx="967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0.5mm</a:t>
            </a:r>
            <a:endParaRPr kumimoji="1" lang="ja-JP" altLang="en-US" dirty="0"/>
          </a:p>
        </p:txBody>
      </p:sp>
      <p:sp>
        <p:nvSpPr>
          <p:cNvPr id="69" name="正方形/長方形 33">
            <a:extLst>
              <a:ext uri="{FF2B5EF4-FFF2-40B4-BE49-F238E27FC236}">
                <a16:creationId xmlns:a16="http://schemas.microsoft.com/office/drawing/2014/main" id="{359E6340-9A72-E62E-A753-7603CCEE3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スライド番号プレースホルダー 1">
            <a:extLst>
              <a:ext uri="{FF2B5EF4-FFF2-40B4-BE49-F238E27FC236}">
                <a16:creationId xmlns:a16="http://schemas.microsoft.com/office/drawing/2014/main" id="{8E5C0FD1-A0E8-3DD0-FA17-07B1A404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2555" y="6483435"/>
            <a:ext cx="49746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F258A21-1DDC-7741-426E-AD43125AB2C9}"/>
              </a:ext>
            </a:extLst>
          </p:cNvPr>
          <p:cNvSpPr txBox="1"/>
          <p:nvPr/>
        </p:nvSpPr>
        <p:spPr>
          <a:xfrm>
            <a:off x="91689" y="365700"/>
            <a:ext cx="6169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・着生・変態の過程（オキナワハマサンゴ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２より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H31.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.14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に放出された幼生）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65B6A2-090E-E59D-CDDF-55C6D141FE42}"/>
              </a:ext>
            </a:extLst>
          </p:cNvPr>
          <p:cNvSpPr txBox="1"/>
          <p:nvPr/>
        </p:nvSpPr>
        <p:spPr>
          <a:xfrm>
            <a:off x="74137" y="59996"/>
            <a:ext cx="1295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（３）着生・変態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9948084C-C1EC-6227-75B1-34E7B892E18F}"/>
              </a:ext>
            </a:extLst>
          </p:cNvPr>
          <p:cNvSpPr/>
          <p:nvPr/>
        </p:nvSpPr>
        <p:spPr>
          <a:xfrm>
            <a:off x="2205883" y="1572697"/>
            <a:ext cx="128553" cy="22972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ECFF0C01-FE7D-087F-40F6-75DE4E9A0E3C}"/>
              </a:ext>
            </a:extLst>
          </p:cNvPr>
          <p:cNvSpPr/>
          <p:nvPr/>
        </p:nvSpPr>
        <p:spPr>
          <a:xfrm>
            <a:off x="4868003" y="5404817"/>
            <a:ext cx="128553" cy="22972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11E8E6D4-9239-ADE5-5624-E8E1B39D5311}"/>
              </a:ext>
            </a:extLst>
          </p:cNvPr>
          <p:cNvSpPr/>
          <p:nvPr/>
        </p:nvSpPr>
        <p:spPr>
          <a:xfrm>
            <a:off x="2412984" y="5404817"/>
            <a:ext cx="128553" cy="22972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C1678C-2C64-6411-1167-5EE4D46D07A4}"/>
              </a:ext>
            </a:extLst>
          </p:cNvPr>
          <p:cNvSpPr/>
          <p:nvPr/>
        </p:nvSpPr>
        <p:spPr>
          <a:xfrm>
            <a:off x="6766578" y="3407812"/>
            <a:ext cx="128553" cy="22972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859131B4-DC4E-20AE-3508-36F65EC68AE4}"/>
              </a:ext>
            </a:extLst>
          </p:cNvPr>
          <p:cNvSpPr/>
          <p:nvPr/>
        </p:nvSpPr>
        <p:spPr>
          <a:xfrm>
            <a:off x="4488083" y="3407812"/>
            <a:ext cx="128553" cy="22972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69E5A4EF-C3A8-4E35-E64B-A3726E55984B}"/>
              </a:ext>
            </a:extLst>
          </p:cNvPr>
          <p:cNvSpPr/>
          <p:nvPr/>
        </p:nvSpPr>
        <p:spPr>
          <a:xfrm>
            <a:off x="2191569" y="3351118"/>
            <a:ext cx="128553" cy="22972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8B005775-B59C-8500-DA8F-4ADEB2462E8C}"/>
              </a:ext>
            </a:extLst>
          </p:cNvPr>
          <p:cNvSpPr/>
          <p:nvPr/>
        </p:nvSpPr>
        <p:spPr>
          <a:xfrm>
            <a:off x="6772524" y="1572697"/>
            <a:ext cx="128553" cy="22972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FC5A42B0-A758-1372-38F3-0853BFCB2E5B}"/>
              </a:ext>
            </a:extLst>
          </p:cNvPr>
          <p:cNvSpPr/>
          <p:nvPr/>
        </p:nvSpPr>
        <p:spPr>
          <a:xfrm>
            <a:off x="4491200" y="1572697"/>
            <a:ext cx="128553" cy="22972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4948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108D39A8-0035-E6AA-1941-7E562C0F4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312800"/>
              </p:ext>
            </p:extLst>
          </p:nvPr>
        </p:nvGraphicFramePr>
        <p:xfrm>
          <a:off x="115260" y="721566"/>
          <a:ext cx="8913480" cy="52312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91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2253598777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4002332134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2953987094"/>
                    </a:ext>
                  </a:extLst>
                </a:gridCol>
              </a:tblGrid>
              <a:tr h="25724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９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No.10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No.11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No.12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21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種別生息状況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主な出現種はハマサンゴ属、アナサンゴモドキ属、キクメイシ属、アザミサンゴ属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主な出現種はハマサンゴ属、バラバットサンゴ属、トゲキクメイシ属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主な出現種はコモンサンゴ属、ハマサンゴ属、トゲキクメイシ属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主な出現種はトゲキクメイシ属、コモンサンゴ属、ハマサンゴ属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18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地形・水深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礁池　岩盤／砂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443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生息位置の状況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19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波当たり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ｍ程度であり、 </a:t>
                      </a:r>
                      <a:endParaRPr kumimoji="1" lang="en-US" altLang="ja-JP" sz="100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52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流れの状況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52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食害生物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9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付着藻類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備考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正方形/長方形 33">
            <a:extLst>
              <a:ext uri="{FF2B5EF4-FFF2-40B4-BE49-F238E27FC236}">
                <a16:creationId xmlns:a16="http://schemas.microsoft.com/office/drawing/2014/main" id="{CE964ECA-ECFD-5578-87DF-02E3A81E0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1AD07AEA-CFB0-2AEF-3C58-57F3E17B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B73F2E-C4B0-491F-A3BD-1DC33D4929F7}"/>
              </a:ext>
            </a:extLst>
          </p:cNvPr>
          <p:cNvSpPr txBox="1"/>
          <p:nvPr/>
        </p:nvSpPr>
        <p:spPr>
          <a:xfrm>
            <a:off x="2960280" y="413789"/>
            <a:ext cx="3174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表４　対照区における生息環境（その３）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91AD179-B5FF-8228-9890-8FAC8E246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271" y="2427967"/>
            <a:ext cx="1751498" cy="131362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6C0B559-3FF7-01DE-4EB3-10189B9D3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518" y="2427967"/>
            <a:ext cx="1751498" cy="131362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78CA5D7-D61D-2DCE-CD54-8AC8349A4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027" y="2427967"/>
            <a:ext cx="1751499" cy="131362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4061516-1E33-4895-B04F-97F9D3CD8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338" y="2427967"/>
            <a:ext cx="1751499" cy="13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111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DSC08037.JPG">
            <a:extLst>
              <a:ext uri="{FF2B5EF4-FFF2-40B4-BE49-F238E27FC236}">
                <a16:creationId xmlns:a16="http://schemas.microsoft.com/office/drawing/2014/main" id="{9AD0EAF3-A138-1667-9612-65FE980BD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2408" y="797488"/>
            <a:ext cx="1610705" cy="1759386"/>
          </a:xfrm>
          <a:prstGeom prst="rect">
            <a:avLst/>
          </a:prstGeom>
        </p:spPr>
      </p:pic>
      <p:sp>
        <p:nvSpPr>
          <p:cNvPr id="9" name="正方形/長方形 33">
            <a:extLst>
              <a:ext uri="{FF2B5EF4-FFF2-40B4-BE49-F238E27FC236}">
                <a16:creationId xmlns:a16="http://schemas.microsoft.com/office/drawing/2014/main" id="{2D48465F-5591-5D3D-F786-051B474D5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7D93B7EE-7F61-FD8B-6FC8-5D6B678E2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7081" y="6483435"/>
            <a:ext cx="502940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図 11" descr="DSC08396.JPG">
            <a:extLst>
              <a:ext uri="{FF2B5EF4-FFF2-40B4-BE49-F238E27FC236}">
                <a16:creationId xmlns:a16="http://schemas.microsoft.com/office/drawing/2014/main" id="{50090350-DE88-A8ED-977D-BF27242876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201" y="886643"/>
            <a:ext cx="1889122" cy="1581077"/>
          </a:xfrm>
          <a:prstGeom prst="rect">
            <a:avLst/>
          </a:prstGeom>
        </p:spPr>
      </p:pic>
      <p:pic>
        <p:nvPicPr>
          <p:cNvPr id="13" name="図 12" descr="DSC08397.JPG">
            <a:extLst>
              <a:ext uri="{FF2B5EF4-FFF2-40B4-BE49-F238E27FC236}">
                <a16:creationId xmlns:a16="http://schemas.microsoft.com/office/drawing/2014/main" id="{0162BD82-0C47-1EBA-7181-85EB41A74F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389" y="886643"/>
            <a:ext cx="1889122" cy="1581077"/>
          </a:xfrm>
          <a:prstGeom prst="rect">
            <a:avLst/>
          </a:prstGeom>
        </p:spPr>
      </p:pic>
      <p:pic>
        <p:nvPicPr>
          <p:cNvPr id="14" name="図 13" descr="DSC08411.JPG">
            <a:extLst>
              <a:ext uri="{FF2B5EF4-FFF2-40B4-BE49-F238E27FC236}">
                <a16:creationId xmlns:a16="http://schemas.microsoft.com/office/drawing/2014/main" id="{1FFDAF59-DE85-D292-378D-D5030C2D7D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0925" y="2557449"/>
            <a:ext cx="2125955" cy="1581077"/>
          </a:xfrm>
          <a:prstGeom prst="rect">
            <a:avLst/>
          </a:prstGeom>
        </p:spPr>
      </p:pic>
      <p:pic>
        <p:nvPicPr>
          <p:cNvPr id="15" name="図 14" descr="DSC08414.JPG">
            <a:extLst>
              <a:ext uri="{FF2B5EF4-FFF2-40B4-BE49-F238E27FC236}">
                <a16:creationId xmlns:a16="http://schemas.microsoft.com/office/drawing/2014/main" id="{0996652D-7F5C-0525-1C72-F0306137F8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7736" y="2557449"/>
            <a:ext cx="2140770" cy="1581076"/>
          </a:xfrm>
          <a:prstGeom prst="rect">
            <a:avLst/>
          </a:prstGeom>
        </p:spPr>
      </p:pic>
      <p:sp>
        <p:nvSpPr>
          <p:cNvPr id="16" name="テキスト ボックス 21">
            <a:extLst>
              <a:ext uri="{FF2B5EF4-FFF2-40B4-BE49-F238E27FC236}">
                <a16:creationId xmlns:a16="http://schemas.microsoft.com/office/drawing/2014/main" id="{21C3FA6E-E560-4551-4E78-0B2948818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74" y="537133"/>
            <a:ext cx="1502306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just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・出芽の過程</a:t>
            </a:r>
            <a:endParaRPr lang="en-US" altLang="ja-JP" sz="1400" dirty="0">
              <a:solidFill>
                <a:srgbClr val="000000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CF60F422-8013-72D1-1623-9AC6CA924E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744" y="4759719"/>
            <a:ext cx="1686070" cy="1521982"/>
          </a:xfrm>
          <a:prstGeom prst="rect">
            <a:avLst/>
          </a:prstGeom>
        </p:spPr>
      </p:pic>
      <p:sp>
        <p:nvSpPr>
          <p:cNvPr id="50" name="テキスト ボックス 21">
            <a:extLst>
              <a:ext uri="{FF2B5EF4-FFF2-40B4-BE49-F238E27FC236}">
                <a16:creationId xmlns:a16="http://schemas.microsoft.com/office/drawing/2014/main" id="{17F8F98C-35F6-A9C6-1399-720FF0242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695" y="4402429"/>
            <a:ext cx="1755119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just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・幼サンゴの骨格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69DE08EC-B48F-5EFF-9EE0-B83C0D54D716}"/>
              </a:ext>
            </a:extLst>
          </p:cNvPr>
          <p:cNvSpPr txBox="1"/>
          <p:nvPr/>
        </p:nvSpPr>
        <p:spPr>
          <a:xfrm>
            <a:off x="150883" y="4168206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（５）その他の情報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5857C33-4437-6C89-6BBD-62EA348ED8E6}"/>
              </a:ext>
            </a:extLst>
          </p:cNvPr>
          <p:cNvSpPr txBox="1"/>
          <p:nvPr/>
        </p:nvSpPr>
        <p:spPr>
          <a:xfrm>
            <a:off x="75542" y="97493"/>
            <a:ext cx="17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（４）幼サンゴの成長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689CD6F-E9A5-8EAE-C5BF-93EC88B894A5}"/>
              </a:ext>
            </a:extLst>
          </p:cNvPr>
          <p:cNvGrpSpPr/>
          <p:nvPr/>
        </p:nvGrpSpPr>
        <p:grpSpPr>
          <a:xfrm>
            <a:off x="3809067" y="4723517"/>
            <a:ext cx="3048598" cy="1984513"/>
            <a:chOff x="4016439" y="2483848"/>
            <a:chExt cx="3572164" cy="232533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54E19C9-F915-222A-81C4-ABDBAE094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6439" y="2483849"/>
              <a:ext cx="1778990" cy="177899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F20FC6E-2E3B-A3EB-7A66-ECA77B0A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612" y="2483848"/>
              <a:ext cx="1778991" cy="1778991"/>
            </a:xfrm>
            <a:prstGeom prst="rect">
              <a:avLst/>
            </a:prstGeom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58F24C51-3DCB-E37A-CA7B-0A64492BB4D5}"/>
                </a:ext>
              </a:extLst>
            </p:cNvPr>
            <p:cNvCxnSpPr/>
            <p:nvPr/>
          </p:nvCxnSpPr>
          <p:spPr>
            <a:xfrm>
              <a:off x="6752421" y="4529337"/>
              <a:ext cx="79715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2F73795-D547-4863-D6AD-E0301EF2B234}"/>
                </a:ext>
              </a:extLst>
            </p:cNvPr>
            <p:cNvSpPr txBox="1"/>
            <p:nvPr/>
          </p:nvSpPr>
          <p:spPr>
            <a:xfrm>
              <a:off x="6833384" y="4493135"/>
              <a:ext cx="682575" cy="316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0.5mm</a:t>
              </a:r>
              <a:endPara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A9F3C465-A281-AD18-FC49-226DDB820069}"/>
              </a:ext>
            </a:extLst>
          </p:cNvPr>
          <p:cNvGrpSpPr/>
          <p:nvPr/>
        </p:nvGrpSpPr>
        <p:grpSpPr>
          <a:xfrm>
            <a:off x="213832" y="4730957"/>
            <a:ext cx="3393600" cy="1550745"/>
            <a:chOff x="345814" y="363190"/>
            <a:chExt cx="3454798" cy="1578709"/>
          </a:xfrm>
        </p:grpSpPr>
        <p:pic>
          <p:nvPicPr>
            <p:cNvPr id="39" name="図 38" descr="IMAGE_20190318_163446-2（ドラッグされました）.tiff">
              <a:extLst>
                <a:ext uri="{FF2B5EF4-FFF2-40B4-BE49-F238E27FC236}">
                  <a16:creationId xmlns:a16="http://schemas.microsoft.com/office/drawing/2014/main" id="{CF2507E8-C74D-A66C-1E97-8A865954D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4815" y="363190"/>
              <a:ext cx="1715797" cy="1569872"/>
            </a:xfrm>
            <a:prstGeom prst="rect">
              <a:avLst/>
            </a:prstGeom>
          </p:spPr>
        </p:pic>
        <p:pic>
          <p:nvPicPr>
            <p:cNvPr id="40" name="図 39" descr="IMAGE_20190318_163446-3（ドラッグされました）.tiff">
              <a:extLst>
                <a:ext uri="{FF2B5EF4-FFF2-40B4-BE49-F238E27FC236}">
                  <a16:creationId xmlns:a16="http://schemas.microsoft.com/office/drawing/2014/main" id="{16775A88-941F-1EED-5C10-3B78B4EAD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5814" y="372027"/>
              <a:ext cx="1715797" cy="1569872"/>
            </a:xfrm>
            <a:prstGeom prst="rect">
              <a:avLst/>
            </a:prstGeom>
          </p:spPr>
        </p:pic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AF6F8C7-E1DD-BB5A-8616-39E4875F02DA}"/>
              </a:ext>
            </a:extLst>
          </p:cNvPr>
          <p:cNvSpPr txBox="1"/>
          <p:nvPr/>
        </p:nvSpPr>
        <p:spPr>
          <a:xfrm>
            <a:off x="5475878" y="6209229"/>
            <a:ext cx="11576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（蛍光下で撮影）</a:t>
            </a:r>
          </a:p>
        </p:txBody>
      </p:sp>
      <p:sp>
        <p:nvSpPr>
          <p:cNvPr id="44" name="テキスト ボックス 21">
            <a:extLst>
              <a:ext uri="{FF2B5EF4-FFF2-40B4-BE49-F238E27FC236}">
                <a16:creationId xmlns:a16="http://schemas.microsoft.com/office/drawing/2014/main" id="{7A391C06-3FD2-3639-85B6-CDFD77F6E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434" y="4402429"/>
            <a:ext cx="3362189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just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・幼サンゴにおける褐虫藻の分布状況</a:t>
            </a:r>
          </a:p>
        </p:txBody>
      </p:sp>
      <p:sp>
        <p:nvSpPr>
          <p:cNvPr id="46" name="テキスト ボックス 21">
            <a:extLst>
              <a:ext uri="{FF2B5EF4-FFF2-40B4-BE49-F238E27FC236}">
                <a16:creationId xmlns:a16="http://schemas.microsoft.com/office/drawing/2014/main" id="{0EE436E9-A3B8-8DF4-2737-FFB5F76A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95" y="4418112"/>
            <a:ext cx="2336371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just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・幼サンゴの基部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A6097F5-3F11-742B-5FDB-957688DEBEF3}"/>
              </a:ext>
            </a:extLst>
          </p:cNvPr>
          <p:cNvSpPr txBox="1"/>
          <p:nvPr/>
        </p:nvSpPr>
        <p:spPr>
          <a:xfrm>
            <a:off x="8137844" y="6252368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5mm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62E3D236-CF3B-71C3-D175-43EC9E4D7A84}"/>
              </a:ext>
            </a:extLst>
          </p:cNvPr>
          <p:cNvSpPr/>
          <p:nvPr/>
        </p:nvSpPr>
        <p:spPr>
          <a:xfrm>
            <a:off x="2834263" y="1536275"/>
            <a:ext cx="246700" cy="2818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30B9A9A0-41B8-1992-05C1-EC6D1362C02A}"/>
              </a:ext>
            </a:extLst>
          </p:cNvPr>
          <p:cNvSpPr/>
          <p:nvPr/>
        </p:nvSpPr>
        <p:spPr>
          <a:xfrm>
            <a:off x="998829" y="3207081"/>
            <a:ext cx="246700" cy="2818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40D988A-7662-FCCA-62CA-8488D2CD045A}"/>
              </a:ext>
            </a:extLst>
          </p:cNvPr>
          <p:cNvSpPr txBox="1"/>
          <p:nvPr/>
        </p:nvSpPr>
        <p:spPr>
          <a:xfrm>
            <a:off x="3974740" y="6222596"/>
            <a:ext cx="1298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（自然光下で撮影）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C4BEDD1-39D6-31CA-4C7A-283DCDD63404}"/>
              </a:ext>
            </a:extLst>
          </p:cNvPr>
          <p:cNvSpPr txBox="1"/>
          <p:nvPr/>
        </p:nvSpPr>
        <p:spPr>
          <a:xfrm>
            <a:off x="417751" y="6269998"/>
            <a:ext cx="1298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（自然光下で撮影）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102671-9300-6115-6CF5-E010EEE27D24}"/>
              </a:ext>
            </a:extLst>
          </p:cNvPr>
          <p:cNvSpPr txBox="1"/>
          <p:nvPr/>
        </p:nvSpPr>
        <p:spPr>
          <a:xfrm>
            <a:off x="2185885" y="6260062"/>
            <a:ext cx="11576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（蛍光下で撮影）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57ABB56D-8D77-2EFF-ECB9-CE2A7FEDCDA6}"/>
              </a:ext>
            </a:extLst>
          </p:cNvPr>
          <p:cNvSpPr/>
          <p:nvPr/>
        </p:nvSpPr>
        <p:spPr>
          <a:xfrm>
            <a:off x="5465504" y="1536275"/>
            <a:ext cx="246700" cy="2818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1858B2D4-BDEB-A7BA-27D6-6DE710919274}"/>
              </a:ext>
            </a:extLst>
          </p:cNvPr>
          <p:cNvSpPr/>
          <p:nvPr/>
        </p:nvSpPr>
        <p:spPr>
          <a:xfrm>
            <a:off x="3653958" y="3207081"/>
            <a:ext cx="246700" cy="2818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86937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図 53">
            <a:extLst>
              <a:ext uri="{FF2B5EF4-FFF2-40B4-BE49-F238E27FC236}">
                <a16:creationId xmlns:a16="http://schemas.microsoft.com/office/drawing/2014/main" id="{0E34D92E-156C-D825-A0B9-5CC7801D2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5525"/>
          <a:stretch/>
        </p:blipFill>
        <p:spPr>
          <a:xfrm>
            <a:off x="426620" y="5114415"/>
            <a:ext cx="8141425" cy="156127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4" name="正方形/長方形 33">
            <a:extLst>
              <a:ext uri="{FF2B5EF4-FFF2-40B4-BE49-F238E27FC236}">
                <a16:creationId xmlns:a16="http://schemas.microsoft.com/office/drawing/2014/main" id="{79154F5A-6F92-FDB1-40CB-E742F580C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12F4E775-C750-F2A9-9FFB-E52D8A9CF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869" y="6495707"/>
            <a:ext cx="470151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662B57-E5C6-CF86-B36C-6FA7F60453DB}"/>
              </a:ext>
            </a:extLst>
          </p:cNvPr>
          <p:cNvSpPr txBox="1"/>
          <p:nvPr/>
        </p:nvSpPr>
        <p:spPr>
          <a:xfrm>
            <a:off x="30374" y="45278"/>
            <a:ext cx="375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.DNA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解析に関する情報　</a:t>
            </a:r>
            <a:endParaRPr kumimoji="1" lang="ja-JP" altLang="en-US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59B316-B4E5-B7CC-37B5-A59C3F1048F7}"/>
              </a:ext>
            </a:extLst>
          </p:cNvPr>
          <p:cNvSpPr txBox="1"/>
          <p:nvPr/>
        </p:nvSpPr>
        <p:spPr>
          <a:xfrm>
            <a:off x="149624" y="2027971"/>
            <a:ext cx="8785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①の結果を用いて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BLAST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検索</a:t>
            </a:r>
            <a:r>
              <a:rPr kumimoji="1" lang="en-US" altLang="ja-JP" sz="12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12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を行った結果を表に示す。検索結果は①で登録した配列（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段目）に対して相同性の高い順に降順で示した。オキナワハマサンゴの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DNA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配列はハマサンゴ属と相同性が高く、オキナワハマサンゴから得られた褐虫藻の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DNA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配列はクレード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に属する褐虫藻と相同性が高い結果となった。</a:t>
            </a:r>
            <a:endParaRPr kumimoji="1"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kumimoji="1"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359560-A02A-5B83-C34A-5BBB0E3B5500}"/>
              </a:ext>
            </a:extLst>
          </p:cNvPr>
          <p:cNvSpPr txBox="1"/>
          <p:nvPr/>
        </p:nvSpPr>
        <p:spPr>
          <a:xfrm>
            <a:off x="1942915" y="4844760"/>
            <a:ext cx="5363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表２　オキナワハマサンゴから得られた褐虫藻の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DNA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配列と相同性の高いデータ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D3D310-BA81-D45A-0F3A-DB175E9C5F9A}"/>
              </a:ext>
            </a:extLst>
          </p:cNvPr>
          <p:cNvSpPr txBox="1"/>
          <p:nvPr/>
        </p:nvSpPr>
        <p:spPr>
          <a:xfrm>
            <a:off x="41626" y="309857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①サンプルに関する情報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9555BE5-B77A-3456-251A-12CDEC2E2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976" r="495" b="63241"/>
          <a:stretch/>
        </p:blipFill>
        <p:spPr>
          <a:xfrm>
            <a:off x="426620" y="3130975"/>
            <a:ext cx="8143829" cy="1615021"/>
          </a:xfrm>
          <a:prstGeom prst="rect">
            <a:avLst/>
          </a:prstGeom>
          <a:ln w="6350">
            <a:solidFill>
              <a:schemeClr val="bg2">
                <a:lumMod val="90000"/>
              </a:schemeClr>
            </a:solidFill>
          </a:ln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EEB4B5D-9188-C356-FAF3-787934CBDB5A}"/>
              </a:ext>
            </a:extLst>
          </p:cNvPr>
          <p:cNvSpPr txBox="1"/>
          <p:nvPr/>
        </p:nvSpPr>
        <p:spPr>
          <a:xfrm>
            <a:off x="3714758" y="2446192"/>
            <a:ext cx="5434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　</a:t>
            </a:r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DNA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Data Bank of Japan 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https://www.ddbj.nig.ac.jp/about/index.html 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アクセッション</a:t>
            </a:r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 LC779594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（オキナワハマサンゴ</a:t>
            </a:r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LC779595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（オキナワハマサンゴから得られた褐虫藻）</a:t>
            </a:r>
            <a:endParaRPr lang="en-US" altLang="ja-JP" sz="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　</a:t>
            </a:r>
            <a:r>
              <a:rPr lang="en-US" altLang="ja-JP" sz="800" b="0" i="0" dirty="0">
                <a:solidFill>
                  <a:srgbClr val="1C1B19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Basic Local Alignment Search Tool</a:t>
            </a:r>
            <a:r>
              <a:rPr lang="ja-JP" altLang="en-US" sz="800" b="0" i="0" dirty="0">
                <a:solidFill>
                  <a:srgbClr val="1C1B19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：相同性の高い配列を検索するツール　</a:t>
            </a:r>
            <a:r>
              <a:rPr lang="ja-JP" altLang="en-US" sz="800" dirty="0">
                <a:solidFill>
                  <a:srgbClr val="1C1B1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800" dirty="0">
                <a:solidFill>
                  <a:srgbClr val="1C1B1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https://blast.ncbi.nlm.nih.gov/Blast.cgi </a:t>
            </a:r>
            <a:r>
              <a:rPr lang="ja-JP" altLang="en-US" sz="800" dirty="0">
                <a:solidFill>
                  <a:srgbClr val="1C1B1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800" dirty="0">
              <a:solidFill>
                <a:srgbClr val="1C1B1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C15D391-BF20-1915-B849-6C0B5F18D3F1}"/>
              </a:ext>
            </a:extLst>
          </p:cNvPr>
          <p:cNvSpPr txBox="1"/>
          <p:nvPr/>
        </p:nvSpPr>
        <p:spPr>
          <a:xfrm>
            <a:off x="41626" y="1809398"/>
            <a:ext cx="4579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②相同性解析の結果</a:t>
            </a:r>
            <a:endParaRPr kumimoji="1"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396C8E2-8F45-B1DE-9345-844858140018}"/>
              </a:ext>
            </a:extLst>
          </p:cNvPr>
          <p:cNvSpPr txBox="1"/>
          <p:nvPr/>
        </p:nvSpPr>
        <p:spPr>
          <a:xfrm>
            <a:off x="2599344" y="2870401"/>
            <a:ext cx="4051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表１　オキナワハマサンゴの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DNA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配列と相同性の高いデータ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C5D2BA4-C1BB-2B5A-6228-1B0F97B69E72}"/>
              </a:ext>
            </a:extLst>
          </p:cNvPr>
          <p:cNvSpPr/>
          <p:nvPr/>
        </p:nvSpPr>
        <p:spPr>
          <a:xfrm>
            <a:off x="415071" y="3728089"/>
            <a:ext cx="478469" cy="10123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4036F1D-1175-0293-4E38-79350B622B8C}"/>
              </a:ext>
            </a:extLst>
          </p:cNvPr>
          <p:cNvSpPr txBox="1"/>
          <p:nvPr/>
        </p:nvSpPr>
        <p:spPr>
          <a:xfrm>
            <a:off x="1298931" y="4476809"/>
            <a:ext cx="2390398" cy="2539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ハマサンゴ属（</a:t>
            </a:r>
            <a:r>
              <a:rPr kumimoji="1"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Porites</a:t>
            </a:r>
            <a:r>
              <a:rPr kumimoji="1"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）と相同性が高い</a:t>
            </a:r>
            <a:endParaRPr kumimoji="1" lang="en-US" altLang="ja-JP" sz="10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EB379C5-C256-6F9C-D661-A81B825BFEC5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893540" y="4234284"/>
            <a:ext cx="405391" cy="3694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7EC288A-F90D-E4A6-D542-F55DDBF1F58C}"/>
              </a:ext>
            </a:extLst>
          </p:cNvPr>
          <p:cNvSpPr/>
          <p:nvPr/>
        </p:nvSpPr>
        <p:spPr>
          <a:xfrm>
            <a:off x="412635" y="3515269"/>
            <a:ext cx="8158585" cy="1791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8650FE99-BC34-86EB-D56A-C85B722E0283}"/>
              </a:ext>
            </a:extLst>
          </p:cNvPr>
          <p:cNvSpPr/>
          <p:nvPr/>
        </p:nvSpPr>
        <p:spPr>
          <a:xfrm>
            <a:off x="426620" y="5471068"/>
            <a:ext cx="8141425" cy="1943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83C5E38E-D605-BDC6-FA20-3EE665058152}"/>
              </a:ext>
            </a:extLst>
          </p:cNvPr>
          <p:cNvSpPr/>
          <p:nvPr/>
        </p:nvSpPr>
        <p:spPr>
          <a:xfrm>
            <a:off x="426620" y="6092453"/>
            <a:ext cx="1079207" cy="6423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09D5959-6342-071B-7131-95D45F50AC6D}"/>
              </a:ext>
            </a:extLst>
          </p:cNvPr>
          <p:cNvSpPr txBox="1"/>
          <p:nvPr/>
        </p:nvSpPr>
        <p:spPr>
          <a:xfrm>
            <a:off x="1763443" y="6480454"/>
            <a:ext cx="1625766" cy="2539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クレード</a:t>
            </a:r>
            <a:r>
              <a:rPr kumimoji="1"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kumimoji="1"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と相同性が高い</a:t>
            </a:r>
            <a:endParaRPr kumimoji="1" lang="en-US" altLang="ja-JP" sz="10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FFD54A47-003D-1B1C-EDE9-F6E19EA5ED17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1505827" y="6413628"/>
            <a:ext cx="257616" cy="1937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図 55">
            <a:extLst>
              <a:ext uri="{FF2B5EF4-FFF2-40B4-BE49-F238E27FC236}">
                <a16:creationId xmlns:a16="http://schemas.microsoft.com/office/drawing/2014/main" id="{301A5A2D-5FAE-B5B7-ACD2-806FDAC81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32" y="5856358"/>
            <a:ext cx="8662589" cy="221739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700A528-5DC7-60BC-69F5-A1F33F9CA65F}"/>
              </a:ext>
            </a:extLst>
          </p:cNvPr>
          <p:cNvSpPr txBox="1"/>
          <p:nvPr/>
        </p:nvSpPr>
        <p:spPr>
          <a:xfrm>
            <a:off x="133422" y="3444470"/>
            <a:ext cx="2760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</a:t>
            </a:r>
          </a:p>
          <a:p>
            <a:r>
              <a:rPr kumimoji="1" lang="en-US" altLang="ja-JP" sz="1400" dirty="0"/>
              <a:t>2</a:t>
            </a:r>
          </a:p>
          <a:p>
            <a:r>
              <a:rPr kumimoji="1" lang="en-US" altLang="ja-JP" sz="1400" dirty="0"/>
              <a:t>3</a:t>
            </a:r>
          </a:p>
          <a:p>
            <a:r>
              <a:rPr kumimoji="1" lang="en-US" altLang="ja-JP" sz="1400" dirty="0"/>
              <a:t>4</a:t>
            </a:r>
          </a:p>
          <a:p>
            <a:r>
              <a:rPr kumimoji="1" lang="en-US" altLang="ja-JP" sz="1400" dirty="0"/>
              <a:t>5</a:t>
            </a:r>
          </a:p>
          <a:p>
            <a:r>
              <a:rPr kumimoji="1" lang="en-US" altLang="ja-JP" sz="1400" dirty="0"/>
              <a:t>6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5C3F18D-8509-39EE-278C-5DEB09A5E0E0}"/>
              </a:ext>
            </a:extLst>
          </p:cNvPr>
          <p:cNvSpPr txBox="1"/>
          <p:nvPr/>
        </p:nvSpPr>
        <p:spPr>
          <a:xfrm>
            <a:off x="31566" y="5399955"/>
            <a:ext cx="3674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/>
              <a:t>1</a:t>
            </a:r>
          </a:p>
          <a:p>
            <a:pPr algn="r"/>
            <a:r>
              <a:rPr kumimoji="1" lang="en-US" altLang="ja-JP" sz="1400" dirty="0"/>
              <a:t>2</a:t>
            </a:r>
          </a:p>
          <a:p>
            <a:pPr algn="r"/>
            <a:endParaRPr kumimoji="1" lang="en-US" altLang="ja-JP" sz="1400" dirty="0"/>
          </a:p>
          <a:p>
            <a:pPr algn="r"/>
            <a:r>
              <a:rPr kumimoji="1" lang="en-US" altLang="ja-JP" sz="1400" dirty="0"/>
              <a:t>15</a:t>
            </a:r>
          </a:p>
          <a:p>
            <a:pPr algn="r"/>
            <a:r>
              <a:rPr kumimoji="1" lang="en-US" altLang="ja-JP" sz="1400" dirty="0"/>
              <a:t>16</a:t>
            </a:r>
          </a:p>
          <a:p>
            <a:pPr algn="r"/>
            <a:r>
              <a:rPr kumimoji="1" lang="en-US" altLang="ja-JP" sz="1400" dirty="0"/>
              <a:t>17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BEC5229-83D8-5096-E223-AD50A55720D3}"/>
              </a:ext>
            </a:extLst>
          </p:cNvPr>
          <p:cNvSpPr txBox="1"/>
          <p:nvPr/>
        </p:nvSpPr>
        <p:spPr>
          <a:xfrm>
            <a:off x="216225" y="2926819"/>
            <a:ext cx="154721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①で登録した配列</a:t>
            </a: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EC110162-2D5A-4415-39E6-0E06CC052F02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989834" y="3234596"/>
            <a:ext cx="0" cy="2838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2C2C693-A906-B874-984C-76EC8F6E5483}"/>
              </a:ext>
            </a:extLst>
          </p:cNvPr>
          <p:cNvSpPr txBox="1"/>
          <p:nvPr/>
        </p:nvSpPr>
        <p:spPr>
          <a:xfrm>
            <a:off x="216225" y="4918876"/>
            <a:ext cx="154721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①で登録した配列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F4C16918-7EBC-AC49-3A5E-5C2167F92A23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989834" y="5226653"/>
            <a:ext cx="0" cy="2247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3F6840-3794-6A1A-99E8-D5C78CA8563E}"/>
              </a:ext>
            </a:extLst>
          </p:cNvPr>
          <p:cNvSpPr txBox="1"/>
          <p:nvPr/>
        </p:nvSpPr>
        <p:spPr>
          <a:xfrm>
            <a:off x="7404075" y="4720245"/>
            <a:ext cx="12557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（令和５年</a:t>
            </a:r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月２日現在）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E743F29-BF19-CD21-85D9-2E4644DEBC43}"/>
              </a:ext>
            </a:extLst>
          </p:cNvPr>
          <p:cNvSpPr txBox="1"/>
          <p:nvPr/>
        </p:nvSpPr>
        <p:spPr>
          <a:xfrm>
            <a:off x="7390202" y="6630282"/>
            <a:ext cx="12557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（令和５年</a:t>
            </a:r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月２日現在）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2642D5C-A407-D76A-B450-205DAE5275D1}"/>
              </a:ext>
            </a:extLst>
          </p:cNvPr>
          <p:cNvSpPr txBox="1"/>
          <p:nvPr/>
        </p:nvSpPr>
        <p:spPr>
          <a:xfrm>
            <a:off x="149622" y="517555"/>
            <a:ext cx="8952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オキナワハマサンゴの幼生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匹そ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れぞれ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DNA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を抽出 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(Sargent &amp; Bennett. J </a:t>
            </a:r>
            <a:r>
              <a:rPr kumimoji="1" lang="en-US" altLang="ja-JP" sz="1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Bacteriol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166 (1986)) 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1/10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量ずつを合わせて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PCR (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94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℃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15s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、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55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℃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30s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、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72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℃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30s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、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35 cycles / </a:t>
            </a:r>
            <a:r>
              <a:rPr lang="en-US" altLang="ja-JP" sz="1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Tks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Gflex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™（タカラバイオ）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による増幅を行った。プライマーは下記のものを使用した。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7620000" indent="-7620000"/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・サンゴ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ITS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プライマー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5‘- TAAAAGTCGTAACAAGGTTTC-3’ &amp; 5‘- CCTCCGCTTATTGATATGCT-3’</a:t>
            </a:r>
            <a:r>
              <a:rPr lang="ja-JP" altLang="ja-JP" sz="1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Forsman et al. BMC </a:t>
            </a:r>
            <a:r>
              <a:rPr kumimoji="1" lang="en-US" altLang="ja-JP" sz="1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Ecol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1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Evol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9,45 (2009)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kumimoji="1"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・褐虫藻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ITS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プライマー　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5‘-CCGGTGAATTATTCGGACTG-3’ &amp; 5‘-CCTGTTCRTTCGCCATTACT-3’</a:t>
            </a:r>
            <a:r>
              <a:rPr lang="ja-JP" altLang="ja-JP" sz="1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1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新規設計　委員より情報提供</a:t>
            </a:r>
            <a:r>
              <a:rPr lang="en-US" altLang="ja-JP" sz="1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ja-JP" sz="1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en-US" altLang="ja-JP" sz="12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PCR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産物を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アガロースゲル</a:t>
            </a:r>
            <a:r>
              <a:rPr lang="en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DNA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抽出キット（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Roche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Diagnostics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）で精製し、シーケンシングによる配列決定（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BEX)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を行い、得られた配列を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DDBJ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に登録した</a:t>
            </a:r>
            <a:r>
              <a:rPr lang="en-US" altLang="ja-JP" sz="12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lang="ja-JP" altLang="en-US" sz="12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en-US" altLang="ja-JP" sz="12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lang="en-US" altLang="ja-JP" sz="12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32491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表 10">
            <a:extLst>
              <a:ext uri="{FF2B5EF4-FFF2-40B4-BE49-F238E27FC236}">
                <a16:creationId xmlns:a16="http://schemas.microsoft.com/office/drawing/2014/main" id="{CEF2382D-9AAD-4C74-AFA3-3B62D1D8A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648027"/>
              </p:ext>
            </p:extLst>
          </p:nvPr>
        </p:nvGraphicFramePr>
        <p:xfrm>
          <a:off x="379232" y="1346219"/>
          <a:ext cx="8330200" cy="5390711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652864">
                  <a:extLst>
                    <a:ext uri="{9D8B030D-6E8A-4147-A177-3AD203B41FA5}">
                      <a16:colId xmlns:a16="http://schemas.microsoft.com/office/drawing/2014/main" val="2774613301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299106584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2096468096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3962244045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1137078416"/>
                    </a:ext>
                  </a:extLst>
                </a:gridCol>
              </a:tblGrid>
              <a:tr h="1171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-A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-B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-B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5976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生息状況</a:t>
                      </a: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0039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3.2cm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1.2cm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2.3cm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1.9cm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9893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食痕しきものを確認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095821"/>
                  </a:ext>
                </a:extLst>
              </a:tr>
              <a:tr h="247705"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476180"/>
                  </a:ext>
                </a:extLst>
              </a:tr>
              <a:tr h="28639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５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６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８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71617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生息状況</a:t>
                      </a:r>
                    </a:p>
                  </a:txBody>
                  <a:tcPr vert="eaVert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911008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3.2cm</a:t>
                      </a:r>
                      <a:endParaRPr kumimoji="1" lang="ja-JP" altLang="en-US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2.1cm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3.0cm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4.2cm</a:t>
                      </a:r>
                      <a:endParaRPr kumimoji="1" lang="ja-JP" altLang="en-US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38686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  <a:endParaRPr kumimoji="1" lang="ja-JP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  <a:endParaRPr kumimoji="1" lang="ja-JP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  <a:endParaRPr kumimoji="1" lang="ja-JP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  <a:endParaRPr kumimoji="1" lang="ja-JP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04372"/>
                  </a:ext>
                </a:extLst>
              </a:tr>
            </a:tbl>
          </a:graphicData>
        </a:graphic>
      </p:graphicFrame>
      <p:pic>
        <p:nvPicPr>
          <p:cNvPr id="8" name="図 7">
            <a:extLst>
              <a:ext uri="{FF2B5EF4-FFF2-40B4-BE49-F238E27FC236}">
                <a16:creationId xmlns:a16="http://schemas.microsoft.com/office/drawing/2014/main" id="{36AEFD36-2ED9-4E99-A6C1-E33995EE77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662" y="1688959"/>
            <a:ext cx="1728000" cy="1296000"/>
          </a:xfrm>
          <a:prstGeom prst="rect">
            <a:avLst/>
          </a:prstGeom>
          <a:ln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98F9AF9-86FF-466B-AF5A-20C384204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11" y="4517806"/>
            <a:ext cx="1728000" cy="1296000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DA2F9343-2DC5-4702-88D9-1D6E6783C2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662" y="4517806"/>
            <a:ext cx="1728000" cy="1296000"/>
          </a:xfrm>
          <a:prstGeom prst="rect">
            <a:avLst/>
          </a:prstGeom>
        </p:spPr>
      </p:pic>
      <p:pic>
        <p:nvPicPr>
          <p:cNvPr id="85" name="図 84">
            <a:extLst>
              <a:ext uri="{FF2B5EF4-FFF2-40B4-BE49-F238E27FC236}">
                <a16:creationId xmlns:a16="http://schemas.microsoft.com/office/drawing/2014/main" id="{AEB9CBDD-9BF7-4617-9C1D-1C0C8AEB65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710" y="1688959"/>
            <a:ext cx="1728000" cy="1296000"/>
          </a:xfrm>
          <a:prstGeom prst="rect">
            <a:avLst/>
          </a:prstGeom>
          <a:ln>
            <a:noFill/>
          </a:ln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11445F67-F57B-49FD-BD5D-5D025A7A0C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361" y="1688959"/>
            <a:ext cx="1728000" cy="1296000"/>
          </a:xfrm>
          <a:prstGeom prst="rect">
            <a:avLst/>
          </a:prstGeom>
          <a:ln>
            <a:noFill/>
          </a:ln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id="{32BF4EE9-2F58-45AD-A61E-9DB7C875A0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012" y="1688959"/>
            <a:ext cx="1727999" cy="1296000"/>
          </a:xfrm>
          <a:prstGeom prst="rect">
            <a:avLst/>
          </a:prstGeom>
          <a:ln>
            <a:noFill/>
          </a:ln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119573CD-F878-46DD-8DA2-2AD45DC3B9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712" y="4517806"/>
            <a:ext cx="1727998" cy="1296000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8F0B323F-03ED-4340-9D9B-DCF7A652DA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361" y="4517806"/>
            <a:ext cx="1728000" cy="1296000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D8E6EE8F-2CF9-4811-B32D-2679C51A9712}"/>
              </a:ext>
            </a:extLst>
          </p:cNvPr>
          <p:cNvSpPr txBox="1"/>
          <p:nvPr/>
        </p:nvSpPr>
        <p:spPr>
          <a:xfrm>
            <a:off x="733243" y="47857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第１回調査結果　令和３年８月</a:t>
            </a:r>
            <a:endParaRPr lang="ja-JP" altLang="en-US" sz="16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DB8E4D2-FC45-702A-D02B-4D01843AE2FE}"/>
              </a:ext>
            </a:extLst>
          </p:cNvPr>
          <p:cNvSpPr txBox="1"/>
          <p:nvPr/>
        </p:nvSpPr>
        <p:spPr>
          <a:xfrm>
            <a:off x="638794" y="775619"/>
            <a:ext cx="8070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観察の結果、群体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２で全体的に白化、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３で食痕らしきもの、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No.10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で部分死を確認した。</a:t>
            </a:r>
          </a:p>
        </p:txBody>
      </p:sp>
      <p:sp>
        <p:nvSpPr>
          <p:cNvPr id="19" name="スライド番号プレースホルダー 1">
            <a:extLst>
              <a:ext uri="{FF2B5EF4-FFF2-40B4-BE49-F238E27FC236}">
                <a16:creationId xmlns:a16="http://schemas.microsoft.com/office/drawing/2014/main" id="{49113F74-5276-745C-4A08-F57C2FE6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7953" y="6483435"/>
            <a:ext cx="502068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9762C0A-D3C5-F4FD-2590-603371A00D19}"/>
              </a:ext>
            </a:extLst>
          </p:cNvPr>
          <p:cNvSpPr txBox="1"/>
          <p:nvPr/>
        </p:nvSpPr>
        <p:spPr>
          <a:xfrm>
            <a:off x="134787" y="112686"/>
            <a:ext cx="7132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嘉陽地区のオキナワハマサンゴ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群体の詳細について</a:t>
            </a:r>
            <a:endParaRPr kumimoji="1" lang="ja-JP" altLang="en-US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157E8F3D-3AFC-3A41-A7AF-07E0DB3AF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AD5661-3D5A-F4C2-51B8-9641A038B839}"/>
              </a:ext>
            </a:extLst>
          </p:cNvPr>
          <p:cNvSpPr txBox="1"/>
          <p:nvPr/>
        </p:nvSpPr>
        <p:spPr>
          <a:xfrm>
            <a:off x="1435149" y="1051643"/>
            <a:ext cx="6218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26  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嘉陽地区のオキナワハマサンゴにおける生息状況（第１回調査）（その１）</a:t>
            </a:r>
          </a:p>
        </p:txBody>
      </p:sp>
    </p:spTree>
    <p:extLst>
      <p:ext uri="{BB962C8B-B14F-4D97-AF65-F5344CB8AC3E}">
        <p14:creationId xmlns:p14="http://schemas.microsoft.com/office/powerpoint/2010/main" val="4411339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表 10">
            <a:extLst>
              <a:ext uri="{FF2B5EF4-FFF2-40B4-BE49-F238E27FC236}">
                <a16:creationId xmlns:a16="http://schemas.microsoft.com/office/drawing/2014/main" id="{A7C3CED8-C673-2E45-8D5C-670B1CA06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317291"/>
              </p:ext>
            </p:extLst>
          </p:nvPr>
        </p:nvGraphicFramePr>
        <p:xfrm>
          <a:off x="379232" y="1124906"/>
          <a:ext cx="8330200" cy="5390711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652864">
                  <a:extLst>
                    <a:ext uri="{9D8B030D-6E8A-4147-A177-3AD203B41FA5}">
                      <a16:colId xmlns:a16="http://schemas.microsoft.com/office/drawing/2014/main" val="2774613301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299106584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2096468096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3962244045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1137078416"/>
                    </a:ext>
                  </a:extLst>
                </a:gridCol>
              </a:tblGrid>
              <a:tr h="1171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No.10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No.11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No.12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5976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生息状況</a:t>
                      </a: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0039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3.2cm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2.5cm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3.8cm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2.4cm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9893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  <a:endParaRPr kumimoji="1" lang="ja-JP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  <a:endParaRPr kumimoji="1" lang="ja-JP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095821"/>
                  </a:ext>
                </a:extLst>
              </a:tr>
              <a:tr h="247705"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476180"/>
                  </a:ext>
                </a:extLst>
              </a:tr>
              <a:tr h="28639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No.13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No.14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No.15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-D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No.16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71617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生息状況</a:t>
                      </a:r>
                    </a:p>
                  </a:txBody>
                  <a:tcPr vert="eaVert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911008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2.1cm</a:t>
                      </a:r>
                      <a:endParaRPr kumimoji="1" lang="ja-JP" altLang="en-US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1.5cm</a:t>
                      </a:r>
                      <a:endParaRPr kumimoji="1" lang="ja-JP" altLang="en-US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1.4cm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4.1cm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38686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  <a:endParaRPr kumimoji="1" lang="ja-JP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  <a:endParaRPr kumimoji="1" lang="ja-JP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  <a:endParaRPr kumimoji="1" lang="ja-JP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  <a:endParaRPr kumimoji="1" lang="ja-JP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04372"/>
                  </a:ext>
                </a:extLst>
              </a:tr>
            </a:tbl>
          </a:graphicData>
        </a:graphic>
      </p:graphicFrame>
      <p:sp>
        <p:nvSpPr>
          <p:cNvPr id="4" name="正方形/長方形 33">
            <a:extLst>
              <a:ext uri="{FF2B5EF4-FFF2-40B4-BE49-F238E27FC236}">
                <a16:creationId xmlns:a16="http://schemas.microsoft.com/office/drawing/2014/main" id="{CE66A528-B96B-9FB0-6E6D-669B53A06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3CB3E347-C02A-9E36-81D8-6DBE6B69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7953" y="6483435"/>
            <a:ext cx="502068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DADBBAD-B200-2D14-3CCC-D8EAAAC1DA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17" y="1463101"/>
            <a:ext cx="1756800" cy="1317600"/>
          </a:xfrm>
          <a:prstGeom prst="rect">
            <a:avLst/>
          </a:prstGeom>
          <a:ln>
            <a:noFill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58E85C5-3047-7C33-688F-05F6F3D2FF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005" y="1463101"/>
            <a:ext cx="1756800" cy="1317600"/>
          </a:xfrm>
          <a:prstGeom prst="rect">
            <a:avLst/>
          </a:prstGeom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6356E08-026A-EB28-8BC0-1A70FE9809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793" y="1463101"/>
            <a:ext cx="1756798" cy="1317600"/>
          </a:xfrm>
          <a:prstGeom prst="rect">
            <a:avLst/>
          </a:prstGeom>
          <a:ln>
            <a:noFill/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06144A3-5B3B-EFC0-D4B9-8EBD9821F3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578" y="1463101"/>
            <a:ext cx="1756800" cy="1317600"/>
          </a:xfrm>
          <a:prstGeom prst="rect">
            <a:avLst/>
          </a:prstGeom>
          <a:ln>
            <a:noFill/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247F66D-5D41-90B4-6A0D-ADBF8F87B5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19" y="4274544"/>
            <a:ext cx="1756798" cy="1317600"/>
          </a:xfrm>
          <a:prstGeom prst="rect">
            <a:avLst/>
          </a:prstGeom>
          <a:ln>
            <a:noFill/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6F4F58C-7C25-0A00-854C-B1C16FA20D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101" y="4274544"/>
            <a:ext cx="1756800" cy="1317600"/>
          </a:xfrm>
          <a:prstGeom prst="rect">
            <a:avLst/>
          </a:prstGeom>
          <a:ln>
            <a:noFill/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685CF10-B984-8AF4-CDAD-E1BDD8FC49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985" y="4274544"/>
            <a:ext cx="1756800" cy="1317600"/>
          </a:xfrm>
          <a:prstGeom prst="rect">
            <a:avLst/>
          </a:prstGeom>
          <a:ln>
            <a:noFill/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385FAA3-483C-4C68-10AC-A559AE70D07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869" y="4274544"/>
            <a:ext cx="1756800" cy="1317600"/>
          </a:xfrm>
          <a:prstGeom prst="rect">
            <a:avLst/>
          </a:prstGeom>
          <a:ln>
            <a:noFill/>
          </a:ln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00E098E-651B-CE5C-AAB9-18B778445568}"/>
              </a:ext>
            </a:extLst>
          </p:cNvPr>
          <p:cNvSpPr txBox="1"/>
          <p:nvPr/>
        </p:nvSpPr>
        <p:spPr>
          <a:xfrm>
            <a:off x="733243" y="47857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第１回調査結果　令和３年８月</a:t>
            </a:r>
            <a:endParaRPr lang="ja-JP" altLang="en-US" sz="1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3E0787F-8A74-99E2-FCD5-465633AF374D}"/>
              </a:ext>
            </a:extLst>
          </p:cNvPr>
          <p:cNvSpPr txBox="1"/>
          <p:nvPr/>
        </p:nvSpPr>
        <p:spPr>
          <a:xfrm>
            <a:off x="1403088" y="817129"/>
            <a:ext cx="6282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26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嘉陽地区のオキナワハマサンゴにおける生息状況（第１回調査） （その２）</a:t>
            </a:r>
          </a:p>
        </p:txBody>
      </p:sp>
    </p:spTree>
    <p:extLst>
      <p:ext uri="{BB962C8B-B14F-4D97-AF65-F5344CB8AC3E}">
        <p14:creationId xmlns:p14="http://schemas.microsoft.com/office/powerpoint/2010/main" val="9745743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10">
            <a:extLst>
              <a:ext uri="{FF2B5EF4-FFF2-40B4-BE49-F238E27FC236}">
                <a16:creationId xmlns:a16="http://schemas.microsoft.com/office/drawing/2014/main" id="{37CD4E33-7D3C-FB91-4D4A-9023B9C48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114142"/>
              </p:ext>
            </p:extLst>
          </p:nvPr>
        </p:nvGraphicFramePr>
        <p:xfrm>
          <a:off x="379232" y="1124906"/>
          <a:ext cx="8330200" cy="5390711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652864">
                  <a:extLst>
                    <a:ext uri="{9D8B030D-6E8A-4147-A177-3AD203B41FA5}">
                      <a16:colId xmlns:a16="http://schemas.microsoft.com/office/drawing/2014/main" val="2774613301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299106584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2096468096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3962244045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1137078416"/>
                    </a:ext>
                  </a:extLst>
                </a:gridCol>
              </a:tblGrid>
              <a:tr h="1171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-A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-B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-B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5976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生息状況</a:t>
                      </a: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0039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—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—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1.6cm</a:t>
                      </a: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</a:t>
                      </a: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2.7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9893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部分死を確認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成長を確認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095821"/>
                  </a:ext>
                </a:extLst>
              </a:tr>
              <a:tr h="247705"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476180"/>
                  </a:ext>
                </a:extLst>
              </a:tr>
              <a:tr h="28639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５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６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８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71617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生息状況</a:t>
                      </a:r>
                    </a:p>
                  </a:txBody>
                  <a:tcPr vert="eaVert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911008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3.2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endParaRPr kumimoji="1" lang="ja-JP" altLang="en-US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2.9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0.9cm</a:t>
                      </a: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1.0cm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1.0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endParaRPr kumimoji="1" lang="ja-JP" altLang="en-US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38686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成長・部分死を確認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部分死を確認</a:t>
                      </a:r>
                      <a:endParaRPr kumimoji="1" lang="ja-JP" altLang="en-US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</a:t>
                      </a:r>
                      <a:endParaRPr kumimoji="1" lang="en-US" altLang="ja-JP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04372"/>
                  </a:ext>
                </a:extLst>
              </a:tr>
            </a:tbl>
          </a:graphicData>
        </a:graphic>
      </p:graphicFrame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70" y="1444919"/>
            <a:ext cx="1771200" cy="13284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833" y="1444919"/>
            <a:ext cx="1771665" cy="132874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061" y="1444919"/>
            <a:ext cx="1771665" cy="132874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288" y="1444919"/>
            <a:ext cx="1771665" cy="132874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05" y="4271864"/>
            <a:ext cx="1771665" cy="1328749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833" y="4271864"/>
            <a:ext cx="1771665" cy="1328749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061" y="4271864"/>
            <a:ext cx="1771665" cy="1328749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288" y="4271864"/>
            <a:ext cx="1771665" cy="1328749"/>
          </a:xfrm>
          <a:prstGeom prst="rect">
            <a:avLst/>
          </a:prstGeom>
        </p:spPr>
      </p:pic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602FC624-8AB6-48C9-B41A-284EF911280E}"/>
              </a:ext>
            </a:extLst>
          </p:cNvPr>
          <p:cNvSpPr txBox="1"/>
          <p:nvPr/>
        </p:nvSpPr>
        <p:spPr>
          <a:xfrm>
            <a:off x="638794" y="394619"/>
            <a:ext cx="807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観察の結果、群体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No.14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で死亡、群体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７、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８、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９、 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No.10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No.15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で部分死、群体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</a:t>
            </a:r>
            <a:r>
              <a:rPr kumimoji="1" lang="en-US" altLang="ja-JP" sz="12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No.13</a:t>
            </a:r>
            <a:r>
              <a:rPr kumimoji="1" lang="ja-JP" altLang="en-US" sz="1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No.16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で成長を確認した。その他の群体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No.11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No.12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変化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は見られなかった。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94BBB226-4FA2-89EF-E575-709F4E627892}"/>
              </a:ext>
            </a:extLst>
          </p:cNvPr>
          <p:cNvSpPr txBox="1"/>
          <p:nvPr/>
        </p:nvSpPr>
        <p:spPr>
          <a:xfrm>
            <a:off x="733243" y="9757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第２回調査結果　令和４年８月</a:t>
            </a:r>
            <a:endParaRPr lang="ja-JP" altLang="en-US" sz="16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44F2313-4EC9-C5B1-61DB-5E1A9694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7953" y="6483435"/>
            <a:ext cx="502068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63D12B4-2647-9B3E-5AA9-1AE6A82BFAFC}"/>
              </a:ext>
            </a:extLst>
          </p:cNvPr>
          <p:cNvSpPr txBox="1"/>
          <p:nvPr/>
        </p:nvSpPr>
        <p:spPr>
          <a:xfrm>
            <a:off x="1435149" y="817129"/>
            <a:ext cx="6218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27  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嘉陽地区のオキナワハマサンゴにおける生息状況（第２回調査） （その１）</a:t>
            </a:r>
          </a:p>
        </p:txBody>
      </p:sp>
      <p:sp>
        <p:nvSpPr>
          <p:cNvPr id="4" name="正方形/長方形 33">
            <a:extLst>
              <a:ext uri="{FF2B5EF4-FFF2-40B4-BE49-F238E27FC236}">
                <a16:creationId xmlns:a16="http://schemas.microsoft.com/office/drawing/2014/main" id="{FDD0A11F-C0AA-69A1-0724-04C068831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5906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表 10">
            <a:extLst>
              <a:ext uri="{FF2B5EF4-FFF2-40B4-BE49-F238E27FC236}">
                <a16:creationId xmlns:a16="http://schemas.microsoft.com/office/drawing/2014/main" id="{D3B0ECCA-26E9-639A-3C75-F74A2AAD5E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955250"/>
              </p:ext>
            </p:extLst>
          </p:nvPr>
        </p:nvGraphicFramePr>
        <p:xfrm>
          <a:off x="379232" y="934406"/>
          <a:ext cx="8330200" cy="5390711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652864">
                  <a:extLst>
                    <a:ext uri="{9D8B030D-6E8A-4147-A177-3AD203B41FA5}">
                      <a16:colId xmlns:a16="http://schemas.microsoft.com/office/drawing/2014/main" val="2774613301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299106584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2096468096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3962244045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1137078416"/>
                    </a:ext>
                  </a:extLst>
                </a:gridCol>
              </a:tblGrid>
              <a:tr h="1171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No.10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No.11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No.12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5976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生息状況</a:t>
                      </a: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30039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1.6cm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0.8cm</a:t>
                      </a: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1.5cm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3.8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2.4cm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9893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095821"/>
                  </a:ext>
                </a:extLst>
              </a:tr>
              <a:tr h="247705"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476180"/>
                  </a:ext>
                </a:extLst>
              </a:tr>
              <a:tr h="28639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No.13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No.14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No.15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-D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No.16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71617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生息状況</a:t>
                      </a:r>
                    </a:p>
                  </a:txBody>
                  <a:tcPr vert="eaVert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911008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2.6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endParaRPr kumimoji="1" lang="ja-JP" altLang="en-US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—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1.2cm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4.9cm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38686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成長を確認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死亡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成長を確認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04372"/>
                  </a:ext>
                </a:extLst>
              </a:tr>
            </a:tbl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E1BB7082-DB20-2370-4ABF-E2F871663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698" y="1281714"/>
            <a:ext cx="1736722" cy="13025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DE01EF1-5F27-C2DB-84E3-247E85CB34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309" y="1281714"/>
            <a:ext cx="1736722" cy="13025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A66E33-230C-F6DF-E876-758430E118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920" y="1281714"/>
            <a:ext cx="1736722" cy="13025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39B05F9-9473-828E-912C-F2DC504C54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532" y="1281714"/>
            <a:ext cx="1736722" cy="130254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D583B9D-9EB7-3E90-0D34-2E5FCF0B8C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697" y="4097317"/>
            <a:ext cx="1736723" cy="130254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44F182D-8205-D690-8A17-86B74A1F4D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308" y="4097317"/>
            <a:ext cx="1736723" cy="130254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834A418-018D-D1F5-4802-2923B8EC42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919" y="4097317"/>
            <a:ext cx="1736723" cy="130254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593B687-A49E-5ABC-55CB-CA985C3CDDF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531" y="4097317"/>
            <a:ext cx="1736723" cy="1302542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8507451-6ADA-D046-71A1-0D8985E65BB0}"/>
              </a:ext>
            </a:extLst>
          </p:cNvPr>
          <p:cNvSpPr txBox="1"/>
          <p:nvPr/>
        </p:nvSpPr>
        <p:spPr>
          <a:xfrm>
            <a:off x="733243" y="9757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第２回調査結果　令和４年８月</a:t>
            </a:r>
            <a:endParaRPr lang="ja-JP" altLang="en-US" sz="1600" dirty="0"/>
          </a:p>
        </p:txBody>
      </p:sp>
      <p:sp>
        <p:nvSpPr>
          <p:cNvPr id="32" name="スライド番号プレースホルダー 1">
            <a:extLst>
              <a:ext uri="{FF2B5EF4-FFF2-40B4-BE49-F238E27FC236}">
                <a16:creationId xmlns:a16="http://schemas.microsoft.com/office/drawing/2014/main" id="{4358CA6F-2B36-4D72-289B-2A6E871B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7953" y="6483435"/>
            <a:ext cx="502068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正方形/長方形 33">
            <a:extLst>
              <a:ext uri="{FF2B5EF4-FFF2-40B4-BE49-F238E27FC236}">
                <a16:creationId xmlns:a16="http://schemas.microsoft.com/office/drawing/2014/main" id="{7C46FF5E-3190-73F2-C8C4-A0029D1DC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1F0A66D-C47C-7682-F141-514B8DD3398E}"/>
              </a:ext>
            </a:extLst>
          </p:cNvPr>
          <p:cNvSpPr txBox="1"/>
          <p:nvPr/>
        </p:nvSpPr>
        <p:spPr>
          <a:xfrm>
            <a:off x="1407898" y="626629"/>
            <a:ext cx="6272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27  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嘉陽地区のオキナワハマサンゴにおける生息状況（第２回調査） （その２）</a:t>
            </a:r>
          </a:p>
        </p:txBody>
      </p:sp>
    </p:spTree>
    <p:extLst>
      <p:ext uri="{BB962C8B-B14F-4D97-AF65-F5344CB8AC3E}">
        <p14:creationId xmlns:p14="http://schemas.microsoft.com/office/powerpoint/2010/main" val="3417786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10">
            <a:extLst>
              <a:ext uri="{FF2B5EF4-FFF2-40B4-BE49-F238E27FC236}">
                <a16:creationId xmlns:a16="http://schemas.microsoft.com/office/drawing/2014/main" id="{71FBF2FC-3CED-2976-C151-4362C5C67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367129"/>
              </p:ext>
            </p:extLst>
          </p:nvPr>
        </p:nvGraphicFramePr>
        <p:xfrm>
          <a:off x="379232" y="1209047"/>
          <a:ext cx="8330200" cy="5390711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652864">
                  <a:extLst>
                    <a:ext uri="{9D8B030D-6E8A-4147-A177-3AD203B41FA5}">
                      <a16:colId xmlns:a16="http://schemas.microsoft.com/office/drawing/2014/main" val="2774613301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299106584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2096468096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3962244045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1137078416"/>
                    </a:ext>
                  </a:extLst>
                </a:gridCol>
              </a:tblGrid>
              <a:tr h="1171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-A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-B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-B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5976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生息状況</a:t>
                      </a: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—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—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0039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—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—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0.7cm</a:t>
                      </a: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1.1cm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2.0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9893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令和４年に死亡を確認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令和４年に死亡を確認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095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476180"/>
                  </a:ext>
                </a:extLst>
              </a:tr>
              <a:tr h="28639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５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６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８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71617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生息状況</a:t>
                      </a:r>
                    </a:p>
                  </a:txBody>
                  <a:tcPr vert="eaVert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911008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4.5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endParaRPr kumimoji="1" lang="ja-JP" altLang="en-US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5.5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1.5cm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—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38686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成長・部分死を確認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成長を確認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成長・部分死を確認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04372"/>
                  </a:ext>
                </a:extLst>
              </a:tr>
            </a:tbl>
          </a:graphicData>
        </a:graphic>
      </p:graphicFrame>
      <p:pic>
        <p:nvPicPr>
          <p:cNvPr id="32" name="図 31">
            <a:extLst>
              <a:ext uri="{FF2B5EF4-FFF2-40B4-BE49-F238E27FC236}">
                <a16:creationId xmlns:a16="http://schemas.microsoft.com/office/drawing/2014/main" id="{D6C3B3FC-ADCC-997C-19C7-8D090B9EBA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901" y="4380592"/>
            <a:ext cx="1704000" cy="1278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D503ED42-B347-8E87-578C-B83EF286F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474" y="4380592"/>
            <a:ext cx="1704000" cy="1278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CB89DCE5-1726-8819-A689-5A6EC7286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328" y="4380592"/>
            <a:ext cx="1704000" cy="1278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50D24DD-A069-1ACC-4D47-44456BE022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55" y="4380592"/>
            <a:ext cx="1704000" cy="1278000"/>
          </a:xfrm>
          <a:prstGeom prst="rect">
            <a:avLst/>
          </a:prstGeom>
        </p:spPr>
      </p:pic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602FC624-8AB6-48C9-B41A-284EF911280E}"/>
              </a:ext>
            </a:extLst>
          </p:cNvPr>
          <p:cNvSpPr txBox="1"/>
          <p:nvPr/>
        </p:nvSpPr>
        <p:spPr>
          <a:xfrm>
            <a:off x="573752" y="394164"/>
            <a:ext cx="8217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観察の結果、群体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８で死亡、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No.10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No.15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で砂に埋没、群体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７、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９、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で部分死、群体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</a:t>
            </a:r>
            <a:r>
              <a:rPr kumimoji="1" lang="en-US" altLang="ja-JP" sz="1200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７、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No.11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で成長を確認した。その他の群体、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No.12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No.13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変化</a:t>
            </a:r>
            <a:r>
              <a:rPr kumimoji="1"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は見られなかった。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94BBB226-4FA2-89EF-E575-709F4E627892}"/>
              </a:ext>
            </a:extLst>
          </p:cNvPr>
          <p:cNvSpPr txBox="1"/>
          <p:nvPr/>
        </p:nvSpPr>
        <p:spPr>
          <a:xfrm>
            <a:off x="733243" y="9757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回調査結果　令和５年８月</a:t>
            </a:r>
            <a:endParaRPr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B6964781-2568-83F2-C594-8759B670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485" y="6483435"/>
            <a:ext cx="49853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1C07C786-7C9D-0584-D2B4-EE3CB47E5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9F1DB6-1A11-99A4-BEDA-B13A47E77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474" y="1555230"/>
            <a:ext cx="1704000" cy="127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69A4032-B702-CA99-AE49-EA9EC17A22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901" y="1555230"/>
            <a:ext cx="1704000" cy="1278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928BF7-ED13-96AC-EAD3-7A09E6C2027B}"/>
              </a:ext>
            </a:extLst>
          </p:cNvPr>
          <p:cNvSpPr txBox="1"/>
          <p:nvPr/>
        </p:nvSpPr>
        <p:spPr>
          <a:xfrm>
            <a:off x="1407898" y="901270"/>
            <a:ext cx="6272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  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嘉陽地区のオキナワハマサンゴにおける生息状況（第３回調査） （その１）</a:t>
            </a:r>
          </a:p>
        </p:txBody>
      </p:sp>
    </p:spTree>
    <p:extLst>
      <p:ext uri="{BB962C8B-B14F-4D97-AF65-F5344CB8AC3E}">
        <p14:creationId xmlns:p14="http://schemas.microsoft.com/office/powerpoint/2010/main" val="2729422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表 10">
            <a:extLst>
              <a:ext uri="{FF2B5EF4-FFF2-40B4-BE49-F238E27FC236}">
                <a16:creationId xmlns:a16="http://schemas.microsoft.com/office/drawing/2014/main" id="{394B3446-3CBE-FD6E-1C64-88156CEE1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23215"/>
              </p:ext>
            </p:extLst>
          </p:nvPr>
        </p:nvGraphicFramePr>
        <p:xfrm>
          <a:off x="379232" y="934406"/>
          <a:ext cx="8330200" cy="5390711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652864">
                  <a:extLst>
                    <a:ext uri="{9D8B030D-6E8A-4147-A177-3AD203B41FA5}">
                      <a16:colId xmlns:a16="http://schemas.microsoft.com/office/drawing/2014/main" val="2774613301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299106584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2096468096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3962244045"/>
                    </a:ext>
                  </a:extLst>
                </a:gridCol>
                <a:gridCol w="1919334">
                  <a:extLst>
                    <a:ext uri="{9D8B030D-6E8A-4147-A177-3AD203B41FA5}">
                      <a16:colId xmlns:a16="http://schemas.microsoft.com/office/drawing/2014/main" val="1137078416"/>
                    </a:ext>
                  </a:extLst>
                </a:gridCol>
              </a:tblGrid>
              <a:tr h="1171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No.10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No.11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No.12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5976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生息状況</a:t>
                      </a:r>
                    </a:p>
                  </a:txBody>
                  <a:tcPr vert="ea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0039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0.6cm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—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5.0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2.4cm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9893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</a:t>
                      </a:r>
                      <a:endParaRPr kumimoji="1" lang="en-US" altLang="ja-JP" sz="11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砂に埋没していることから死亡と判断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成長を確認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095821"/>
                  </a:ext>
                </a:extLst>
              </a:tr>
              <a:tr h="247705"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476180"/>
                  </a:ext>
                </a:extLst>
              </a:tr>
              <a:tr h="28639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No.13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No.14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-C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No.15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嘉陽３</a:t>
                      </a:r>
                      <a:r>
                        <a:rPr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-D</a:t>
                      </a:r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100" b="0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No.16</a:t>
                      </a:r>
                      <a:endParaRPr kumimoji="1" lang="ja-JP" altLang="en-US" sz="1100" b="0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71617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生息状況</a:t>
                      </a:r>
                    </a:p>
                  </a:txBody>
                  <a:tcPr vert="eaVert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—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911008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2.6</a:t>
                      </a: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endParaRPr kumimoji="1" lang="ja-JP" altLang="en-US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—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—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4.9cm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38686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死亡部なし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kern="12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令和４年に死亡を確認</a:t>
                      </a:r>
                      <a:endParaRPr kumimoji="1" lang="en-US" altLang="ja-JP" sz="1100" kern="12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砂に埋没していることから死亡と判断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04372"/>
                  </a:ext>
                </a:extLst>
              </a:tr>
            </a:tbl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BC95339F-7A47-6CBC-C0A0-1B46B2E40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877" y="4092906"/>
            <a:ext cx="1718400" cy="12888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3FE66BF-202E-75BE-2F20-FBC18472F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744" y="4092906"/>
            <a:ext cx="1718401" cy="12888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DC7C207-2FEE-A046-D079-5B7DC1023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46" y="4092906"/>
            <a:ext cx="1718399" cy="12888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358F1A9-19CA-EBE3-95F7-2512013EB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256" y="1276785"/>
            <a:ext cx="1718889" cy="12891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63911C-4588-72E6-8C5F-0B7B2EC7B2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390" y="1276785"/>
            <a:ext cx="1718887" cy="128916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AADB8A6-C042-78BC-C494-248FB2C54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524" y="1276785"/>
            <a:ext cx="1718887" cy="12891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DCBC638-D711-EDA7-04A7-7A796989A1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658" y="1276786"/>
            <a:ext cx="1718887" cy="1289165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214B713-55FB-9A58-BFC0-65BA1FEA03AC}"/>
              </a:ext>
            </a:extLst>
          </p:cNvPr>
          <p:cNvSpPr txBox="1"/>
          <p:nvPr/>
        </p:nvSpPr>
        <p:spPr>
          <a:xfrm>
            <a:off x="1407898" y="637582"/>
            <a:ext cx="6272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  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嘉陽地区のオキナワハマサンゴにおける生息状況（第３回調査） （その２）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A1CBD0E-B568-F333-F1D0-768612A5CEDD}"/>
              </a:ext>
            </a:extLst>
          </p:cNvPr>
          <p:cNvSpPr txBox="1"/>
          <p:nvPr/>
        </p:nvSpPr>
        <p:spPr>
          <a:xfrm>
            <a:off x="733243" y="9757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回調査結果　令和５年８月</a:t>
            </a:r>
            <a:endParaRPr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F811E99-FD30-86D1-77ED-BF0C4C7D4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485" y="6483435"/>
            <a:ext cx="49853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6DFE5577-E3A2-0282-6A34-28CE16C54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26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108D39A8-0035-E6AA-1941-7E562C0F4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954060"/>
              </p:ext>
            </p:extLst>
          </p:nvPr>
        </p:nvGraphicFramePr>
        <p:xfrm>
          <a:off x="115260" y="721566"/>
          <a:ext cx="8913480" cy="53539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91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2253598777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4002332134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2953987094"/>
                    </a:ext>
                  </a:extLst>
                </a:gridCol>
              </a:tblGrid>
              <a:tr h="26645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No.13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No.14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No.15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No.16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種別生息状況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主な出現種はコモンサンゴ属、ハマサンゴ属、トゲキクメイシ属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主な出現種はハマサンゴ属、キクメイシ属、コモンサンゴ属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主な出現種はトゲキクメイシ属、コモンサンゴ属、ハマサンゴ属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主な出現種はキクメイシ属、コカメノコキクメイシ属、コモンサンゴ属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8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地形・水深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396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生息位置の状況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13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波当たり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7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流れの状況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7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食害生物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91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付着藻類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備考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正方形/長方形 33">
            <a:extLst>
              <a:ext uri="{FF2B5EF4-FFF2-40B4-BE49-F238E27FC236}">
                <a16:creationId xmlns:a16="http://schemas.microsoft.com/office/drawing/2014/main" id="{CE964ECA-ECFD-5578-87DF-02E3A81E0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1AD07AEA-CFB0-2AEF-3C58-57F3E17B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AB8CEE-D0B4-5918-38FB-870ED705A823}"/>
              </a:ext>
            </a:extLst>
          </p:cNvPr>
          <p:cNvSpPr txBox="1"/>
          <p:nvPr/>
        </p:nvSpPr>
        <p:spPr>
          <a:xfrm>
            <a:off x="2960280" y="413789"/>
            <a:ext cx="3174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表４　対照区における生息環境（その４）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8FA7640-DEA1-DC8A-8E9A-96B8DCA75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733" y="2457450"/>
            <a:ext cx="1737389" cy="130304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53BA1F5-6109-3F99-9572-5BC34B9E05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302" y="2457450"/>
            <a:ext cx="1737389" cy="130304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7C05B39-8056-13BF-0984-5EA6832B40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871" y="2457450"/>
            <a:ext cx="1737389" cy="130304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DAEB85A-A5D4-FDC8-36CA-EAD448D050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949" y="2457450"/>
            <a:ext cx="1737389" cy="13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1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0B9FB62C-A94A-6671-103D-CE17623FE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977996"/>
              </p:ext>
            </p:extLst>
          </p:nvPr>
        </p:nvGraphicFramePr>
        <p:xfrm>
          <a:off x="195979" y="598368"/>
          <a:ext cx="8740789" cy="5829907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524029">
                  <a:extLst>
                    <a:ext uri="{9D8B030D-6E8A-4147-A177-3AD203B41FA5}">
                      <a16:colId xmlns:a16="http://schemas.microsoft.com/office/drawing/2014/main" val="3756129905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835123771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1895298412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872006194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4090960802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2062539960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1856954918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2240874012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1572421099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3666374465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4274857242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1314638011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3196363198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1982757034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625478224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3885360432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3916184285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1806432602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3396852499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1629845088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2125103496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3947728055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3885314263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63601233"/>
                    </a:ext>
                  </a:extLst>
                </a:gridCol>
                <a:gridCol w="342365">
                  <a:extLst>
                    <a:ext uri="{9D8B030D-6E8A-4147-A177-3AD203B41FA5}">
                      <a16:colId xmlns:a16="http://schemas.microsoft.com/office/drawing/2014/main" val="3532735305"/>
                    </a:ext>
                  </a:extLst>
                </a:gridCol>
              </a:tblGrid>
              <a:tr h="25107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水温（℃）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9815" marR="79815" marT="39908" marB="39908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流速（</a:t>
                      </a:r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cm/s)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9815" marR="79815" marT="39908" marB="39908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558444"/>
                  </a:ext>
                </a:extLst>
              </a:tr>
              <a:tr h="2510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観測月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9815" marR="79815" marT="39908" marB="39908" anchor="ctr"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③-A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9815" marR="79815" marT="39908" marB="39908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③-B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9815" marR="79815" marT="39908" marB="39908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④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9815" marR="79815" marT="39908" marB="39908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⑦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9815" marR="79815" marT="39908" marB="39908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③-A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9815" marR="79815" marT="39908" marB="39908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③-B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9815" marR="79815" marT="39908" marB="39908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④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9815" marR="79815" marT="39908" marB="39908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⑦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9815" marR="79815" marT="39908" marB="39908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359350"/>
                  </a:ext>
                </a:extLst>
              </a:tr>
              <a:tr h="23892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658389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211710504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3241719389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2599932907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848588752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2755710815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1452117174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4063006818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835910700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4102065851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1965147376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291665617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1250810297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4024158841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479781801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51.3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46.1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3834453610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39.1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1215627097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3030434740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3481503320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3572955753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3592012776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4125808287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335003235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1195522866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493503309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135728474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62.3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67.2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52.3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565660913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56.2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56.9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64.7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2531840793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1284610235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1242764698"/>
                  </a:ext>
                </a:extLst>
              </a:tr>
              <a:tr h="169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extLst>
                  <a:ext uri="{0D108BD9-81ED-4DB2-BD59-A6C34878D82A}">
                    <a16:rowId xmlns:a16="http://schemas.microsoft.com/office/drawing/2014/main" val="3612488102"/>
                  </a:ext>
                </a:extLst>
              </a:tr>
            </a:tbl>
          </a:graphicData>
        </a:graphic>
      </p:graphicFrame>
      <p:sp>
        <p:nvSpPr>
          <p:cNvPr id="4" name="テキスト ボックス 30">
            <a:extLst>
              <a:ext uri="{FF2B5EF4-FFF2-40B4-BE49-F238E27FC236}">
                <a16:creationId xmlns:a16="http://schemas.microsoft.com/office/drawing/2014/main" id="{CF167EA0-B2BB-A4EB-2294-1B362FB20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6" y="51626"/>
            <a:ext cx="39837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（４）移植先および対照区における生息環境（水質）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38E3E3B9-7B59-2BBF-C9D7-E47DCA789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756AAA8E-4802-14AB-CA81-51E80DB8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79B82C8-DBD6-2213-BD94-AEF6C22E46F7}"/>
              </a:ext>
            </a:extLst>
          </p:cNvPr>
          <p:cNvSpPr txBox="1"/>
          <p:nvPr/>
        </p:nvSpPr>
        <p:spPr>
          <a:xfrm>
            <a:off x="1801033" y="310788"/>
            <a:ext cx="553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表５　移植先及び対照区における生息環境（水質：水温、流速）（その１）</a:t>
            </a:r>
          </a:p>
        </p:txBody>
      </p:sp>
    </p:spTree>
    <p:extLst>
      <p:ext uri="{BB962C8B-B14F-4D97-AF65-F5344CB8AC3E}">
        <p14:creationId xmlns:p14="http://schemas.microsoft.com/office/powerpoint/2010/main" val="1009528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36DFEA81-4A81-0D38-30C3-72EAC831D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583444"/>
              </p:ext>
            </p:extLst>
          </p:nvPr>
        </p:nvGraphicFramePr>
        <p:xfrm>
          <a:off x="195971" y="597722"/>
          <a:ext cx="8740805" cy="5993572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522005">
                  <a:extLst>
                    <a:ext uri="{9D8B030D-6E8A-4147-A177-3AD203B41FA5}">
                      <a16:colId xmlns:a16="http://schemas.microsoft.com/office/drawing/2014/main" val="2449994560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3819642436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1910351695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2067062198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1034757345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3009745206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54107142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2461686438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795044386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291963168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2893014256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1897264465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226791173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2608408432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1992326452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723386883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3817267581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3516898592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190853647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3550342776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1599512343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2153878150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247584338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162983138"/>
                    </a:ext>
                  </a:extLst>
                </a:gridCol>
                <a:gridCol w="342450">
                  <a:extLst>
                    <a:ext uri="{9D8B030D-6E8A-4147-A177-3AD203B41FA5}">
                      <a16:colId xmlns:a16="http://schemas.microsoft.com/office/drawing/2014/main" val="1911412294"/>
                    </a:ext>
                  </a:extLst>
                </a:gridCol>
              </a:tblGrid>
              <a:tr h="24103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水温（℃）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2398" marR="72398" marT="36199" marB="36199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流速（</a:t>
                      </a:r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cm/s)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2398" marR="72398" marT="36199" marB="36199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750577"/>
                  </a:ext>
                </a:extLst>
              </a:tr>
              <a:tr h="24103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観測月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2398" marR="72398" marT="36199" marB="36199" anchor="ctr"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③-A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2398" marR="72398" marT="36199" marB="36199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③-B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2398" marR="72398" marT="36199" marB="36199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④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2398" marR="72398" marT="36199" marB="36199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⑦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2398" marR="72398" marT="36199" marB="36199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③-A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2398" marR="72398" marT="36199" marB="36199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③-B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2398" marR="72398" marT="36199" marB="36199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④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2398" marR="72398" marT="36199" marB="36199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⑦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2398" marR="72398" marT="36199" marB="36199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552728"/>
                  </a:ext>
                </a:extLst>
              </a:tr>
              <a:tr h="23985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14630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2185435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47.2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46.8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6511340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0907617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6681494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3207890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7555556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47.4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8556968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181956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38.6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39.9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8251990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399030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9430948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110" marR="2110" marT="21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0314806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8088577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8570642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8340033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56709411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9543972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8593513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1348412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1283566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39.5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9389457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3115952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3799517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4287973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9957455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8307244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4562375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0858791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6043250"/>
                  </a:ext>
                </a:extLst>
              </a:tr>
              <a:tr h="183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237" marR="2237" marT="223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88520361"/>
                  </a:ext>
                </a:extLst>
              </a:tr>
              <a:tr h="1695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2105598"/>
                  </a:ext>
                </a:extLst>
              </a:tr>
            </a:tbl>
          </a:graphicData>
        </a:graphic>
      </p:graphicFrame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B9B0E8B2-B36F-5E40-22EB-C5D255DC2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05D97B7C-E31B-6F87-D40F-84354F86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A322FE-4905-C606-F370-475A27556082}"/>
              </a:ext>
            </a:extLst>
          </p:cNvPr>
          <p:cNvSpPr txBox="1"/>
          <p:nvPr/>
        </p:nvSpPr>
        <p:spPr>
          <a:xfrm>
            <a:off x="1801033" y="310788"/>
            <a:ext cx="553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表５　移植先及び対照区における生息環境（水質：水温、流速）（その２）</a:t>
            </a:r>
          </a:p>
        </p:txBody>
      </p:sp>
    </p:spTree>
    <p:extLst>
      <p:ext uri="{BB962C8B-B14F-4D97-AF65-F5344CB8AC3E}">
        <p14:creationId xmlns:p14="http://schemas.microsoft.com/office/powerpoint/2010/main" val="3381815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324D8691-3BA9-F04A-BC18-7673A79F5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360082"/>
              </p:ext>
            </p:extLst>
          </p:nvPr>
        </p:nvGraphicFramePr>
        <p:xfrm>
          <a:off x="101592" y="598521"/>
          <a:ext cx="8940816" cy="5867998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525600">
                  <a:extLst>
                    <a:ext uri="{9D8B030D-6E8A-4147-A177-3AD203B41FA5}">
                      <a16:colId xmlns:a16="http://schemas.microsoft.com/office/drawing/2014/main" val="1022833336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3309124736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3797320601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2728965480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1499529766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555520127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1687784659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2999863702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2534557140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183364208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2095936968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822541563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3671322671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3695937807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3363354033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3856088926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3301025778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1660430951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620954760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3148653268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1395486662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2269768535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864106932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3544185474"/>
                    </a:ext>
                  </a:extLst>
                </a:gridCol>
                <a:gridCol w="350634">
                  <a:extLst>
                    <a:ext uri="{9D8B030D-6E8A-4147-A177-3AD203B41FA5}">
                      <a16:colId xmlns:a16="http://schemas.microsoft.com/office/drawing/2014/main" val="3684806773"/>
                    </a:ext>
                  </a:extLst>
                </a:gridCol>
              </a:tblGrid>
              <a:tr h="24668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塩分（</a:t>
                      </a:r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PSU）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濁度（</a:t>
                      </a:r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FTU）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867523"/>
                  </a:ext>
                </a:extLst>
              </a:tr>
              <a:tr h="2466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観測月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③-A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③-B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④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⑦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③-A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③-B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④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⑦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308362"/>
                  </a:ext>
                </a:extLst>
              </a:tr>
              <a:tr h="24668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71755"/>
                  </a:ext>
                </a:extLst>
              </a:tr>
              <a:tr h="166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1340715100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1800613837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501923631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3106923459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2940673536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1895135888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378967736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2849689024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3811167766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2776809788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2633750068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2230758438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1528066002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1673294582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1825242379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250231571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1335012436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1394970754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91670872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1910856948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1009302919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2302709818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3549616609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241186120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3952887272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1682504772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3979541190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1226267946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3299317831"/>
                  </a:ext>
                </a:extLst>
              </a:tr>
              <a:tr h="17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endParaRPr lang="en-US" altLang="ja-JP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extLst>
                  <a:ext uri="{0D108BD9-81ED-4DB2-BD59-A6C34878D82A}">
                    <a16:rowId xmlns:a16="http://schemas.microsoft.com/office/drawing/2014/main" val="707479010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E338B014-2AE7-0A0A-7A29-6FF57812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5B8C66-BD56-DB76-DDE6-E49EB5E38555}"/>
              </a:ext>
            </a:extLst>
          </p:cNvPr>
          <p:cNvSpPr txBox="1"/>
          <p:nvPr/>
        </p:nvSpPr>
        <p:spPr>
          <a:xfrm>
            <a:off x="1806660" y="310788"/>
            <a:ext cx="553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表５　移植先及び対照区における生息環境（水質：塩分、濁度）（その１）</a:t>
            </a:r>
          </a:p>
        </p:txBody>
      </p:sp>
      <p:sp>
        <p:nvSpPr>
          <p:cNvPr id="5" name="正方形/長方形 33">
            <a:extLst>
              <a:ext uri="{FF2B5EF4-FFF2-40B4-BE49-F238E27FC236}">
                <a16:creationId xmlns:a16="http://schemas.microsoft.com/office/drawing/2014/main" id="{E1A03166-201A-DBA3-9846-0B2A33F95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644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C558E00C-8D44-6D20-0B32-C03833FF4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992875"/>
              </p:ext>
            </p:extLst>
          </p:nvPr>
        </p:nvGraphicFramePr>
        <p:xfrm>
          <a:off x="100806" y="555863"/>
          <a:ext cx="8942388" cy="6038508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527724">
                  <a:extLst>
                    <a:ext uri="{9D8B030D-6E8A-4147-A177-3AD203B41FA5}">
                      <a16:colId xmlns:a16="http://schemas.microsoft.com/office/drawing/2014/main" val="41467457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672277094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2485436448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2165394091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2869441996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3469637906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4218035769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2480985284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2278951098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3835535818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3561115946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3457230605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2796134133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1837415540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3865362930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3032469221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3159263767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1971042971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3601559441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2975472817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3718450189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924555547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1708628104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296422844"/>
                    </a:ext>
                  </a:extLst>
                </a:gridCol>
                <a:gridCol w="350611">
                  <a:extLst>
                    <a:ext uri="{9D8B030D-6E8A-4147-A177-3AD203B41FA5}">
                      <a16:colId xmlns:a16="http://schemas.microsoft.com/office/drawing/2014/main" val="1385794167"/>
                    </a:ext>
                  </a:extLst>
                </a:gridCol>
              </a:tblGrid>
              <a:tr h="251013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塩分（</a:t>
                      </a:r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PSU）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濁度（</a:t>
                      </a:r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FTU）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063853"/>
                  </a:ext>
                </a:extLst>
              </a:tr>
              <a:tr h="25101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観測月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③-A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③-B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④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⑦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③-A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③-B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④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⑦</a:t>
                      </a:r>
                      <a:endParaRPr lang="ja-JP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733851"/>
                  </a:ext>
                </a:extLst>
              </a:tr>
              <a:tr h="2510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平均値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最大値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最小値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423612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7437594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8182112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6036905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9926742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6364436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6127847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7765031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7859324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0944795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0411870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70675940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417" marR="2417" marT="2417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5090097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1152137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741246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0426808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5325495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1400911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8226014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6217850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0520197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2745725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7681711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1830902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1914095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5245404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2767039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9221526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1033300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8790251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25" marR="2825" marT="28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9827208"/>
                  </a:ext>
                </a:extLst>
              </a:tr>
              <a:tr h="170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7007782"/>
                  </a:ext>
                </a:extLst>
              </a:tr>
            </a:tbl>
          </a:graphicData>
        </a:graphic>
      </p:graphicFrame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FC843357-EF2B-9BF0-0A79-A8028C2F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33">
            <a:extLst>
              <a:ext uri="{FF2B5EF4-FFF2-40B4-BE49-F238E27FC236}">
                <a16:creationId xmlns:a16="http://schemas.microsoft.com/office/drawing/2014/main" id="{7EDDF184-2E64-3F7F-AF38-2F9F820C2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49BBA6D-C8CC-B0BE-1663-20CDD8B64D5B}"/>
              </a:ext>
            </a:extLst>
          </p:cNvPr>
          <p:cNvSpPr txBox="1"/>
          <p:nvPr/>
        </p:nvSpPr>
        <p:spPr>
          <a:xfrm>
            <a:off x="1806660" y="267244"/>
            <a:ext cx="553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表５　移植先及び対照区における生息環境（水質：塩分、濁度）（その２）</a:t>
            </a:r>
          </a:p>
        </p:txBody>
      </p:sp>
    </p:spTree>
    <p:extLst>
      <p:ext uri="{BB962C8B-B14F-4D97-AF65-F5344CB8AC3E}">
        <p14:creationId xmlns:p14="http://schemas.microsoft.com/office/powerpoint/2010/main" val="2761419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図 57">
            <a:extLst>
              <a:ext uri="{FF2B5EF4-FFF2-40B4-BE49-F238E27FC236}">
                <a16:creationId xmlns:a16="http://schemas.microsoft.com/office/drawing/2014/main" id="{B2578B02-AE00-70DD-EFA6-8B028BB49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408" y="3665396"/>
            <a:ext cx="2400000" cy="180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715817AC-552C-CE39-B5E2-B1AB1C3D55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1244" y="3665396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DB013AB-10C2-4B70-FD5E-237C9ED3F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72" y="3665396"/>
            <a:ext cx="239881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B82FB26-987C-CB59-0D11-0E72E52518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172" y="1328516"/>
            <a:ext cx="239981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D3FCEE2-6D07-5C7B-A60A-3D387D07A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408" y="1328516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45FAECD-404F-CEBE-BC3C-811C007A87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1244" y="1328516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93DA5859-C9EB-4BB0-A307-5E8935B6B199}"/>
              </a:ext>
            </a:extLst>
          </p:cNvPr>
          <p:cNvSpPr txBox="1"/>
          <p:nvPr/>
        </p:nvSpPr>
        <p:spPr>
          <a:xfrm>
            <a:off x="1487678" y="3231540"/>
            <a:ext cx="60079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72C628F4-EB0C-449E-81B5-F501779D8BDE}"/>
              </a:ext>
            </a:extLst>
          </p:cNvPr>
          <p:cNvSpPr txBox="1"/>
          <p:nvPr/>
        </p:nvSpPr>
        <p:spPr>
          <a:xfrm>
            <a:off x="4273107" y="3231540"/>
            <a:ext cx="718603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H30/10/22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4" name="テキスト ボックス 3">
            <a:extLst>
              <a:ext uri="{FF2B5EF4-FFF2-40B4-BE49-F238E27FC236}">
                <a16:creationId xmlns:a16="http://schemas.microsoft.com/office/drawing/2014/main" id="{A03AFD13-FA9D-4043-B613-01E9A4FDD13E}"/>
              </a:ext>
            </a:extLst>
          </p:cNvPr>
          <p:cNvSpPr txBox="1"/>
          <p:nvPr/>
        </p:nvSpPr>
        <p:spPr>
          <a:xfrm>
            <a:off x="7111394" y="3231540"/>
            <a:ext cx="65970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0" name="テキスト ボックス 3">
            <a:extLst>
              <a:ext uri="{FF2B5EF4-FFF2-40B4-BE49-F238E27FC236}">
                <a16:creationId xmlns:a16="http://schemas.microsoft.com/office/drawing/2014/main" id="{3515AC31-6DAC-422E-B8EB-C276E9501870}"/>
              </a:ext>
            </a:extLst>
          </p:cNvPr>
          <p:cNvSpPr txBox="1"/>
          <p:nvPr/>
        </p:nvSpPr>
        <p:spPr>
          <a:xfrm>
            <a:off x="1487678" y="5573828"/>
            <a:ext cx="60079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R1/5/14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6" name="テキスト ボックス 3">
            <a:extLst>
              <a:ext uri="{FF2B5EF4-FFF2-40B4-BE49-F238E27FC236}">
                <a16:creationId xmlns:a16="http://schemas.microsoft.com/office/drawing/2014/main" id="{8C4A4980-DA33-4F19-AC91-BD7460BB198D}"/>
              </a:ext>
            </a:extLst>
          </p:cNvPr>
          <p:cNvSpPr txBox="1"/>
          <p:nvPr/>
        </p:nvSpPr>
        <p:spPr>
          <a:xfrm>
            <a:off x="4332009" y="5573828"/>
            <a:ext cx="60079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R1/8/22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2" name="テキスト ボックス 3">
            <a:extLst>
              <a:ext uri="{FF2B5EF4-FFF2-40B4-BE49-F238E27FC236}">
                <a16:creationId xmlns:a16="http://schemas.microsoft.com/office/drawing/2014/main" id="{9550799D-70AE-4914-97D3-92EB64E7E934}"/>
              </a:ext>
            </a:extLst>
          </p:cNvPr>
          <p:cNvSpPr txBox="1"/>
          <p:nvPr/>
        </p:nvSpPr>
        <p:spPr>
          <a:xfrm>
            <a:off x="7111394" y="5573828"/>
            <a:ext cx="65970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R1/11/12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831196F-F96D-748A-EBF4-B62F713B401B}"/>
              </a:ext>
            </a:extLst>
          </p:cNvPr>
          <p:cNvSpPr txBox="1"/>
          <p:nvPr/>
        </p:nvSpPr>
        <p:spPr>
          <a:xfrm>
            <a:off x="161128" y="382317"/>
            <a:ext cx="4289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（１）移植したオキナワハマサンゴの移植先での生息状況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E70263-950B-A6EE-D221-0607A49EFDF2}"/>
              </a:ext>
            </a:extLst>
          </p:cNvPr>
          <p:cNvSpPr txBox="1"/>
          <p:nvPr/>
        </p:nvSpPr>
        <p:spPr>
          <a:xfrm>
            <a:off x="304367" y="648309"/>
            <a:ext cx="1997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56F9904-20AD-F174-2020-E15FE60BAF3D}"/>
              </a:ext>
            </a:extLst>
          </p:cNvPr>
          <p:cNvSpPr txBox="1"/>
          <p:nvPr/>
        </p:nvSpPr>
        <p:spPr>
          <a:xfrm>
            <a:off x="133482" y="63905"/>
            <a:ext cx="300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群体の状態に関する情報</a:t>
            </a:r>
          </a:p>
        </p:txBody>
      </p:sp>
      <p:sp>
        <p:nvSpPr>
          <p:cNvPr id="4" name="正方形/長方形 33">
            <a:extLst>
              <a:ext uri="{FF2B5EF4-FFF2-40B4-BE49-F238E27FC236}">
                <a16:creationId xmlns:a16="http://schemas.microsoft.com/office/drawing/2014/main" id="{18CA1FE4-0C7F-1249-B3C0-89C2186F3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スライド番号プレースホルダー 1">
            <a:extLst>
              <a:ext uri="{FF2B5EF4-FFF2-40B4-BE49-F238E27FC236}">
                <a16:creationId xmlns:a16="http://schemas.microsoft.com/office/drawing/2014/main" id="{11C7FF42-A90A-ACA5-1605-6039E8B9C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247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CB512B2-98C5-4379-9836-6E98158FE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40" y="1313122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B68EE29-18FF-481E-817F-9946F1C60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1926" y="1313122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7ACA9EE-F9EE-42F2-BF15-5F8F09019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8998" y="1313122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テキスト ボックス 3">
            <a:extLst>
              <a:ext uri="{FF2B5EF4-FFF2-40B4-BE49-F238E27FC236}">
                <a16:creationId xmlns:a16="http://schemas.microsoft.com/office/drawing/2014/main" id="{0FF2D33F-B65B-44E5-9956-40414C00D4E6}"/>
              </a:ext>
            </a:extLst>
          </p:cNvPr>
          <p:cNvSpPr txBox="1"/>
          <p:nvPr/>
        </p:nvSpPr>
        <p:spPr>
          <a:xfrm>
            <a:off x="1489516" y="3231756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ADA9ED6A-788B-463E-8779-EE15F0D099E6}"/>
              </a:ext>
            </a:extLst>
          </p:cNvPr>
          <p:cNvSpPr txBox="1"/>
          <p:nvPr/>
        </p:nvSpPr>
        <p:spPr>
          <a:xfrm>
            <a:off x="4359256" y="3231756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R2/5/7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7" name="テキスト ボックス 3">
            <a:extLst>
              <a:ext uri="{FF2B5EF4-FFF2-40B4-BE49-F238E27FC236}">
                <a16:creationId xmlns:a16="http://schemas.microsoft.com/office/drawing/2014/main" id="{8A11B0DC-7B82-41F7-BDAC-043F5B43C235}"/>
              </a:ext>
            </a:extLst>
          </p:cNvPr>
          <p:cNvSpPr txBox="1"/>
          <p:nvPr/>
        </p:nvSpPr>
        <p:spPr>
          <a:xfrm>
            <a:off x="7166328" y="3231756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R2/8/4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AE475D9-6449-48C7-A2EC-3D6478065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1040" y="3662417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A099461-3A0C-45FF-9F98-A135D6D835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021" y="3662488"/>
            <a:ext cx="2399811" cy="17998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82D5D574-3572-4384-A85A-E8DBF457B3E8}"/>
              </a:ext>
            </a:extLst>
          </p:cNvPr>
          <p:cNvSpPr txBox="1"/>
          <p:nvPr/>
        </p:nvSpPr>
        <p:spPr>
          <a:xfrm>
            <a:off x="1489516" y="556923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R2/11/4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92F9970C-BC65-4442-ABFB-59D4582F5275}"/>
              </a:ext>
            </a:extLst>
          </p:cNvPr>
          <p:cNvSpPr txBox="1"/>
          <p:nvPr/>
        </p:nvSpPr>
        <p:spPr>
          <a:xfrm>
            <a:off x="4359256" y="556923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" name="正方形/長方形 33">
            <a:extLst>
              <a:ext uri="{FF2B5EF4-FFF2-40B4-BE49-F238E27FC236}">
                <a16:creationId xmlns:a16="http://schemas.microsoft.com/office/drawing/2014/main" id="{8926688F-26B3-496B-B817-8D3B0468C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03902C89-1624-4C18-82AA-BE06A894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7F0AFD-3324-CBDC-2C3F-9E9298178B72}"/>
              </a:ext>
            </a:extLst>
          </p:cNvPr>
          <p:cNvSpPr txBox="1"/>
          <p:nvPr/>
        </p:nvSpPr>
        <p:spPr>
          <a:xfrm>
            <a:off x="304367" y="648309"/>
            <a:ext cx="1997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</p:spTree>
    <p:extLst>
      <p:ext uri="{BB962C8B-B14F-4D97-AF65-F5344CB8AC3E}">
        <p14:creationId xmlns:p14="http://schemas.microsoft.com/office/powerpoint/2010/main" val="1986901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D3C1F81-136D-907B-1350-F9280B3D1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1774" y="3670682"/>
            <a:ext cx="2400000" cy="180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1022FFF-F841-2E3C-650F-1D58C29BD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9483" y="3670682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8DC3348-0258-298B-0E31-9A793B766D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7722" y="1313586"/>
            <a:ext cx="239981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181E064-BFD2-FC1D-2034-303E6378C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1774" y="1313586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E4CD924-6F05-1DF1-B7F9-1511D07194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9483" y="1313586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8D37C391-0C3F-A0EB-AA81-FCD5C83BF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22" y="3671128"/>
            <a:ext cx="2398810" cy="17991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テキスト ボックス 3">
            <a:extLst>
              <a:ext uri="{FF2B5EF4-FFF2-40B4-BE49-F238E27FC236}">
                <a16:creationId xmlns:a16="http://schemas.microsoft.com/office/drawing/2014/main" id="{052C99B2-6987-B89E-3B37-226D138D8044}"/>
              </a:ext>
            </a:extLst>
          </p:cNvPr>
          <p:cNvSpPr txBox="1"/>
          <p:nvPr/>
        </p:nvSpPr>
        <p:spPr>
          <a:xfrm>
            <a:off x="1485301" y="3232233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7" name="テキスト ボックス 3">
            <a:extLst>
              <a:ext uri="{FF2B5EF4-FFF2-40B4-BE49-F238E27FC236}">
                <a16:creationId xmlns:a16="http://schemas.microsoft.com/office/drawing/2014/main" id="{772765C7-41AB-2449-1FAB-78E65F2AC6FC}"/>
              </a:ext>
            </a:extLst>
          </p:cNvPr>
          <p:cNvSpPr txBox="1"/>
          <p:nvPr/>
        </p:nvSpPr>
        <p:spPr>
          <a:xfrm>
            <a:off x="4271740" y="3232233"/>
            <a:ext cx="72007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H30/10/22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9" name="テキスト ボックス 3">
            <a:extLst>
              <a:ext uri="{FF2B5EF4-FFF2-40B4-BE49-F238E27FC236}">
                <a16:creationId xmlns:a16="http://schemas.microsoft.com/office/drawing/2014/main" id="{BA8B892B-6786-9D06-8662-2D100BABF8D2}"/>
              </a:ext>
            </a:extLst>
          </p:cNvPr>
          <p:cNvSpPr txBox="1"/>
          <p:nvPr/>
        </p:nvSpPr>
        <p:spPr>
          <a:xfrm>
            <a:off x="7108303" y="3232233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2" name="テキスト ボックス 3">
            <a:extLst>
              <a:ext uri="{FF2B5EF4-FFF2-40B4-BE49-F238E27FC236}">
                <a16:creationId xmlns:a16="http://schemas.microsoft.com/office/drawing/2014/main" id="{93BA6991-5A14-3F9F-43E4-767D6F6FB9B9}"/>
              </a:ext>
            </a:extLst>
          </p:cNvPr>
          <p:cNvSpPr txBox="1"/>
          <p:nvPr/>
        </p:nvSpPr>
        <p:spPr>
          <a:xfrm>
            <a:off x="1486103" y="5569795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R1/5/14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5" name="テキスト ボックス 3">
            <a:extLst>
              <a:ext uri="{FF2B5EF4-FFF2-40B4-BE49-F238E27FC236}">
                <a16:creationId xmlns:a16="http://schemas.microsoft.com/office/drawing/2014/main" id="{44DAB448-B82C-DC70-BA18-A168F2D54692}"/>
              </a:ext>
            </a:extLst>
          </p:cNvPr>
          <p:cNvSpPr txBox="1"/>
          <p:nvPr/>
        </p:nvSpPr>
        <p:spPr>
          <a:xfrm>
            <a:off x="4330250" y="5569795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R1/8/22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8" name="テキスト ボックス 3">
            <a:extLst>
              <a:ext uri="{FF2B5EF4-FFF2-40B4-BE49-F238E27FC236}">
                <a16:creationId xmlns:a16="http://schemas.microsoft.com/office/drawing/2014/main" id="{4290256E-6ED9-3F1C-1544-91682E3F8129}"/>
              </a:ext>
            </a:extLst>
          </p:cNvPr>
          <p:cNvSpPr txBox="1"/>
          <p:nvPr/>
        </p:nvSpPr>
        <p:spPr>
          <a:xfrm>
            <a:off x="7109105" y="5569795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R1/11/12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F2349CF2-FF50-54A7-4B64-B192F751A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スライド番号プレースホルダー 1">
            <a:extLst>
              <a:ext uri="{FF2B5EF4-FFF2-40B4-BE49-F238E27FC236}">
                <a16:creationId xmlns:a16="http://schemas.microsoft.com/office/drawing/2014/main" id="{B2DE0AFC-F6ED-C84D-803B-73E450CF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D94ACE-8F3A-8B00-5F26-81A25BEE63F6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No.15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9535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5D3E1B-A2E7-8C39-E03C-6A39DE50F799}"/>
              </a:ext>
            </a:extLst>
          </p:cNvPr>
          <p:cNvSpPr txBox="1"/>
          <p:nvPr/>
        </p:nvSpPr>
        <p:spPr>
          <a:xfrm>
            <a:off x="581421" y="830160"/>
            <a:ext cx="300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生息環境に関する情報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51AD91-7960-E50C-969C-BCB9EAEABAE0}"/>
              </a:ext>
            </a:extLst>
          </p:cNvPr>
          <p:cNvSpPr txBox="1"/>
          <p:nvPr/>
        </p:nvSpPr>
        <p:spPr>
          <a:xfrm>
            <a:off x="581421" y="2413902"/>
            <a:ext cx="300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群体の状態に関する情報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BE8E72-EE78-F7C4-ADB2-83E8E746073A}"/>
              </a:ext>
            </a:extLst>
          </p:cNvPr>
          <p:cNvSpPr txBox="1"/>
          <p:nvPr/>
        </p:nvSpPr>
        <p:spPr>
          <a:xfrm>
            <a:off x="581421" y="3980998"/>
            <a:ext cx="300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再生産に関する情報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E803B2-F7DB-E018-34B9-714EE95C367C}"/>
              </a:ext>
            </a:extLst>
          </p:cNvPr>
          <p:cNvSpPr txBox="1"/>
          <p:nvPr/>
        </p:nvSpPr>
        <p:spPr>
          <a:xfrm>
            <a:off x="581421" y="5777931"/>
            <a:ext cx="300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.DNA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解析に関する情報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35B285C-B931-DB38-DAFE-D11D53E222A7}"/>
              </a:ext>
            </a:extLst>
          </p:cNvPr>
          <p:cNvSpPr txBox="1"/>
          <p:nvPr/>
        </p:nvSpPr>
        <p:spPr>
          <a:xfrm>
            <a:off x="1071155" y="1155947"/>
            <a:ext cx="4355384" cy="106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（１）移植元における生息環境（地形等）</a:t>
            </a:r>
            <a:endParaRPr lang="en-US" altLang="ja-JP" sz="16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ts val="1900"/>
              </a:lnSpc>
              <a:spcBef>
                <a:spcPct val="0"/>
              </a:spcBef>
            </a:pPr>
            <a:r>
              <a:rPr kumimoji="1" lang="ja-JP" altLang="en-US" sz="16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（２）移植先における生息環境（地形等）</a:t>
            </a:r>
            <a:endParaRPr kumimoji="1" lang="en-US" altLang="ja-JP" sz="16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ts val="1900"/>
              </a:lnSpc>
              <a:spcBef>
                <a:spcPct val="0"/>
              </a:spcBef>
            </a:pPr>
            <a:r>
              <a:rPr kumimoji="1" lang="ja-JP" altLang="en-US" sz="16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（３）対照区における生息環境（地形等）</a:t>
            </a:r>
            <a:endParaRPr kumimoji="1" lang="en-US" altLang="ja-JP" sz="16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ts val="1900"/>
              </a:lnSpc>
              <a:spcBef>
                <a:spcPct val="0"/>
              </a:spcBef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（４）移植元及び移植先における生息環境（水質）</a:t>
            </a:r>
            <a:endParaRPr lang="ja-JP" altLang="en-US" sz="16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C12C1A-134F-2AC8-B4A5-D34572E87EF1}"/>
              </a:ext>
            </a:extLst>
          </p:cNvPr>
          <p:cNvSpPr txBox="1"/>
          <p:nvPr/>
        </p:nvSpPr>
        <p:spPr>
          <a:xfrm>
            <a:off x="1071155" y="2783234"/>
            <a:ext cx="60580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（１）移植したオキナワハマサンゴの移植先での生息状況</a:t>
            </a: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（２）移植先に元々生息していたオキナワハマサンゴの生息状況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（３）移植したオキナワハマサンゴの移植後の目視観察結果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（４）移植先に元々生息していたオキナワハマサンゴの目視観察結果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（５）オキナワハマサンゴの投影面積の詳細データ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2052C8B-94B8-8B12-6BB1-8186182B9416}"/>
              </a:ext>
            </a:extLst>
          </p:cNvPr>
          <p:cNvSpPr txBox="1"/>
          <p:nvPr/>
        </p:nvSpPr>
        <p:spPr>
          <a:xfrm>
            <a:off x="1071155" y="4334630"/>
            <a:ext cx="2175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（１）幼生の放出</a:t>
            </a: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（２）幼生の形態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（３）着生・変態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（４）幼サンゴの成長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（５）その他の情報　　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スライド番号プレースホルダー 1">
            <a:extLst>
              <a:ext uri="{FF2B5EF4-FFF2-40B4-BE49-F238E27FC236}">
                <a16:creationId xmlns:a16="http://schemas.microsoft.com/office/drawing/2014/main" id="{249E1C67-1834-9D76-80B1-EEDD8AEE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4395" y="6479864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9E21431-8AA1-0986-63EA-8C6BB3167CDF}"/>
              </a:ext>
            </a:extLst>
          </p:cNvPr>
          <p:cNvSpPr txBox="1"/>
          <p:nvPr/>
        </p:nvSpPr>
        <p:spPr>
          <a:xfrm>
            <a:off x="4282727" y="1149034"/>
            <a:ext cx="4047357" cy="106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・・・・・・・・・・・・・・・・ 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p.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</a:t>
            </a:r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・・・・・・・・・・・・・・・・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４</a:t>
            </a:r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・・・・・・・・・・・・・・・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８</a:t>
            </a:r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p.12 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8A49BC4-D780-8555-DF5A-5BAFAAC19CEA}"/>
              </a:ext>
            </a:extLst>
          </p:cNvPr>
          <p:cNvSpPr txBox="1"/>
          <p:nvPr/>
        </p:nvSpPr>
        <p:spPr>
          <a:xfrm>
            <a:off x="5259977" y="2775087"/>
            <a:ext cx="3070108" cy="1310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p.16 </a:t>
            </a:r>
          </a:p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p.37 </a:t>
            </a:r>
          </a:p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p.66 </a:t>
            </a:r>
          </a:p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p.87  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16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・・・・・・・・・・ 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p.104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00758DA-5AB2-1745-2818-FB63BFFCFB3A}"/>
              </a:ext>
            </a:extLst>
          </p:cNvPr>
          <p:cNvSpPr txBox="1"/>
          <p:nvPr/>
        </p:nvSpPr>
        <p:spPr>
          <a:xfrm>
            <a:off x="2125962" y="4330598"/>
            <a:ext cx="6204122" cy="1310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・・・・・・・・・・・・・・・・・・・・・・・・・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p.106</a:t>
            </a:r>
          </a:p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・・・・・・・・・・・・・・・・・・・・・・・・・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p.107</a:t>
            </a:r>
          </a:p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・・・・・・・・・・・・・・・・・・・・・・・・・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p.108</a:t>
            </a:r>
          </a:p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・・・・・・・・・・・・・・・・・・・・・・・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p.109</a:t>
            </a:r>
          </a:p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・・・・・・・・・・・・・・・・・・・・・・・・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p.109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A1019A6-A8F3-2DCB-E47C-87F722D47D49}"/>
              </a:ext>
            </a:extLst>
          </p:cNvPr>
          <p:cNvSpPr txBox="1"/>
          <p:nvPr/>
        </p:nvSpPr>
        <p:spPr>
          <a:xfrm>
            <a:off x="2834787" y="5795193"/>
            <a:ext cx="5495297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・・・・・・・・・・・・・・・・・・・・・・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p.110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952A2E0-7FD6-7E98-68BE-F3D71AF6AA15}"/>
              </a:ext>
            </a:extLst>
          </p:cNvPr>
          <p:cNvSpPr txBox="1"/>
          <p:nvPr/>
        </p:nvSpPr>
        <p:spPr>
          <a:xfrm>
            <a:off x="3803199" y="265249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－ 目　次 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D7F75-0AA6-8F8E-BB07-BC3D12E3BC59}"/>
              </a:ext>
            </a:extLst>
          </p:cNvPr>
          <p:cNvSpPr txBox="1"/>
          <p:nvPr/>
        </p:nvSpPr>
        <p:spPr>
          <a:xfrm>
            <a:off x="581421" y="6316167"/>
            <a:ext cx="620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嘉陽地区のオキナワハマサンゴ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群体の詳細について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D604FC-CFF2-943C-87B2-41F464D607B5}"/>
              </a:ext>
            </a:extLst>
          </p:cNvPr>
          <p:cNvSpPr txBox="1"/>
          <p:nvPr/>
        </p:nvSpPr>
        <p:spPr>
          <a:xfrm>
            <a:off x="4587529" y="6311869"/>
            <a:ext cx="3742555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・・・・・・・</a:t>
            </a:r>
            <a:r>
              <a:rPr lang="en-US" altLang="ja-JP" sz="16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p.111</a:t>
            </a:r>
          </a:p>
        </p:txBody>
      </p:sp>
    </p:spTree>
    <p:extLst>
      <p:ext uri="{BB962C8B-B14F-4D97-AF65-F5344CB8AC3E}">
        <p14:creationId xmlns:p14="http://schemas.microsoft.com/office/powerpoint/2010/main" val="4003756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650B332-B4FA-4358-A508-CF69DD8C3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5269" y="1322343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テキスト ボックス 3">
            <a:extLst>
              <a:ext uri="{FF2B5EF4-FFF2-40B4-BE49-F238E27FC236}">
                <a16:creationId xmlns:a16="http://schemas.microsoft.com/office/drawing/2014/main" id="{6A4BBF23-564F-4FAD-ABA0-79B26219EF4B}"/>
              </a:ext>
            </a:extLst>
          </p:cNvPr>
          <p:cNvSpPr txBox="1"/>
          <p:nvPr/>
        </p:nvSpPr>
        <p:spPr>
          <a:xfrm>
            <a:off x="1483744" y="3227989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R2/1/14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" name="正方形/長方形 33">
            <a:extLst>
              <a:ext uri="{FF2B5EF4-FFF2-40B4-BE49-F238E27FC236}">
                <a16:creationId xmlns:a16="http://schemas.microsoft.com/office/drawing/2014/main" id="{7F9217E8-20EE-4515-B837-9405E98B0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CF7B72A6-525B-4967-88C5-C3BEDB7BA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ED6007F-7416-AA97-56A1-1CC3993CF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4994" y="4402548"/>
            <a:ext cx="240055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3E02C68D-B456-C8C4-AC61-A246695284E9}"/>
              </a:ext>
            </a:extLst>
          </p:cNvPr>
          <p:cNvSpPr txBox="1"/>
          <p:nvPr/>
        </p:nvSpPr>
        <p:spPr>
          <a:xfrm>
            <a:off x="1482942" y="6310723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6871ECF-B191-3025-B51B-D22B5887AD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1689" y="4402548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45890AE5-59EB-729D-1111-E6FC05C22E9F}"/>
              </a:ext>
            </a:extLst>
          </p:cNvPr>
          <p:cNvSpPr txBox="1"/>
          <p:nvPr/>
        </p:nvSpPr>
        <p:spPr>
          <a:xfrm>
            <a:off x="4271654" y="6310723"/>
            <a:ext cx="72007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H30/10/22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2D909B1-BAC5-7E31-5BDE-33030A42872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6034" y="4402548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E2CECAC9-7EFA-5540-490B-C44234FAE976}"/>
              </a:ext>
            </a:extLst>
          </p:cNvPr>
          <p:cNvSpPr txBox="1"/>
          <p:nvPr/>
        </p:nvSpPr>
        <p:spPr>
          <a:xfrm>
            <a:off x="7104853" y="6310723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7536CCE-E354-5162-6FB4-9E5D005BB2EB}"/>
              </a:ext>
            </a:extLst>
          </p:cNvPr>
          <p:cNvSpPr txBox="1"/>
          <p:nvPr/>
        </p:nvSpPr>
        <p:spPr>
          <a:xfrm>
            <a:off x="304367" y="3734393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016D63-B1E0-BB02-82C6-54CA95F5BFFC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No.15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4911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A6E51281-84FC-4128-949C-EC1733862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7080" y="1320504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テキスト ボックス 3">
            <a:extLst>
              <a:ext uri="{FF2B5EF4-FFF2-40B4-BE49-F238E27FC236}">
                <a16:creationId xmlns:a16="http://schemas.microsoft.com/office/drawing/2014/main" id="{3515AC31-6DAC-422E-B8EB-C276E9501870}"/>
              </a:ext>
            </a:extLst>
          </p:cNvPr>
          <p:cNvSpPr txBox="1"/>
          <p:nvPr/>
        </p:nvSpPr>
        <p:spPr>
          <a:xfrm>
            <a:off x="1485556" y="323382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R1/5/14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3D59022D-7B4E-4C26-903F-6361B6988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5080" y="1320504"/>
            <a:ext cx="2400000" cy="180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テキスト ボックス 3">
            <a:extLst>
              <a:ext uri="{FF2B5EF4-FFF2-40B4-BE49-F238E27FC236}">
                <a16:creationId xmlns:a16="http://schemas.microsoft.com/office/drawing/2014/main" id="{8C4A4980-DA33-4F19-AC91-BD7460BB198D}"/>
              </a:ext>
            </a:extLst>
          </p:cNvPr>
          <p:cNvSpPr txBox="1"/>
          <p:nvPr/>
        </p:nvSpPr>
        <p:spPr>
          <a:xfrm>
            <a:off x="4323556" y="323382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R1/8/22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7AAB4B5D-38D9-4BD4-83AE-A2031AD3F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5180" y="1320504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テキスト ボックス 3">
            <a:extLst>
              <a:ext uri="{FF2B5EF4-FFF2-40B4-BE49-F238E27FC236}">
                <a16:creationId xmlns:a16="http://schemas.microsoft.com/office/drawing/2014/main" id="{9550799D-70AE-4914-97D3-92EB64E7E934}"/>
              </a:ext>
            </a:extLst>
          </p:cNvPr>
          <p:cNvSpPr txBox="1"/>
          <p:nvPr/>
        </p:nvSpPr>
        <p:spPr>
          <a:xfrm>
            <a:off x="7104802" y="3233828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R1/11/12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4D986042-9A49-B7D2-ACB4-18F76E35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5FCF4C-3B51-95BB-8470-2ED925F69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80" y="3663246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3">
            <a:extLst>
              <a:ext uri="{FF2B5EF4-FFF2-40B4-BE49-F238E27FC236}">
                <a16:creationId xmlns:a16="http://schemas.microsoft.com/office/drawing/2014/main" id="{B9553C86-4287-260A-DBE1-0257696903FD}"/>
              </a:ext>
            </a:extLst>
          </p:cNvPr>
          <p:cNvSpPr txBox="1"/>
          <p:nvPr/>
        </p:nvSpPr>
        <p:spPr>
          <a:xfrm>
            <a:off x="1485556" y="5576692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73F77B0-81A9-2C99-611B-E4D5859ED42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5080" y="3664146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テキスト ボックス 3">
            <a:extLst>
              <a:ext uri="{FF2B5EF4-FFF2-40B4-BE49-F238E27FC236}">
                <a16:creationId xmlns:a16="http://schemas.microsoft.com/office/drawing/2014/main" id="{C12C0E00-B159-63F8-4821-5526DD8E1C39}"/>
              </a:ext>
            </a:extLst>
          </p:cNvPr>
          <p:cNvSpPr txBox="1"/>
          <p:nvPr/>
        </p:nvSpPr>
        <p:spPr>
          <a:xfrm>
            <a:off x="4352410" y="5576692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R2/5/7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B2F0CD8-BB92-1235-4366-55F9452B184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5180" y="3664146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CC620303-04AC-EB84-C204-74B2C82E5B5F}"/>
              </a:ext>
            </a:extLst>
          </p:cNvPr>
          <p:cNvSpPr txBox="1"/>
          <p:nvPr/>
        </p:nvSpPr>
        <p:spPr>
          <a:xfrm>
            <a:off x="7162510" y="5576692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R2/8/4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6" name="正方形/長方形 33">
            <a:extLst>
              <a:ext uri="{FF2B5EF4-FFF2-40B4-BE49-F238E27FC236}">
                <a16:creationId xmlns:a16="http://schemas.microsoft.com/office/drawing/2014/main" id="{2705A223-EEFD-B6D7-D660-B8FEB837C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A2D980E-87FB-4E75-F237-FDA144607037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310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6E97447-57BE-4E62-9C22-E959691CA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726" y="1323975"/>
            <a:ext cx="2401004" cy="1800753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テキスト ボックス 3">
            <a:extLst>
              <a:ext uri="{FF2B5EF4-FFF2-40B4-BE49-F238E27FC236}">
                <a16:creationId xmlns:a16="http://schemas.microsoft.com/office/drawing/2014/main" id="{936602B5-B128-4977-B9B1-7928B5ED911E}"/>
              </a:ext>
            </a:extLst>
          </p:cNvPr>
          <p:cNvSpPr txBox="1"/>
          <p:nvPr/>
        </p:nvSpPr>
        <p:spPr>
          <a:xfrm>
            <a:off x="1487704" y="3233572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R2/11/4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14A24B-F93A-4B00-8771-0033C62FD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997" y="1323975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29989905-DDB7-4EB4-A080-3666339AA7D0}"/>
              </a:ext>
            </a:extLst>
          </p:cNvPr>
          <p:cNvSpPr txBox="1"/>
          <p:nvPr/>
        </p:nvSpPr>
        <p:spPr>
          <a:xfrm>
            <a:off x="4354927" y="3233572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R3/2/2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A854A92-EEE8-495C-886C-05CA8BB2A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467" y="1323975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F8A2878F-8A64-48A8-9CA5-389C6C304A88}"/>
              </a:ext>
            </a:extLst>
          </p:cNvPr>
          <p:cNvSpPr txBox="1"/>
          <p:nvPr/>
        </p:nvSpPr>
        <p:spPr>
          <a:xfrm>
            <a:off x="7164397" y="3233572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R3/5/7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" name="正方形/長方形 33">
            <a:extLst>
              <a:ext uri="{FF2B5EF4-FFF2-40B4-BE49-F238E27FC236}">
                <a16:creationId xmlns:a16="http://schemas.microsoft.com/office/drawing/2014/main" id="{F9036B14-0CE8-48CD-A233-057A45597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6FD2982D-BD6E-4E95-B5E6-7294A742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44EDE2A-789C-EAA8-1646-0263ED6BB31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9228" y="3668906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テキスト ボックス 3">
            <a:extLst>
              <a:ext uri="{FF2B5EF4-FFF2-40B4-BE49-F238E27FC236}">
                <a16:creationId xmlns:a16="http://schemas.microsoft.com/office/drawing/2014/main" id="{51E6EEF3-7FDC-B40E-FB22-53EE598381BA}"/>
              </a:ext>
            </a:extLst>
          </p:cNvPr>
          <p:cNvSpPr txBox="1"/>
          <p:nvPr/>
        </p:nvSpPr>
        <p:spPr>
          <a:xfrm>
            <a:off x="1516558" y="5576459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R3/8/2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C6C8875-DF0C-6F9F-7745-96108EC73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997" y="3668906"/>
            <a:ext cx="2401200" cy="180063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テキスト ボックス 3">
            <a:extLst>
              <a:ext uri="{FF2B5EF4-FFF2-40B4-BE49-F238E27FC236}">
                <a16:creationId xmlns:a16="http://schemas.microsoft.com/office/drawing/2014/main" id="{477875EE-2CAC-26B4-98C9-98F34E7B79D2}"/>
              </a:ext>
            </a:extLst>
          </p:cNvPr>
          <p:cNvSpPr txBox="1"/>
          <p:nvPr/>
        </p:nvSpPr>
        <p:spPr>
          <a:xfrm>
            <a:off x="4326073" y="5576459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R3/11/2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A973BF11-9708-DF83-0593-4957F8F792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6467" y="3672715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テキスト ボックス 3">
            <a:extLst>
              <a:ext uri="{FF2B5EF4-FFF2-40B4-BE49-F238E27FC236}">
                <a16:creationId xmlns:a16="http://schemas.microsoft.com/office/drawing/2014/main" id="{F2B740DE-0CE3-1DEC-B598-8A9829A46F33}"/>
              </a:ext>
            </a:extLst>
          </p:cNvPr>
          <p:cNvSpPr txBox="1"/>
          <p:nvPr/>
        </p:nvSpPr>
        <p:spPr>
          <a:xfrm>
            <a:off x="7164397" y="5576459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R4/2/7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5B13E07-3201-BDA0-261F-3128419C9D45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2256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図 48">
            <a:extLst>
              <a:ext uri="{FF2B5EF4-FFF2-40B4-BE49-F238E27FC236}">
                <a16:creationId xmlns:a16="http://schemas.microsoft.com/office/drawing/2014/main" id="{033E97A0-A547-BA63-4201-F927D2E1CC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33" y="1321664"/>
            <a:ext cx="2401200" cy="180063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0" name="テキスト ボックス 3">
            <a:extLst>
              <a:ext uri="{FF2B5EF4-FFF2-40B4-BE49-F238E27FC236}">
                <a16:creationId xmlns:a16="http://schemas.microsoft.com/office/drawing/2014/main" id="{FDDA45A3-751A-4ED9-9D9B-4F74520BBF4A}"/>
              </a:ext>
            </a:extLst>
          </p:cNvPr>
          <p:cNvSpPr txBox="1"/>
          <p:nvPr/>
        </p:nvSpPr>
        <p:spPr>
          <a:xfrm>
            <a:off x="1492909" y="3230572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R4/5/11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3FB7E47C-FA21-5BB3-315E-D2D6D497A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8919" y="1321663"/>
            <a:ext cx="2400841" cy="180063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6" name="テキスト ボックス 3">
            <a:extLst>
              <a:ext uri="{FF2B5EF4-FFF2-40B4-BE49-F238E27FC236}">
                <a16:creationId xmlns:a16="http://schemas.microsoft.com/office/drawing/2014/main" id="{9946C1B7-1F1F-4FFC-B036-1DD964610D89}"/>
              </a:ext>
            </a:extLst>
          </p:cNvPr>
          <p:cNvSpPr txBox="1"/>
          <p:nvPr/>
        </p:nvSpPr>
        <p:spPr>
          <a:xfrm>
            <a:off x="4356670" y="3230572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R4/8/4</a:t>
            </a:r>
          </a:p>
        </p:txBody>
      </p:sp>
      <p:sp>
        <p:nvSpPr>
          <p:cNvPr id="13" name="正方形/長方形 33">
            <a:extLst>
              <a:ext uri="{FF2B5EF4-FFF2-40B4-BE49-F238E27FC236}">
                <a16:creationId xmlns:a16="http://schemas.microsoft.com/office/drawing/2014/main" id="{D663FC79-45CE-2222-8488-F1B3E8B40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スライド番号プレースホルダー 1">
            <a:extLst>
              <a:ext uri="{FF2B5EF4-FFF2-40B4-BE49-F238E27FC236}">
                <a16:creationId xmlns:a16="http://schemas.microsoft.com/office/drawing/2014/main" id="{EA7AC77B-8CE9-B02E-CC83-91F2B6685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9CC276E8-2E26-455C-A958-0601281829B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309" y="1322294"/>
            <a:ext cx="2401200" cy="1800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8" name="テキスト ボックス 3">
            <a:extLst>
              <a:ext uri="{FF2B5EF4-FFF2-40B4-BE49-F238E27FC236}">
                <a16:creationId xmlns:a16="http://schemas.microsoft.com/office/drawing/2014/main" id="{B306064B-FEE9-450A-9590-DB88BDD1059F}"/>
              </a:ext>
            </a:extLst>
          </p:cNvPr>
          <p:cNvSpPr txBox="1"/>
          <p:nvPr/>
        </p:nvSpPr>
        <p:spPr>
          <a:xfrm>
            <a:off x="7085156" y="3230572"/>
            <a:ext cx="705507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R4/11/9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481A1D8-C7C3-AE72-D257-DD9B68AE17F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3833" y="3665734"/>
            <a:ext cx="2401200" cy="1800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テキスト ボックス 3">
            <a:extLst>
              <a:ext uri="{FF2B5EF4-FFF2-40B4-BE49-F238E27FC236}">
                <a16:creationId xmlns:a16="http://schemas.microsoft.com/office/drawing/2014/main" id="{D52AA352-8D1D-808D-A795-D6E11AE1FF03}"/>
              </a:ext>
            </a:extLst>
          </p:cNvPr>
          <p:cNvSpPr txBox="1"/>
          <p:nvPr/>
        </p:nvSpPr>
        <p:spPr>
          <a:xfrm>
            <a:off x="1513646" y="5571857"/>
            <a:ext cx="56157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R5/2/7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596F2C-1E89-8881-776E-CB25956822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740" y="3664834"/>
            <a:ext cx="2401199" cy="18009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5" name="テキスト ボックス 3">
            <a:extLst>
              <a:ext uri="{FF2B5EF4-FFF2-40B4-BE49-F238E27FC236}">
                <a16:creationId xmlns:a16="http://schemas.microsoft.com/office/drawing/2014/main" id="{717F0566-E7EA-6418-82B0-8A86A72A9DEB}"/>
              </a:ext>
            </a:extLst>
          </p:cNvPr>
          <p:cNvSpPr txBox="1"/>
          <p:nvPr/>
        </p:nvSpPr>
        <p:spPr>
          <a:xfrm>
            <a:off x="4335029" y="5571857"/>
            <a:ext cx="588623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R5/5/9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3967946-1286-742E-B4CC-BA9B5BBC81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309" y="3664834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3">
            <a:extLst>
              <a:ext uri="{FF2B5EF4-FFF2-40B4-BE49-F238E27FC236}">
                <a16:creationId xmlns:a16="http://schemas.microsoft.com/office/drawing/2014/main" id="{C6BCF421-50F2-EB75-BE51-9CDFD3E65D0E}"/>
              </a:ext>
            </a:extLst>
          </p:cNvPr>
          <p:cNvSpPr txBox="1"/>
          <p:nvPr/>
        </p:nvSpPr>
        <p:spPr>
          <a:xfrm>
            <a:off x="7090851" y="5571857"/>
            <a:ext cx="694116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R5/7/11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2D2ED0-EDB8-876C-04EE-DFCC9BAEEC82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1824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図 57">
            <a:extLst>
              <a:ext uri="{FF2B5EF4-FFF2-40B4-BE49-F238E27FC236}">
                <a16:creationId xmlns:a16="http://schemas.microsoft.com/office/drawing/2014/main" id="{4AB01874-3DDB-94B2-7764-2DD466CC2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1044" y="3661976"/>
            <a:ext cx="2401200" cy="18009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2E8C073D-F944-6B0D-F4F4-733B5879C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7587" y="3661976"/>
            <a:ext cx="2401200" cy="18009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40F6F64-4280-45F4-F0E1-C944D7E6E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190" y="1323486"/>
            <a:ext cx="2401200" cy="1801036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4B2807E-F6A7-102F-3DEC-4EFC8BC12B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1044" y="1323486"/>
            <a:ext cx="2401200" cy="18009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9E8A1EC-98BE-209F-5A08-9310A052B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7587" y="1323486"/>
            <a:ext cx="2401200" cy="18009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C66BE4B-BFFD-0E95-4F96-9143C53C29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90" y="3661089"/>
            <a:ext cx="2401200" cy="18017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93DA5859-C9EB-4BB0-A307-5E8935B6B199}"/>
              </a:ext>
            </a:extLst>
          </p:cNvPr>
          <p:cNvSpPr txBox="1"/>
          <p:nvPr/>
        </p:nvSpPr>
        <p:spPr>
          <a:xfrm>
            <a:off x="1492479" y="3227134"/>
            <a:ext cx="604653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72C628F4-EB0C-449E-81B5-F501779D8BDE}"/>
              </a:ext>
            </a:extLst>
          </p:cNvPr>
          <p:cNvSpPr txBox="1"/>
          <p:nvPr/>
        </p:nvSpPr>
        <p:spPr>
          <a:xfrm>
            <a:off x="4279625" y="3227134"/>
            <a:ext cx="720069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H30/10/22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4" name="テキスト ボックス 3">
            <a:extLst>
              <a:ext uri="{FF2B5EF4-FFF2-40B4-BE49-F238E27FC236}">
                <a16:creationId xmlns:a16="http://schemas.microsoft.com/office/drawing/2014/main" id="{A03AFD13-FA9D-4043-B613-01E9A4FDD13E}"/>
              </a:ext>
            </a:extLst>
          </p:cNvPr>
          <p:cNvSpPr txBox="1"/>
          <p:nvPr/>
        </p:nvSpPr>
        <p:spPr>
          <a:xfrm>
            <a:off x="7115022" y="3227134"/>
            <a:ext cx="6623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0" name="テキスト ボックス 3">
            <a:extLst>
              <a:ext uri="{FF2B5EF4-FFF2-40B4-BE49-F238E27FC236}">
                <a16:creationId xmlns:a16="http://schemas.microsoft.com/office/drawing/2014/main" id="{3515AC31-6DAC-422E-B8EB-C276E9501870}"/>
              </a:ext>
            </a:extLst>
          </p:cNvPr>
          <p:cNvSpPr txBox="1"/>
          <p:nvPr/>
        </p:nvSpPr>
        <p:spPr>
          <a:xfrm>
            <a:off x="1492479" y="5575936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R1/5/13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6" name="テキスト ボックス 3">
            <a:extLst>
              <a:ext uri="{FF2B5EF4-FFF2-40B4-BE49-F238E27FC236}">
                <a16:creationId xmlns:a16="http://schemas.microsoft.com/office/drawing/2014/main" id="{8C4A4980-DA33-4F19-AC91-BD7460BB198D}"/>
              </a:ext>
            </a:extLst>
          </p:cNvPr>
          <p:cNvSpPr txBox="1"/>
          <p:nvPr/>
        </p:nvSpPr>
        <p:spPr>
          <a:xfrm>
            <a:off x="4337333" y="5575936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R1/8/22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2" name="テキスト ボックス 3">
            <a:extLst>
              <a:ext uri="{FF2B5EF4-FFF2-40B4-BE49-F238E27FC236}">
                <a16:creationId xmlns:a16="http://schemas.microsoft.com/office/drawing/2014/main" id="{9550799D-70AE-4914-97D3-92EB64E7E934}"/>
              </a:ext>
            </a:extLst>
          </p:cNvPr>
          <p:cNvSpPr txBox="1"/>
          <p:nvPr/>
        </p:nvSpPr>
        <p:spPr>
          <a:xfrm>
            <a:off x="7115022" y="5575936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R1/11/12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" name="正方形/長方形 33">
            <a:extLst>
              <a:ext uri="{FF2B5EF4-FFF2-40B4-BE49-F238E27FC236}">
                <a16:creationId xmlns:a16="http://schemas.microsoft.com/office/drawing/2014/main" id="{90CA1DAD-2EDB-4F25-CEBF-54FCE685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スライド番号プレースホルダー 1">
            <a:extLst>
              <a:ext uri="{FF2B5EF4-FFF2-40B4-BE49-F238E27FC236}">
                <a16:creationId xmlns:a16="http://schemas.microsoft.com/office/drawing/2014/main" id="{6A3AB5A7-CD54-3518-6C12-45CF4B75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11B297-AAE2-570E-9E1F-BA1479EE08A5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1914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3424E90-0122-4515-A957-0403C999C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91" y="1323866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DB5E1FD-A192-450C-B3E8-9E6AD1CFB2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3426" y="1323866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8537641-8709-4527-8EAC-A27A5221F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2257" y="1323866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テキスト ボックス 3">
            <a:extLst>
              <a:ext uri="{FF2B5EF4-FFF2-40B4-BE49-F238E27FC236}">
                <a16:creationId xmlns:a16="http://schemas.microsoft.com/office/drawing/2014/main" id="{E4C2C792-4EB7-4844-A9B6-BCC2E62942E5}"/>
              </a:ext>
            </a:extLst>
          </p:cNvPr>
          <p:cNvSpPr txBox="1"/>
          <p:nvPr/>
        </p:nvSpPr>
        <p:spPr>
          <a:xfrm>
            <a:off x="1482566" y="3227074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B07399BA-5503-4A30-B1FD-D22F4665CA65}"/>
              </a:ext>
            </a:extLst>
          </p:cNvPr>
          <p:cNvSpPr txBox="1"/>
          <p:nvPr/>
        </p:nvSpPr>
        <p:spPr>
          <a:xfrm>
            <a:off x="4360755" y="3227074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R2/5/7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7" name="テキスト ボックス 3">
            <a:extLst>
              <a:ext uri="{FF2B5EF4-FFF2-40B4-BE49-F238E27FC236}">
                <a16:creationId xmlns:a16="http://schemas.microsoft.com/office/drawing/2014/main" id="{9E3A62D6-4367-4D2A-B857-0DB3B33D91D2}"/>
              </a:ext>
            </a:extLst>
          </p:cNvPr>
          <p:cNvSpPr txBox="1"/>
          <p:nvPr/>
        </p:nvSpPr>
        <p:spPr>
          <a:xfrm>
            <a:off x="7169586" y="3227074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R2/8/4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B97244D-3580-4EAE-9597-756D1E78DD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257" y="3670140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745AC76-E0F5-48F4-BF6C-59B194BA1B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4269" y="3670273"/>
            <a:ext cx="2399645" cy="1799733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4815DD1-4D7E-4D0E-97BF-58F050ED8F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426" y="3670140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A82A0C85-C2DB-4DF3-957B-0B8A72F58648}"/>
              </a:ext>
            </a:extLst>
          </p:cNvPr>
          <p:cNvSpPr txBox="1"/>
          <p:nvPr/>
        </p:nvSpPr>
        <p:spPr>
          <a:xfrm>
            <a:off x="1482566" y="5577349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R2/11/7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9EEF6420-B50F-46B4-BDF2-BEA94262DF67}"/>
              </a:ext>
            </a:extLst>
          </p:cNvPr>
          <p:cNvSpPr txBox="1"/>
          <p:nvPr/>
        </p:nvSpPr>
        <p:spPr>
          <a:xfrm>
            <a:off x="4360755" y="5577349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R3/2/2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4F10F9EB-A7C9-4E04-BB27-40004AABD18F}"/>
              </a:ext>
            </a:extLst>
          </p:cNvPr>
          <p:cNvSpPr txBox="1"/>
          <p:nvPr/>
        </p:nvSpPr>
        <p:spPr>
          <a:xfrm>
            <a:off x="7169586" y="5577349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R3/5/7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" name="正方形/長方形 33">
            <a:extLst>
              <a:ext uri="{FF2B5EF4-FFF2-40B4-BE49-F238E27FC236}">
                <a16:creationId xmlns:a16="http://schemas.microsoft.com/office/drawing/2014/main" id="{2066DDA5-332F-4838-B51B-65B0C6EC7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88D309E3-E8C6-45E5-BC64-0A99B162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A0CED98-8CF8-4AF7-9D25-93FA4408B934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6413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E9795934-E8A2-9881-514F-0D3E3E2B4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7518" y="1324233"/>
            <a:ext cx="2400000" cy="1800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FB83F9B2-0A54-9367-64CE-0AEF9EB0F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096" y="1324233"/>
            <a:ext cx="2400000" cy="1800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3E537541-D797-530D-2D58-B6D13C508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20899" y="1324233"/>
            <a:ext cx="2400000" cy="1800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57FB3628-3C53-97D0-8CC9-14CC7D8592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517" y="3669965"/>
            <a:ext cx="2400002" cy="1800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9B8416D7-A545-AB30-6F31-EB73C85CC0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096" y="3669965"/>
            <a:ext cx="2400000" cy="1800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テキスト ボックス 3">
            <a:extLst>
              <a:ext uri="{FF2B5EF4-FFF2-40B4-BE49-F238E27FC236}">
                <a16:creationId xmlns:a16="http://schemas.microsoft.com/office/drawing/2014/main" id="{DA569971-A401-4AA1-943D-140A083A3CF3}"/>
              </a:ext>
            </a:extLst>
          </p:cNvPr>
          <p:cNvSpPr txBox="1"/>
          <p:nvPr/>
        </p:nvSpPr>
        <p:spPr>
          <a:xfrm>
            <a:off x="1522061" y="3228755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R3/8/2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8" name="テキスト ボックス 3">
            <a:extLst>
              <a:ext uri="{FF2B5EF4-FFF2-40B4-BE49-F238E27FC236}">
                <a16:creationId xmlns:a16="http://schemas.microsoft.com/office/drawing/2014/main" id="{5299B7A4-32E9-45CD-AE85-34FB705AF3A8}"/>
              </a:ext>
            </a:extLst>
          </p:cNvPr>
          <p:cNvSpPr txBox="1"/>
          <p:nvPr/>
        </p:nvSpPr>
        <p:spPr>
          <a:xfrm>
            <a:off x="4337785" y="3228755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R3/11/2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4" name="テキスト ボックス 3">
            <a:extLst>
              <a:ext uri="{FF2B5EF4-FFF2-40B4-BE49-F238E27FC236}">
                <a16:creationId xmlns:a16="http://schemas.microsoft.com/office/drawing/2014/main" id="{A3CBB8AB-BF5A-4D56-9E97-241E489D6882}"/>
              </a:ext>
            </a:extLst>
          </p:cNvPr>
          <p:cNvSpPr txBox="1"/>
          <p:nvPr/>
        </p:nvSpPr>
        <p:spPr>
          <a:xfrm>
            <a:off x="7155442" y="3228755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R4/2/7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0" name="テキスト ボックス 3">
            <a:extLst>
              <a:ext uri="{FF2B5EF4-FFF2-40B4-BE49-F238E27FC236}">
                <a16:creationId xmlns:a16="http://schemas.microsoft.com/office/drawing/2014/main" id="{FDDA45A3-751A-4ED9-9D9B-4F74520BBF4A}"/>
              </a:ext>
            </a:extLst>
          </p:cNvPr>
          <p:cNvSpPr txBox="1"/>
          <p:nvPr/>
        </p:nvSpPr>
        <p:spPr>
          <a:xfrm>
            <a:off x="1493207" y="5570214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R4/5/11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6" name="テキスト ボックス 3">
            <a:extLst>
              <a:ext uri="{FF2B5EF4-FFF2-40B4-BE49-F238E27FC236}">
                <a16:creationId xmlns:a16="http://schemas.microsoft.com/office/drawing/2014/main" id="{9946C1B7-1F1F-4FFC-B036-1DD964610D89}"/>
              </a:ext>
            </a:extLst>
          </p:cNvPr>
          <p:cNvSpPr txBox="1"/>
          <p:nvPr/>
        </p:nvSpPr>
        <p:spPr>
          <a:xfrm>
            <a:off x="4366639" y="5570214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R4/8/4</a:t>
            </a:r>
          </a:p>
        </p:txBody>
      </p:sp>
      <p:sp>
        <p:nvSpPr>
          <p:cNvPr id="17" name="正方形/長方形 33">
            <a:extLst>
              <a:ext uri="{FF2B5EF4-FFF2-40B4-BE49-F238E27FC236}">
                <a16:creationId xmlns:a16="http://schemas.microsoft.com/office/drawing/2014/main" id="{F177463D-93B5-7B13-B6B7-A8BC4F002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スライド番号プレースホルダー 1">
            <a:extLst>
              <a:ext uri="{FF2B5EF4-FFF2-40B4-BE49-F238E27FC236}">
                <a16:creationId xmlns:a16="http://schemas.microsoft.com/office/drawing/2014/main" id="{7F6001F2-FC5C-3928-D4EE-BC6CA891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542C2D9F-7B33-48C5-B8C3-ABCC329516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71467" y="3669965"/>
            <a:ext cx="2298865" cy="1800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テキスト ボックス 3">
            <a:extLst>
              <a:ext uri="{FF2B5EF4-FFF2-40B4-BE49-F238E27FC236}">
                <a16:creationId xmlns:a16="http://schemas.microsoft.com/office/drawing/2014/main" id="{5BB35DC5-FE53-41F9-9CFA-14D97B3175D1}"/>
              </a:ext>
            </a:extLst>
          </p:cNvPr>
          <p:cNvSpPr txBox="1"/>
          <p:nvPr/>
        </p:nvSpPr>
        <p:spPr>
          <a:xfrm>
            <a:off x="7107632" y="5570214"/>
            <a:ext cx="62653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R4/11/9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3A8B73-8F6A-8645-A141-66CD98BE5F93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4202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02F7B23-3F6C-4666-B53E-A0E79159D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3881" y="1322343"/>
            <a:ext cx="2401200" cy="18009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テキスト ボックス 3">
            <a:extLst>
              <a:ext uri="{FF2B5EF4-FFF2-40B4-BE49-F238E27FC236}">
                <a16:creationId xmlns:a16="http://schemas.microsoft.com/office/drawing/2014/main" id="{9A0991AB-B234-43CD-BC65-AF14088EB953}"/>
              </a:ext>
            </a:extLst>
          </p:cNvPr>
          <p:cNvSpPr txBox="1"/>
          <p:nvPr/>
        </p:nvSpPr>
        <p:spPr>
          <a:xfrm>
            <a:off x="1476349" y="3230518"/>
            <a:ext cx="61626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R5/2/7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851298-EF29-4D16-92BB-7066EA3BB8F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7963" y="1322343"/>
            <a:ext cx="2399999" cy="1800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テキスト ボックス 3">
            <a:extLst>
              <a:ext uri="{FF2B5EF4-FFF2-40B4-BE49-F238E27FC236}">
                <a16:creationId xmlns:a16="http://schemas.microsoft.com/office/drawing/2014/main" id="{FBC43261-5E13-470F-AE6C-EECC8419C7A4}"/>
              </a:ext>
            </a:extLst>
          </p:cNvPr>
          <p:cNvSpPr txBox="1"/>
          <p:nvPr/>
        </p:nvSpPr>
        <p:spPr>
          <a:xfrm>
            <a:off x="4367137" y="3230518"/>
            <a:ext cx="54165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R5/5/9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0B14AB6-7927-4A80-A390-2D765DE55C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776" y="1322343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3">
            <a:extLst>
              <a:ext uri="{FF2B5EF4-FFF2-40B4-BE49-F238E27FC236}">
                <a16:creationId xmlns:a16="http://schemas.microsoft.com/office/drawing/2014/main" id="{359FF17E-30B1-49FC-85B3-B1FB1AB7784D}"/>
              </a:ext>
            </a:extLst>
          </p:cNvPr>
          <p:cNvSpPr txBox="1"/>
          <p:nvPr/>
        </p:nvSpPr>
        <p:spPr>
          <a:xfrm>
            <a:off x="7119527" y="3230518"/>
            <a:ext cx="63369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R5/7/11</a:t>
            </a:r>
          </a:p>
        </p:txBody>
      </p:sp>
      <p:sp>
        <p:nvSpPr>
          <p:cNvPr id="9" name="正方形/長方形 33">
            <a:extLst>
              <a:ext uri="{FF2B5EF4-FFF2-40B4-BE49-F238E27FC236}">
                <a16:creationId xmlns:a16="http://schemas.microsoft.com/office/drawing/2014/main" id="{9FAFD999-B5A3-4B93-9F2C-0235454D2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3046B9E3-EF3C-4741-8602-C471A9EAA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7233AD2-84FE-CA18-300D-9BCF27B1C4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7963" y="4409259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DD75B0D-B3C9-4CA1-DBAE-2E548D6084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6376" y="4409259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694D6D6-2D96-32C8-172B-41E5D8D74E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81" y="4409259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テキスト ボックス 3">
            <a:extLst>
              <a:ext uri="{FF2B5EF4-FFF2-40B4-BE49-F238E27FC236}">
                <a16:creationId xmlns:a16="http://schemas.microsoft.com/office/drawing/2014/main" id="{2072D017-2C7D-F391-9605-5115A475CB5B}"/>
              </a:ext>
            </a:extLst>
          </p:cNvPr>
          <p:cNvSpPr txBox="1"/>
          <p:nvPr/>
        </p:nvSpPr>
        <p:spPr>
          <a:xfrm>
            <a:off x="1482155" y="6317434"/>
            <a:ext cx="604653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" name="テキスト ボックス 3">
            <a:extLst>
              <a:ext uri="{FF2B5EF4-FFF2-40B4-BE49-F238E27FC236}">
                <a16:creationId xmlns:a16="http://schemas.microsoft.com/office/drawing/2014/main" id="{99E2CAB6-4899-54C8-0EDE-81A93B665040}"/>
              </a:ext>
            </a:extLst>
          </p:cNvPr>
          <p:cNvSpPr txBox="1"/>
          <p:nvPr/>
        </p:nvSpPr>
        <p:spPr>
          <a:xfrm>
            <a:off x="4277929" y="6317434"/>
            <a:ext cx="720069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H30/10/22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6" name="テキスト ボックス 3">
            <a:extLst>
              <a:ext uri="{FF2B5EF4-FFF2-40B4-BE49-F238E27FC236}">
                <a16:creationId xmlns:a16="http://schemas.microsoft.com/office/drawing/2014/main" id="{C2B2E9F3-1939-1170-583A-5CFE44D9FC32}"/>
              </a:ext>
            </a:extLst>
          </p:cNvPr>
          <p:cNvSpPr txBox="1"/>
          <p:nvPr/>
        </p:nvSpPr>
        <p:spPr>
          <a:xfrm>
            <a:off x="7105196" y="6317434"/>
            <a:ext cx="6623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F1E3F75-DF89-5FB6-0F66-1408AE2BA763}"/>
              </a:ext>
            </a:extLst>
          </p:cNvPr>
          <p:cNvSpPr txBox="1"/>
          <p:nvPr/>
        </p:nvSpPr>
        <p:spPr>
          <a:xfrm>
            <a:off x="304367" y="3734393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EF5601B-FA42-DCEE-B131-120713BF67B6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5060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95FF56E7-1B06-6AC8-6136-50136B67D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15" y="1316259"/>
            <a:ext cx="2390823" cy="1793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38283E00-01D0-067B-6DBF-5A3EE707BB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1923" y="1322343"/>
            <a:ext cx="2400000" cy="180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テキスト ボックス 3">
            <a:extLst>
              <a:ext uri="{FF2B5EF4-FFF2-40B4-BE49-F238E27FC236}">
                <a16:creationId xmlns:a16="http://schemas.microsoft.com/office/drawing/2014/main" id="{DF825E6C-CABA-D294-DFA0-9111C3B4F8B4}"/>
              </a:ext>
            </a:extLst>
          </p:cNvPr>
          <p:cNvSpPr txBox="1"/>
          <p:nvPr/>
        </p:nvSpPr>
        <p:spPr>
          <a:xfrm>
            <a:off x="1491815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R1/5/13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9" name="テキスト ボックス 3">
            <a:extLst>
              <a:ext uri="{FF2B5EF4-FFF2-40B4-BE49-F238E27FC236}">
                <a16:creationId xmlns:a16="http://schemas.microsoft.com/office/drawing/2014/main" id="{D4BB944C-D62B-7FD4-9CA4-38E93010A6DA}"/>
              </a:ext>
            </a:extLst>
          </p:cNvPr>
          <p:cNvSpPr txBox="1"/>
          <p:nvPr/>
        </p:nvSpPr>
        <p:spPr>
          <a:xfrm>
            <a:off x="4337612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R1/8/22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9CA43D5E-2F02-49D8-91A0-3EDF25FFE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スライド番号プレースホルダー 1">
            <a:extLst>
              <a:ext uri="{FF2B5EF4-FFF2-40B4-BE49-F238E27FC236}">
                <a16:creationId xmlns:a16="http://schemas.microsoft.com/office/drawing/2014/main" id="{126FDA19-F31A-20AA-FC86-0D538577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FA69FF12-D035-4D8C-9C9C-5CC2DEE18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8083" y="1313321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3" name="テキスト ボックス 3">
            <a:extLst>
              <a:ext uri="{FF2B5EF4-FFF2-40B4-BE49-F238E27FC236}">
                <a16:creationId xmlns:a16="http://schemas.microsoft.com/office/drawing/2014/main" id="{AA56391D-E883-4306-B5CD-EE38E084FA8D}"/>
              </a:ext>
            </a:extLst>
          </p:cNvPr>
          <p:cNvSpPr txBox="1"/>
          <p:nvPr/>
        </p:nvSpPr>
        <p:spPr>
          <a:xfrm>
            <a:off x="7114918" y="3230518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R1/11/12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EDAEE3D-E81E-B0EB-9C82-C4C21D2764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26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C6667DF-05B9-834F-8AA9-0054F34BC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1923" y="3662318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3C3C4DF-5115-E4C4-2145-30EE85B738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8083" y="3662318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2375DB35-B2AF-0E6D-6DD5-8E91ACB16E38}"/>
              </a:ext>
            </a:extLst>
          </p:cNvPr>
          <p:cNvSpPr txBox="1"/>
          <p:nvPr/>
        </p:nvSpPr>
        <p:spPr>
          <a:xfrm>
            <a:off x="1491815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7" name="テキスト ボックス 3">
            <a:extLst>
              <a:ext uri="{FF2B5EF4-FFF2-40B4-BE49-F238E27FC236}">
                <a16:creationId xmlns:a16="http://schemas.microsoft.com/office/drawing/2014/main" id="{A607B7B2-F28A-46A2-1F89-5447A54FC78F}"/>
              </a:ext>
            </a:extLst>
          </p:cNvPr>
          <p:cNvSpPr txBox="1"/>
          <p:nvPr/>
        </p:nvSpPr>
        <p:spPr>
          <a:xfrm>
            <a:off x="4366466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R2/5/7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4091EBDA-7CDE-BE7A-C516-78F3054B954C}"/>
              </a:ext>
            </a:extLst>
          </p:cNvPr>
          <p:cNvSpPr txBox="1"/>
          <p:nvPr/>
        </p:nvSpPr>
        <p:spPr>
          <a:xfrm>
            <a:off x="7172626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R2/8/4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6EE91F-3833-0D76-C21B-42E0D9F5764C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2123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C48B7DFA-2104-6F70-7EBE-172E442B4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2102" y="1319799"/>
            <a:ext cx="2399641" cy="179973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EC67E1C-B794-FAB3-AB46-1651177D9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5632" y="1319664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テキスト ボックス 3">
            <a:extLst>
              <a:ext uri="{FF2B5EF4-FFF2-40B4-BE49-F238E27FC236}">
                <a16:creationId xmlns:a16="http://schemas.microsoft.com/office/drawing/2014/main" id="{D1A3E7EB-68E3-E5AE-8AC8-67172F56D08D}"/>
              </a:ext>
            </a:extLst>
          </p:cNvPr>
          <p:cNvSpPr txBox="1"/>
          <p:nvPr/>
        </p:nvSpPr>
        <p:spPr>
          <a:xfrm>
            <a:off x="1480397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R2/11/7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5" name="テキスト ボックス 3">
            <a:extLst>
              <a:ext uri="{FF2B5EF4-FFF2-40B4-BE49-F238E27FC236}">
                <a16:creationId xmlns:a16="http://schemas.microsoft.com/office/drawing/2014/main" id="{29A746F9-D157-5F4C-8BC4-08A4CBC0B837}"/>
              </a:ext>
            </a:extLst>
          </p:cNvPr>
          <p:cNvSpPr txBox="1"/>
          <p:nvPr/>
        </p:nvSpPr>
        <p:spPr>
          <a:xfrm>
            <a:off x="4362961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8C4BD5BE-ADB2-F41B-3BB4-86E95FF17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41EF3E99-FC33-FAB1-0F8B-EC1BC835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979D7B2-1B0E-BA1A-A884-656F65D6E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22" y="4406515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A6A2499-83E0-06D6-8F51-EDB9CA2715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5632" y="4406515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D78F91-F30B-10EB-10EB-E00246C7D3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0763" y="4406515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2EEF1D55-C6DE-4935-DE1E-E295050D41E2}"/>
              </a:ext>
            </a:extLst>
          </p:cNvPr>
          <p:cNvSpPr txBox="1"/>
          <p:nvPr/>
        </p:nvSpPr>
        <p:spPr>
          <a:xfrm>
            <a:off x="1479596" y="6321786"/>
            <a:ext cx="604653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316696CC-F1C2-11E5-42FC-73674ACFE93C}"/>
              </a:ext>
            </a:extLst>
          </p:cNvPr>
          <p:cNvSpPr txBox="1"/>
          <p:nvPr/>
        </p:nvSpPr>
        <p:spPr>
          <a:xfrm>
            <a:off x="4275598" y="6321786"/>
            <a:ext cx="720069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H30/10/22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27B2219C-3C9B-7DB1-8B21-1075A8C1CE78}"/>
              </a:ext>
            </a:extLst>
          </p:cNvPr>
          <p:cNvSpPr txBox="1"/>
          <p:nvPr/>
        </p:nvSpPr>
        <p:spPr>
          <a:xfrm>
            <a:off x="7109583" y="6321786"/>
            <a:ext cx="6623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0F0EB4-544C-20D1-5DA5-252F68992EA0}"/>
              </a:ext>
            </a:extLst>
          </p:cNvPr>
          <p:cNvSpPr txBox="1"/>
          <p:nvPr/>
        </p:nvSpPr>
        <p:spPr>
          <a:xfrm>
            <a:off x="304367" y="3734393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F91FA4E-C55E-2E94-BDA1-7D46D2756126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5372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108D39A8-0035-E6AA-1941-7E562C0F4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727633"/>
              </p:ext>
            </p:extLst>
          </p:nvPr>
        </p:nvGraphicFramePr>
        <p:xfrm>
          <a:off x="88974" y="764020"/>
          <a:ext cx="8954800" cy="5995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253598777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4002332134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953987094"/>
                    </a:ext>
                  </a:extLst>
                </a:gridCol>
              </a:tblGrid>
              <a:tr h="23930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No.15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No.16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No.17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移植日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平成</a:t>
                      </a:r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年７月</a:t>
                      </a:r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日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平成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30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年８月１日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平成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30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年７月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30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日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平成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30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年８月３日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3862078037"/>
                  </a:ext>
                </a:extLst>
              </a:tr>
              <a:tr h="119798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移植元における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.18-26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554804357"/>
                  </a:ext>
                </a:extLst>
              </a:tr>
              <a:tr h="87240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種別生息状況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%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トゲキクメイシ属</a:t>
                      </a:r>
                      <a:endParaRPr kumimoji="1" lang="en-US" altLang="ja-JP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ハマサンゴ属（塊状）</a:t>
                      </a:r>
                      <a:endParaRPr kumimoji="1" lang="en-US" altLang="ja-JP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25%</a:t>
                      </a:r>
                    </a:p>
                    <a:p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</a:t>
                      </a:r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%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未満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%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主な出現種はキクメイシ属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ハマサンゴ属、ミドリイシ属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%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主な出現種はキクメイシ属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ハマサンゴ属、アナサンゴ属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%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主な出現種はトゲキクメイシ属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アナサンゴ属、キクメイシ属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90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地形・底質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砂礫／岩盤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砂礫／岩盤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51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生息位置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の状況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5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波当たり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ｍ程度であり、砕波するような波当たりが強い状況は確認されていない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38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流れの状況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30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食害生物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81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付着藻類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38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備考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生息場所は岩盤（</a:t>
                      </a:r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20%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が存在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図 2">
            <a:extLst>
              <a:ext uri="{FF2B5EF4-FFF2-40B4-BE49-F238E27FC236}">
                <a16:creationId xmlns:a16="http://schemas.microsoft.com/office/drawing/2014/main" id="{9EF9583C-3FCC-648A-5954-42E6E886C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2479" y="3774250"/>
            <a:ext cx="1507733" cy="11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正方形/長方形 33">
            <a:extLst>
              <a:ext uri="{FF2B5EF4-FFF2-40B4-BE49-F238E27FC236}">
                <a16:creationId xmlns:a16="http://schemas.microsoft.com/office/drawing/2014/main" id="{BD68A793-910D-E709-3452-7BEF3AB0F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16192BC-7B05-BEC1-C558-109AA2DB7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784" y="1300647"/>
            <a:ext cx="1507200" cy="11304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426CF43-7233-FBED-7E4C-CF6FAD1AD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562" y="1300647"/>
            <a:ext cx="1507200" cy="11304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1A9704A-D0AD-95CE-EE47-EEE25D2C69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341" y="1300647"/>
            <a:ext cx="1507200" cy="11304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E1D1CA2-E6B2-B4AD-3DA9-4A62C412F5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479" y="1300647"/>
            <a:ext cx="1507200" cy="11304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F35FEC8-419F-E9A5-7E03-B19B6CBAC130}"/>
              </a:ext>
            </a:extLst>
          </p:cNvPr>
          <p:cNvSpPr txBox="1"/>
          <p:nvPr/>
        </p:nvSpPr>
        <p:spPr>
          <a:xfrm>
            <a:off x="4117975" y="20512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05E3559E-A562-89CF-4DC3-9F1B409FF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21">
            <a:extLst>
              <a:ext uri="{FF2B5EF4-FFF2-40B4-BE49-F238E27FC236}">
                <a16:creationId xmlns:a16="http://schemas.microsoft.com/office/drawing/2014/main" id="{A15CB00A-D276-293E-5DE1-49ED81BC8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74" y="319943"/>
            <a:ext cx="9210675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just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（１）移植元における生息環境（地形等）　　　　　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E8DB2D-45A0-EFA0-D1D0-6F55E29E9BCB}"/>
              </a:ext>
            </a:extLst>
          </p:cNvPr>
          <p:cNvSpPr txBox="1"/>
          <p:nvPr/>
        </p:nvSpPr>
        <p:spPr>
          <a:xfrm>
            <a:off x="30374" y="28121"/>
            <a:ext cx="4638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生息環境に関する情報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47B0C8-AEA7-D051-2186-D3618242AD51}"/>
              </a:ext>
            </a:extLst>
          </p:cNvPr>
          <p:cNvSpPr txBox="1"/>
          <p:nvPr/>
        </p:nvSpPr>
        <p:spPr>
          <a:xfrm>
            <a:off x="3185397" y="464460"/>
            <a:ext cx="3276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表１　移植元における生息環境（その１）</a:t>
            </a:r>
          </a:p>
        </p:txBody>
      </p:sp>
      <p:pic>
        <p:nvPicPr>
          <p:cNvPr id="12" name="図 4">
            <a:extLst>
              <a:ext uri="{FF2B5EF4-FFF2-40B4-BE49-F238E27FC236}">
                <a16:creationId xmlns:a16="http://schemas.microsoft.com/office/drawing/2014/main" id="{9FA016F9-A426-D4D1-ED5D-DBF65A1FB2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84" y="3761652"/>
            <a:ext cx="1509486" cy="11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2">
            <a:extLst>
              <a:ext uri="{FF2B5EF4-FFF2-40B4-BE49-F238E27FC236}">
                <a16:creationId xmlns:a16="http://schemas.microsoft.com/office/drawing/2014/main" id="{C0F65BF4-8DE2-781E-12C8-CB191492B5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33" y="3761652"/>
            <a:ext cx="1507771" cy="11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図 6">
            <a:extLst>
              <a:ext uri="{FF2B5EF4-FFF2-40B4-BE49-F238E27FC236}">
                <a16:creationId xmlns:a16="http://schemas.microsoft.com/office/drawing/2014/main" id="{61A56763-1126-50A1-71D7-BF79D6AC8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77" y="3774250"/>
            <a:ext cx="1487164" cy="111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006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>
            <a:extLst>
              <a:ext uri="{FF2B5EF4-FFF2-40B4-BE49-F238E27FC236}">
                <a16:creationId xmlns:a16="http://schemas.microsoft.com/office/drawing/2014/main" id="{F399715B-B9AB-A591-3232-8B4FC1F3D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2053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24226087-FF13-5C01-BF4D-8FF016C5E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3883" y="1322343"/>
            <a:ext cx="2400000" cy="180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192BDA39-9096-6892-02C8-7B243A4B9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6497" y="1322343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テキスト ボックス 3">
            <a:extLst>
              <a:ext uri="{FF2B5EF4-FFF2-40B4-BE49-F238E27FC236}">
                <a16:creationId xmlns:a16="http://schemas.microsoft.com/office/drawing/2014/main" id="{3515AC31-6DAC-422E-B8EB-C276E9501870}"/>
              </a:ext>
            </a:extLst>
          </p:cNvPr>
          <p:cNvSpPr txBox="1"/>
          <p:nvPr/>
        </p:nvSpPr>
        <p:spPr>
          <a:xfrm>
            <a:off x="1487742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R1/5/13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6" name="テキスト ボックス 3">
            <a:extLst>
              <a:ext uri="{FF2B5EF4-FFF2-40B4-BE49-F238E27FC236}">
                <a16:creationId xmlns:a16="http://schemas.microsoft.com/office/drawing/2014/main" id="{8C4A4980-DA33-4F19-AC91-BD7460BB198D}"/>
              </a:ext>
            </a:extLst>
          </p:cNvPr>
          <p:cNvSpPr txBox="1"/>
          <p:nvPr/>
        </p:nvSpPr>
        <p:spPr>
          <a:xfrm>
            <a:off x="4339572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R1/8/22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2" name="テキスト ボックス 3">
            <a:extLst>
              <a:ext uri="{FF2B5EF4-FFF2-40B4-BE49-F238E27FC236}">
                <a16:creationId xmlns:a16="http://schemas.microsoft.com/office/drawing/2014/main" id="{9550799D-70AE-4914-97D3-92EB64E7E934}"/>
              </a:ext>
            </a:extLst>
          </p:cNvPr>
          <p:cNvSpPr txBox="1"/>
          <p:nvPr/>
        </p:nvSpPr>
        <p:spPr>
          <a:xfrm>
            <a:off x="7113332" y="3230518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R1/11/12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3E14AADC-12F1-8147-BC3F-AD6C4A696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FB171447-3064-E62E-2951-08D6478F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E688575-325D-3B45-0254-AD36D677E1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53" y="3687224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70E72C-D39B-036B-802B-BF847FA1B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3883" y="3671843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349971A-19B3-34E0-9140-5FF756F670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6497" y="3662318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テキスト ボックス 3">
            <a:extLst>
              <a:ext uri="{FF2B5EF4-FFF2-40B4-BE49-F238E27FC236}">
                <a16:creationId xmlns:a16="http://schemas.microsoft.com/office/drawing/2014/main" id="{E6CBD90D-A0FB-856B-7FDC-EBD13FE04175}"/>
              </a:ext>
            </a:extLst>
          </p:cNvPr>
          <p:cNvSpPr txBox="1"/>
          <p:nvPr/>
        </p:nvSpPr>
        <p:spPr>
          <a:xfrm>
            <a:off x="1487742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CD384A94-36F9-79CE-AD33-3D0121937C8A}"/>
              </a:ext>
            </a:extLst>
          </p:cNvPr>
          <p:cNvSpPr txBox="1"/>
          <p:nvPr/>
        </p:nvSpPr>
        <p:spPr>
          <a:xfrm>
            <a:off x="4368426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R2/5/7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118EA78F-E4DE-CCC8-FBDA-217CAE3D76BE}"/>
              </a:ext>
            </a:extLst>
          </p:cNvPr>
          <p:cNvSpPr txBox="1"/>
          <p:nvPr/>
        </p:nvSpPr>
        <p:spPr>
          <a:xfrm>
            <a:off x="7171040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R2/8/4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460B34-B63B-96D5-137C-5092C16884EA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6870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2674005-03BB-4555-87BF-E7C138091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012" y="1322478"/>
            <a:ext cx="2399641" cy="179973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B1D9A88-F615-4F39-94C7-372026A71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250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99CF93A-3747-4754-B9C5-7EEE89789E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137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57124812-D53B-41D2-9222-E182D7F968E3}"/>
              </a:ext>
            </a:extLst>
          </p:cNvPr>
          <p:cNvSpPr txBox="1"/>
          <p:nvPr/>
        </p:nvSpPr>
        <p:spPr>
          <a:xfrm>
            <a:off x="1486521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R2/11/7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2C51CA65-4ED7-4ADE-913A-64300CDD4576}"/>
              </a:ext>
            </a:extLst>
          </p:cNvPr>
          <p:cNvSpPr txBox="1"/>
          <p:nvPr/>
        </p:nvSpPr>
        <p:spPr>
          <a:xfrm>
            <a:off x="4368793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R3/2/2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388C35AB-251C-479C-81F3-9EEF46FAC5E5}"/>
              </a:ext>
            </a:extLst>
          </p:cNvPr>
          <p:cNvSpPr txBox="1"/>
          <p:nvPr/>
        </p:nvSpPr>
        <p:spPr>
          <a:xfrm>
            <a:off x="7173680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R3/5/7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" name="正方形/長方形 33">
            <a:extLst>
              <a:ext uri="{FF2B5EF4-FFF2-40B4-BE49-F238E27FC236}">
                <a16:creationId xmlns:a16="http://schemas.microsoft.com/office/drawing/2014/main" id="{2631E9EA-DEBA-49E3-9EA6-16109EBAA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4FB7D61B-3281-4703-B7E3-A092A745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033082D-6F51-23E1-65C4-A27B5D83A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0832" y="3656560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F410A13-1994-56FB-E8DE-374B545F06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4250" y="3653609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FAB3EB1-116A-C745-1507-694139E47C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9137" y="3663134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テキスト ボックス 3">
            <a:extLst>
              <a:ext uri="{FF2B5EF4-FFF2-40B4-BE49-F238E27FC236}">
                <a16:creationId xmlns:a16="http://schemas.microsoft.com/office/drawing/2014/main" id="{B0E69324-EA39-B4DD-6EFA-2D862D540F43}"/>
              </a:ext>
            </a:extLst>
          </p:cNvPr>
          <p:cNvSpPr txBox="1"/>
          <p:nvPr/>
        </p:nvSpPr>
        <p:spPr>
          <a:xfrm>
            <a:off x="1508162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R3/8/2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1" name="テキスト ボックス 3">
            <a:extLst>
              <a:ext uri="{FF2B5EF4-FFF2-40B4-BE49-F238E27FC236}">
                <a16:creationId xmlns:a16="http://schemas.microsoft.com/office/drawing/2014/main" id="{FEAC58AC-FB57-CB10-F7BE-596EED9FD443}"/>
              </a:ext>
            </a:extLst>
          </p:cNvPr>
          <p:cNvSpPr txBox="1"/>
          <p:nvPr/>
        </p:nvSpPr>
        <p:spPr>
          <a:xfrm>
            <a:off x="4332726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R3/11/2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2" name="テキスト ボックス 3">
            <a:extLst>
              <a:ext uri="{FF2B5EF4-FFF2-40B4-BE49-F238E27FC236}">
                <a16:creationId xmlns:a16="http://schemas.microsoft.com/office/drawing/2014/main" id="{30DAD882-56D8-5713-CFB5-49C55F4F35D8}"/>
              </a:ext>
            </a:extLst>
          </p:cNvPr>
          <p:cNvSpPr txBox="1"/>
          <p:nvPr/>
        </p:nvSpPr>
        <p:spPr>
          <a:xfrm>
            <a:off x="7166467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R4/2/7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06A26D-8020-4A4B-D973-553893A68D9B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0107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A3AD34F-6E1F-68B8-18E6-93496BAFC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7670" y="1313634"/>
            <a:ext cx="2400001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テキスト ボックス 3">
            <a:extLst>
              <a:ext uri="{FF2B5EF4-FFF2-40B4-BE49-F238E27FC236}">
                <a16:creationId xmlns:a16="http://schemas.microsoft.com/office/drawing/2014/main" id="{86B54DF6-BB81-11DC-EB00-EE8FAE34B4E6}"/>
              </a:ext>
            </a:extLst>
          </p:cNvPr>
          <p:cNvSpPr txBox="1"/>
          <p:nvPr/>
        </p:nvSpPr>
        <p:spPr>
          <a:xfrm>
            <a:off x="1458097" y="3233027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R4/4/1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6" name="正方形/長方形 33">
            <a:extLst>
              <a:ext uri="{FF2B5EF4-FFF2-40B4-BE49-F238E27FC236}">
                <a16:creationId xmlns:a16="http://schemas.microsoft.com/office/drawing/2014/main" id="{3B30801A-61A4-E494-A376-008F3FFAE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スライド番号プレースホルダー 1">
            <a:extLst>
              <a:ext uri="{FF2B5EF4-FFF2-40B4-BE49-F238E27FC236}">
                <a16:creationId xmlns:a16="http://schemas.microsoft.com/office/drawing/2014/main" id="{43D486AA-BB72-0954-F123-DA8388D03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CE1788C-0DDB-332F-F2FE-3A41621E72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70" y="4409259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0CEEA7E-80A8-B7DB-1ED2-2C033FB28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>
            <a:off x="3432958" y="4409259"/>
            <a:ext cx="2401200" cy="1800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9900991-F43D-8CF3-460B-0436C6D22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29198" y="4409259"/>
            <a:ext cx="2401200" cy="18009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5" name="テキスト ボックス 3">
            <a:extLst>
              <a:ext uri="{FF2B5EF4-FFF2-40B4-BE49-F238E27FC236}">
                <a16:creationId xmlns:a16="http://schemas.microsoft.com/office/drawing/2014/main" id="{F3D79729-1D33-C5E3-F68D-41FAFA465B86}"/>
              </a:ext>
            </a:extLst>
          </p:cNvPr>
          <p:cNvSpPr txBox="1"/>
          <p:nvPr/>
        </p:nvSpPr>
        <p:spPr>
          <a:xfrm>
            <a:off x="1485943" y="6326143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76BD7E9A-90D5-F46D-A9E6-0F76A00F8C90}"/>
              </a:ext>
            </a:extLst>
          </p:cNvPr>
          <p:cNvSpPr txBox="1"/>
          <p:nvPr/>
        </p:nvSpPr>
        <p:spPr>
          <a:xfrm>
            <a:off x="4273522" y="6326143"/>
            <a:ext cx="72007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H30/10/22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7" name="テキスト ボックス 3">
            <a:extLst>
              <a:ext uri="{FF2B5EF4-FFF2-40B4-BE49-F238E27FC236}">
                <a16:creationId xmlns:a16="http://schemas.microsoft.com/office/drawing/2014/main" id="{E6A262A1-26A0-F7CC-E983-E2FA7046B78D}"/>
              </a:ext>
            </a:extLst>
          </p:cNvPr>
          <p:cNvSpPr txBox="1"/>
          <p:nvPr/>
        </p:nvSpPr>
        <p:spPr>
          <a:xfrm>
            <a:off x="7098617" y="6326143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6B3F12-6E6C-6111-EF8E-6A696FD6BB75}"/>
              </a:ext>
            </a:extLst>
          </p:cNvPr>
          <p:cNvSpPr txBox="1"/>
          <p:nvPr/>
        </p:nvSpPr>
        <p:spPr>
          <a:xfrm>
            <a:off x="304367" y="3734393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9E4825A-8382-B03F-A001-6E52182C0A1A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4749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>
            <a:extLst>
              <a:ext uri="{FF2B5EF4-FFF2-40B4-BE49-F238E27FC236}">
                <a16:creationId xmlns:a16="http://schemas.microsoft.com/office/drawing/2014/main" id="{4EE90324-F45B-7A34-8E49-CEBF7B8F31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4882" y="1331052"/>
            <a:ext cx="2401200" cy="18009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CC6B5293-8514-0AF1-5F42-E40D172CB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8777" y="1331052"/>
            <a:ext cx="2401200" cy="1800900"/>
          </a:xfrm>
          <a:prstGeom prst="rect">
            <a:avLst/>
          </a:prstGeom>
          <a:noFill/>
          <a:ln w="9525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73D9C0C7-55AE-4D2C-C611-0309D6B506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>
            <a:off x="6230320" y="1331052"/>
            <a:ext cx="2401200" cy="18009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0" name="テキスト ボックス 3">
            <a:extLst>
              <a:ext uri="{FF2B5EF4-FFF2-40B4-BE49-F238E27FC236}">
                <a16:creationId xmlns:a16="http://schemas.microsoft.com/office/drawing/2014/main" id="{3515AC31-6DAC-422E-B8EB-C276E9501870}"/>
              </a:ext>
            </a:extLst>
          </p:cNvPr>
          <p:cNvSpPr txBox="1"/>
          <p:nvPr/>
        </p:nvSpPr>
        <p:spPr>
          <a:xfrm>
            <a:off x="1483958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R1/5/13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6" name="テキスト ボックス 3">
            <a:extLst>
              <a:ext uri="{FF2B5EF4-FFF2-40B4-BE49-F238E27FC236}">
                <a16:creationId xmlns:a16="http://schemas.microsoft.com/office/drawing/2014/main" id="{8C4A4980-DA33-4F19-AC91-BD7460BB198D}"/>
              </a:ext>
            </a:extLst>
          </p:cNvPr>
          <p:cNvSpPr txBox="1"/>
          <p:nvPr/>
        </p:nvSpPr>
        <p:spPr>
          <a:xfrm>
            <a:off x="4327853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R1/8/22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2" name="テキスト ボックス 3">
            <a:extLst>
              <a:ext uri="{FF2B5EF4-FFF2-40B4-BE49-F238E27FC236}">
                <a16:creationId xmlns:a16="http://schemas.microsoft.com/office/drawing/2014/main" id="{9550799D-70AE-4914-97D3-92EB64E7E934}"/>
              </a:ext>
            </a:extLst>
          </p:cNvPr>
          <p:cNvSpPr txBox="1"/>
          <p:nvPr/>
        </p:nvSpPr>
        <p:spPr>
          <a:xfrm>
            <a:off x="7100542" y="3230518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R1/11/12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00" name="正方形/長方形 33">
            <a:extLst>
              <a:ext uri="{FF2B5EF4-FFF2-40B4-BE49-F238E27FC236}">
                <a16:creationId xmlns:a16="http://schemas.microsoft.com/office/drawing/2014/main" id="{1BD688E4-ED84-D6EE-DBDB-48F99A3A2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スライド番号プレースホルダー 1">
            <a:extLst>
              <a:ext uri="{FF2B5EF4-FFF2-40B4-BE49-F238E27FC236}">
                <a16:creationId xmlns:a16="http://schemas.microsoft.com/office/drawing/2014/main" id="{FA51E6F9-A8D4-34F5-8B8F-FAD490BC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F7DF6C6-0323-E640-150A-3E9DB64321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82" y="3662318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0CF4FAF-6800-DC12-9813-BEC307906D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8777" y="3662318"/>
            <a:ext cx="2401200" cy="1800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E15C665-A661-D8FF-2D52-06DDC327FA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1177" y="3662318"/>
            <a:ext cx="2399485" cy="17996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テキスト ボックス 3">
            <a:extLst>
              <a:ext uri="{FF2B5EF4-FFF2-40B4-BE49-F238E27FC236}">
                <a16:creationId xmlns:a16="http://schemas.microsoft.com/office/drawing/2014/main" id="{C4A9BC92-174F-493C-B46E-F6694462FEF6}"/>
              </a:ext>
            </a:extLst>
          </p:cNvPr>
          <p:cNvSpPr txBox="1"/>
          <p:nvPr/>
        </p:nvSpPr>
        <p:spPr>
          <a:xfrm>
            <a:off x="1483958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17A96CC2-B5D1-50F5-C78E-E4B0D820A39E}"/>
              </a:ext>
            </a:extLst>
          </p:cNvPr>
          <p:cNvSpPr txBox="1"/>
          <p:nvPr/>
        </p:nvSpPr>
        <p:spPr>
          <a:xfrm>
            <a:off x="4356707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R2/5/7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9" name="テキスト ボックス 3">
            <a:extLst>
              <a:ext uri="{FF2B5EF4-FFF2-40B4-BE49-F238E27FC236}">
                <a16:creationId xmlns:a16="http://schemas.microsoft.com/office/drawing/2014/main" id="{C9125C04-18FF-D8DF-2FFD-5CBD14A262A6}"/>
              </a:ext>
            </a:extLst>
          </p:cNvPr>
          <p:cNvSpPr txBox="1"/>
          <p:nvPr/>
        </p:nvSpPr>
        <p:spPr>
          <a:xfrm>
            <a:off x="7158250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R2/8/4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A73A94-6941-885D-F122-C5F27EABB531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0420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4C54D26-C65E-447F-B3B8-94628274E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5120" y="1322343"/>
            <a:ext cx="2401200" cy="1800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4D89EFA-9FC9-40C4-B7AF-4B800C8A1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775" y="1322343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E932605-D927-403F-81F5-5BCD17992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683" y="1322343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12F23052-46A7-4CD3-AFDD-9CD9253726C0}"/>
              </a:ext>
            </a:extLst>
          </p:cNvPr>
          <p:cNvSpPr txBox="1"/>
          <p:nvPr/>
        </p:nvSpPr>
        <p:spPr>
          <a:xfrm>
            <a:off x="1484196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R2/11/7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53682A97-102E-49DB-B832-8C740B1B0AD9}"/>
              </a:ext>
            </a:extLst>
          </p:cNvPr>
          <p:cNvSpPr txBox="1"/>
          <p:nvPr/>
        </p:nvSpPr>
        <p:spPr>
          <a:xfrm>
            <a:off x="4364705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R3/2/2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4C361C4D-8586-4C67-BB06-B639FCD2B599}"/>
              </a:ext>
            </a:extLst>
          </p:cNvPr>
          <p:cNvSpPr txBox="1"/>
          <p:nvPr/>
        </p:nvSpPr>
        <p:spPr>
          <a:xfrm>
            <a:off x="7164613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R3/5/7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" name="正方形/長方形 33">
            <a:extLst>
              <a:ext uri="{FF2B5EF4-FFF2-40B4-BE49-F238E27FC236}">
                <a16:creationId xmlns:a16="http://schemas.microsoft.com/office/drawing/2014/main" id="{912BD720-264B-4E22-B850-6D4296720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9ECBEA5E-3C23-41BA-9244-6A2B7BCCD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6566225C-4426-E3E4-EC6D-78E62A25D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5720" y="3676055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C483079-7652-C57C-4503-0EA2D7E4AF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7375" y="367682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2EDC2FC0-9477-28FC-D712-A80B9EFF2C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7283" y="366729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7" name="テキスト ボックス 3">
            <a:extLst>
              <a:ext uri="{FF2B5EF4-FFF2-40B4-BE49-F238E27FC236}">
                <a16:creationId xmlns:a16="http://schemas.microsoft.com/office/drawing/2014/main" id="{51FEC65B-5F27-56E4-01FA-CC65FB3902C9}"/>
              </a:ext>
            </a:extLst>
          </p:cNvPr>
          <p:cNvSpPr txBox="1"/>
          <p:nvPr/>
        </p:nvSpPr>
        <p:spPr>
          <a:xfrm>
            <a:off x="1513050" y="5574420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R3/8/2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8" name="テキスト ボックス 3">
            <a:extLst>
              <a:ext uri="{FF2B5EF4-FFF2-40B4-BE49-F238E27FC236}">
                <a16:creationId xmlns:a16="http://schemas.microsoft.com/office/drawing/2014/main" id="{8FADE476-218F-B5E7-73C2-5C293F4F6B10}"/>
              </a:ext>
            </a:extLst>
          </p:cNvPr>
          <p:cNvSpPr txBox="1"/>
          <p:nvPr/>
        </p:nvSpPr>
        <p:spPr>
          <a:xfrm>
            <a:off x="4335851" y="5574420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R3/11/2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9" name="テキスト ボックス 3">
            <a:extLst>
              <a:ext uri="{FF2B5EF4-FFF2-40B4-BE49-F238E27FC236}">
                <a16:creationId xmlns:a16="http://schemas.microsoft.com/office/drawing/2014/main" id="{BA7B10A3-AEF8-95AE-1427-1DC3BCB66664}"/>
              </a:ext>
            </a:extLst>
          </p:cNvPr>
          <p:cNvSpPr txBox="1"/>
          <p:nvPr/>
        </p:nvSpPr>
        <p:spPr>
          <a:xfrm>
            <a:off x="7164613" y="5574420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R4/2/7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938E51-EC76-4DB7-8348-746EB8F57BD6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2563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図 63">
            <a:extLst>
              <a:ext uri="{FF2B5EF4-FFF2-40B4-BE49-F238E27FC236}">
                <a16:creationId xmlns:a16="http://schemas.microsoft.com/office/drawing/2014/main" id="{C962C02D-C023-F85A-3A5D-8C3A9625C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4972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A93843C4-82F0-885B-1729-12AB30FF7E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0763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0" name="テキスト ボックス 3">
            <a:extLst>
              <a:ext uri="{FF2B5EF4-FFF2-40B4-BE49-F238E27FC236}">
                <a16:creationId xmlns:a16="http://schemas.microsoft.com/office/drawing/2014/main" id="{FDDA45A3-751A-4ED9-9D9B-4F74520BBF4A}"/>
              </a:ext>
            </a:extLst>
          </p:cNvPr>
          <p:cNvSpPr txBox="1"/>
          <p:nvPr/>
        </p:nvSpPr>
        <p:spPr>
          <a:xfrm>
            <a:off x="1483448" y="3227844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R4/5/11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6" name="テキスト ボックス 3">
            <a:extLst>
              <a:ext uri="{FF2B5EF4-FFF2-40B4-BE49-F238E27FC236}">
                <a16:creationId xmlns:a16="http://schemas.microsoft.com/office/drawing/2014/main" id="{9946C1B7-1F1F-4FFC-B036-1DD964610D89}"/>
              </a:ext>
            </a:extLst>
          </p:cNvPr>
          <p:cNvSpPr txBox="1"/>
          <p:nvPr/>
        </p:nvSpPr>
        <p:spPr>
          <a:xfrm>
            <a:off x="7168093" y="3227844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R4/8/4</a:t>
            </a:r>
          </a:p>
        </p:txBody>
      </p:sp>
      <p:sp>
        <p:nvSpPr>
          <p:cNvPr id="13" name="正方形/長方形 33">
            <a:extLst>
              <a:ext uri="{FF2B5EF4-FFF2-40B4-BE49-F238E27FC236}">
                <a16:creationId xmlns:a16="http://schemas.microsoft.com/office/drawing/2014/main" id="{8AA9DAF5-CE62-645B-3307-68A55FFE8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スライド番号プレースホルダー 1">
            <a:extLst>
              <a:ext uri="{FF2B5EF4-FFF2-40B4-BE49-F238E27FC236}">
                <a16:creationId xmlns:a16="http://schemas.microsoft.com/office/drawing/2014/main" id="{F13A131A-3D62-73EC-09D0-BFD639E1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7A69A662-27C5-43FC-B6FC-C09AE67F6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30903" y="1322343"/>
            <a:ext cx="2301191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4" name="テキスト ボックス 3">
            <a:extLst>
              <a:ext uri="{FF2B5EF4-FFF2-40B4-BE49-F238E27FC236}">
                <a16:creationId xmlns:a16="http://schemas.microsoft.com/office/drawing/2014/main" id="{C757BC18-0F88-4360-9347-28AB6034B92A}"/>
              </a:ext>
            </a:extLst>
          </p:cNvPr>
          <p:cNvSpPr txBox="1"/>
          <p:nvPr/>
        </p:nvSpPr>
        <p:spPr>
          <a:xfrm>
            <a:off x="4368231" y="3227844"/>
            <a:ext cx="62653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R4/11/9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03CF839-38F8-BB5D-C0D5-4E7B42F4CF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4971" y="3662318"/>
            <a:ext cx="2400002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テキスト ボックス 3">
            <a:extLst>
              <a:ext uri="{FF2B5EF4-FFF2-40B4-BE49-F238E27FC236}">
                <a16:creationId xmlns:a16="http://schemas.microsoft.com/office/drawing/2014/main" id="{97003B5A-07A5-F841-6787-581D4F5F5685}"/>
              </a:ext>
            </a:extLst>
          </p:cNvPr>
          <p:cNvSpPr txBox="1"/>
          <p:nvPr/>
        </p:nvSpPr>
        <p:spPr>
          <a:xfrm>
            <a:off x="1476840" y="5570493"/>
            <a:ext cx="61626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R5/2/7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DB6AFD-7431-7E14-07EC-E802102F81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81499" y="3662318"/>
            <a:ext cx="2399998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テキスト ボックス 3">
            <a:extLst>
              <a:ext uri="{FF2B5EF4-FFF2-40B4-BE49-F238E27FC236}">
                <a16:creationId xmlns:a16="http://schemas.microsoft.com/office/drawing/2014/main" id="{41C60E0E-180D-BE8E-07CE-C08F77B87D5B}"/>
              </a:ext>
            </a:extLst>
          </p:cNvPr>
          <p:cNvSpPr txBox="1"/>
          <p:nvPr/>
        </p:nvSpPr>
        <p:spPr>
          <a:xfrm>
            <a:off x="4372077" y="5570493"/>
            <a:ext cx="618843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R5/4/10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76286F-C66C-C294-15B7-02AB0E560DF9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7799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E33F4B8-2CD8-1B5B-DB0C-5761D9C325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7333" y="1322343"/>
            <a:ext cx="2399819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5EF57FA-F201-7688-8FA6-414995ECB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697" y="1322343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6B6BCFD-5A7C-398B-60EB-4694D6F00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9852" y="1322343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AEF124E-4D06-21F6-D153-CED84F81C4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33" y="3662761"/>
            <a:ext cx="2398819" cy="17991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88CCEF92-65D9-D628-0F06-23E7C0E396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697" y="3662318"/>
            <a:ext cx="2400000" cy="180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テキスト ボックス 3">
            <a:extLst>
              <a:ext uri="{FF2B5EF4-FFF2-40B4-BE49-F238E27FC236}">
                <a16:creationId xmlns:a16="http://schemas.microsoft.com/office/drawing/2014/main" id="{851DC1CC-1A36-1273-C5AF-3EBCCFE5ECFF}"/>
              </a:ext>
            </a:extLst>
          </p:cNvPr>
          <p:cNvSpPr txBox="1"/>
          <p:nvPr/>
        </p:nvSpPr>
        <p:spPr>
          <a:xfrm>
            <a:off x="1484916" y="3230518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5" name="テキスト ボックス 3">
            <a:extLst>
              <a:ext uri="{FF2B5EF4-FFF2-40B4-BE49-F238E27FC236}">
                <a16:creationId xmlns:a16="http://schemas.microsoft.com/office/drawing/2014/main" id="{09400BF7-5B62-A203-6E18-07C2E4E6EFDA}"/>
              </a:ext>
            </a:extLst>
          </p:cNvPr>
          <p:cNvSpPr txBox="1"/>
          <p:nvPr/>
        </p:nvSpPr>
        <p:spPr>
          <a:xfrm>
            <a:off x="4272663" y="3230518"/>
            <a:ext cx="72007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H30/10/22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7" name="テキスト ボックス 3">
            <a:extLst>
              <a:ext uri="{FF2B5EF4-FFF2-40B4-BE49-F238E27FC236}">
                <a16:creationId xmlns:a16="http://schemas.microsoft.com/office/drawing/2014/main" id="{710B2D28-5B04-3FFE-801B-A0254455AE63}"/>
              </a:ext>
            </a:extLst>
          </p:cNvPr>
          <p:cNvSpPr txBox="1"/>
          <p:nvPr/>
        </p:nvSpPr>
        <p:spPr>
          <a:xfrm>
            <a:off x="7108672" y="3230518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0" name="テキスト ボックス 3">
            <a:extLst>
              <a:ext uri="{FF2B5EF4-FFF2-40B4-BE49-F238E27FC236}">
                <a16:creationId xmlns:a16="http://schemas.microsoft.com/office/drawing/2014/main" id="{2BBD11C6-0E76-D367-AC2B-60786938674E}"/>
              </a:ext>
            </a:extLst>
          </p:cNvPr>
          <p:cNvSpPr txBox="1"/>
          <p:nvPr/>
        </p:nvSpPr>
        <p:spPr>
          <a:xfrm>
            <a:off x="1485718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R1/5/13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3" name="テキスト ボックス 3">
            <a:extLst>
              <a:ext uri="{FF2B5EF4-FFF2-40B4-BE49-F238E27FC236}">
                <a16:creationId xmlns:a16="http://schemas.microsoft.com/office/drawing/2014/main" id="{F8491253-5ED0-573A-7AF0-FF90DAC79BC2}"/>
              </a:ext>
            </a:extLst>
          </p:cNvPr>
          <p:cNvSpPr txBox="1"/>
          <p:nvPr/>
        </p:nvSpPr>
        <p:spPr>
          <a:xfrm>
            <a:off x="4331173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R1/8/22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6" name="正方形/長方形 33">
            <a:extLst>
              <a:ext uri="{FF2B5EF4-FFF2-40B4-BE49-F238E27FC236}">
                <a16:creationId xmlns:a16="http://schemas.microsoft.com/office/drawing/2014/main" id="{39BBFE17-920F-48CE-B50C-2B2AA7EE4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スライド番号プレースホルダー 1">
            <a:extLst>
              <a:ext uri="{FF2B5EF4-FFF2-40B4-BE49-F238E27FC236}">
                <a16:creationId xmlns:a16="http://schemas.microsoft.com/office/drawing/2014/main" id="{D569DCAD-FA9C-4A55-828C-0416B0C6F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2B4691-FE67-7486-935F-0DCA150F4D3B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No.22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599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4575270-2E31-3C09-F48C-AA7327CF2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39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A476F08-C7E8-61BA-4921-5A60D772C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475" y="3662318"/>
            <a:ext cx="2400000" cy="180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2917C38-5353-27AA-2CF2-F1E9A552F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6239" y="1322343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47CDA4B-00B5-551F-783E-6C8C37A8E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4972" y="1322343"/>
            <a:ext cx="2400359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A3F4927-F2AF-585C-912E-A84D21739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475" y="1322343"/>
            <a:ext cx="2400000" cy="180000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8F4A9ED-9A0F-AD6D-7C81-6E033CE50A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42" y="3662761"/>
            <a:ext cx="2398819" cy="17991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テキスト ボックス 3">
            <a:extLst>
              <a:ext uri="{FF2B5EF4-FFF2-40B4-BE49-F238E27FC236}">
                <a16:creationId xmlns:a16="http://schemas.microsoft.com/office/drawing/2014/main" id="{DCC6AD96-2AB2-948E-A3ED-C9DC758BB4A2}"/>
              </a:ext>
            </a:extLst>
          </p:cNvPr>
          <p:cNvSpPr txBox="1"/>
          <p:nvPr/>
        </p:nvSpPr>
        <p:spPr>
          <a:xfrm>
            <a:off x="1482825" y="3230518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9" name="テキスト ボックス 3">
            <a:extLst>
              <a:ext uri="{FF2B5EF4-FFF2-40B4-BE49-F238E27FC236}">
                <a16:creationId xmlns:a16="http://schemas.microsoft.com/office/drawing/2014/main" id="{2A84EBF6-436E-929C-9C3C-C30479BCD422}"/>
              </a:ext>
            </a:extLst>
          </p:cNvPr>
          <p:cNvSpPr txBox="1"/>
          <p:nvPr/>
        </p:nvSpPr>
        <p:spPr>
          <a:xfrm>
            <a:off x="4272441" y="3230518"/>
            <a:ext cx="72007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H30/10/22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1" name="テキスト ボックス 3">
            <a:extLst>
              <a:ext uri="{FF2B5EF4-FFF2-40B4-BE49-F238E27FC236}">
                <a16:creationId xmlns:a16="http://schemas.microsoft.com/office/drawing/2014/main" id="{14962EC2-5B89-F239-A12F-2BD7B9ACD5F2}"/>
              </a:ext>
            </a:extLst>
          </p:cNvPr>
          <p:cNvSpPr txBox="1"/>
          <p:nvPr/>
        </p:nvSpPr>
        <p:spPr>
          <a:xfrm>
            <a:off x="7105059" y="3230518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H31/2/12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4" name="テキスト ボックス 3">
            <a:extLst>
              <a:ext uri="{FF2B5EF4-FFF2-40B4-BE49-F238E27FC236}">
                <a16:creationId xmlns:a16="http://schemas.microsoft.com/office/drawing/2014/main" id="{1309F105-69D3-6A98-6951-27C1B137657B}"/>
              </a:ext>
            </a:extLst>
          </p:cNvPr>
          <p:cNvSpPr txBox="1"/>
          <p:nvPr/>
        </p:nvSpPr>
        <p:spPr>
          <a:xfrm>
            <a:off x="1490840" y="5570493"/>
            <a:ext cx="588623" cy="3693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R1/5/13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7" name="テキスト ボックス 3">
            <a:extLst>
              <a:ext uri="{FF2B5EF4-FFF2-40B4-BE49-F238E27FC236}">
                <a16:creationId xmlns:a16="http://schemas.microsoft.com/office/drawing/2014/main" id="{101C70E9-247F-9A2B-5D30-A9469B959521}"/>
              </a:ext>
            </a:extLst>
          </p:cNvPr>
          <p:cNvSpPr txBox="1"/>
          <p:nvPr/>
        </p:nvSpPr>
        <p:spPr>
          <a:xfrm>
            <a:off x="4330951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R1/8/22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9" name="テキスト ボックス 3">
            <a:extLst>
              <a:ext uri="{FF2B5EF4-FFF2-40B4-BE49-F238E27FC236}">
                <a16:creationId xmlns:a16="http://schemas.microsoft.com/office/drawing/2014/main" id="{88D5E111-D8FE-8A7C-E890-781449A0CE48}"/>
              </a:ext>
            </a:extLst>
          </p:cNvPr>
          <p:cNvSpPr txBox="1"/>
          <p:nvPr/>
        </p:nvSpPr>
        <p:spPr>
          <a:xfrm>
            <a:off x="7105861" y="5570493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R1/10/28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2" name="正方形/長方形 33">
            <a:extLst>
              <a:ext uri="{FF2B5EF4-FFF2-40B4-BE49-F238E27FC236}">
                <a16:creationId xmlns:a16="http://schemas.microsoft.com/office/drawing/2014/main" id="{62524FE2-EF3D-F3C7-B3CC-8263B279B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スライド番号プレースホルダー 1">
            <a:extLst>
              <a:ext uri="{FF2B5EF4-FFF2-40B4-BE49-F238E27FC236}">
                <a16:creationId xmlns:a16="http://schemas.microsoft.com/office/drawing/2014/main" id="{7CCB39ED-4241-7075-D2A0-D51A85D7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297DE5-DB48-181E-1AE0-5D5E479A6365}"/>
              </a:ext>
            </a:extLst>
          </p:cNvPr>
          <p:cNvSpPr txBox="1"/>
          <p:nvPr/>
        </p:nvSpPr>
        <p:spPr>
          <a:xfrm>
            <a:off x="304367" y="648309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No.23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0695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E3A2556-FC1E-8ED9-BD08-E9203BB96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72" y="1323327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BD88EF17-D057-A9FB-C5DB-1B80B938E72D}"/>
              </a:ext>
            </a:extLst>
          </p:cNvPr>
          <p:cNvSpPr txBox="1"/>
          <p:nvPr/>
        </p:nvSpPr>
        <p:spPr>
          <a:xfrm>
            <a:off x="1453792" y="3229162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H29/10/4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4A008FF-A979-BE86-3E14-A1A40597F1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728" y="1323327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AE6CFA7B-D00E-3DB9-415F-E79DC20AD4E1}"/>
              </a:ext>
            </a:extLst>
          </p:cNvPr>
          <p:cNvSpPr txBox="1"/>
          <p:nvPr/>
        </p:nvSpPr>
        <p:spPr>
          <a:xfrm>
            <a:off x="4335402" y="3229162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F41D2FA-CC0A-6670-AF89-C59A1EB569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728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テキスト ボックス 3">
            <a:extLst>
              <a:ext uri="{FF2B5EF4-FFF2-40B4-BE49-F238E27FC236}">
                <a16:creationId xmlns:a16="http://schemas.microsoft.com/office/drawing/2014/main" id="{D3FA3ECF-BADF-C7D0-14DB-681454FBC244}"/>
              </a:ext>
            </a:extLst>
          </p:cNvPr>
          <p:cNvSpPr txBox="1"/>
          <p:nvPr/>
        </p:nvSpPr>
        <p:spPr>
          <a:xfrm>
            <a:off x="4335402" y="5570493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2F9F26C-DA38-63D1-33C7-66D0FC719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215" y="1324364"/>
            <a:ext cx="2397235" cy="1797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テキスト ボックス 3">
            <a:extLst>
              <a:ext uri="{FF2B5EF4-FFF2-40B4-BE49-F238E27FC236}">
                <a16:creationId xmlns:a16="http://schemas.microsoft.com/office/drawing/2014/main" id="{1C19C684-C382-6097-7273-66DF3F2E112E}"/>
              </a:ext>
            </a:extLst>
          </p:cNvPr>
          <p:cNvSpPr txBox="1"/>
          <p:nvPr/>
        </p:nvSpPr>
        <p:spPr>
          <a:xfrm>
            <a:off x="7136506" y="3229162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H30/4/4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2" name="正方形/長方形 33">
            <a:extLst>
              <a:ext uri="{FF2B5EF4-FFF2-40B4-BE49-F238E27FC236}">
                <a16:creationId xmlns:a16="http://schemas.microsoft.com/office/drawing/2014/main" id="{FD2EB236-54B5-E09E-97B0-F39C60035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スライド番号プレースホルダー 1">
            <a:extLst>
              <a:ext uri="{FF2B5EF4-FFF2-40B4-BE49-F238E27FC236}">
                <a16:creationId xmlns:a16="http://schemas.microsoft.com/office/drawing/2014/main" id="{A07F76C1-E7DB-932A-6E45-26262C5E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4F29F052-E64E-3BAE-AFBB-1D512BD74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72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テキスト ボックス 3">
            <a:extLst>
              <a:ext uri="{FF2B5EF4-FFF2-40B4-BE49-F238E27FC236}">
                <a16:creationId xmlns:a16="http://schemas.microsoft.com/office/drawing/2014/main" id="{E1612C5B-773A-FB95-3A8F-0F8E1A68FFC0}"/>
              </a:ext>
            </a:extLst>
          </p:cNvPr>
          <p:cNvSpPr txBox="1"/>
          <p:nvPr/>
        </p:nvSpPr>
        <p:spPr>
          <a:xfrm>
            <a:off x="1453792" y="5570493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H30/7/17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0E1311-189C-56FF-BE97-3ED827295572}"/>
              </a:ext>
            </a:extLst>
          </p:cNvPr>
          <p:cNvSpPr txBox="1"/>
          <p:nvPr/>
        </p:nvSpPr>
        <p:spPr>
          <a:xfrm>
            <a:off x="161128" y="382317"/>
            <a:ext cx="49391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（２）移植先に元々生息していたオキナワハマサンゴの生息状況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DE0C4D3-E916-8CD4-83F6-F45457A85926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オキナワハマサンゴ１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BD151EF-43BB-4DF1-B299-2633B64BE1EE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771797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E1E5F48-B389-499F-ABEB-24E2C45927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72" y="1322343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C949781-0994-411E-995D-A88B70BCDEE9}"/>
              </a:ext>
            </a:extLst>
          </p:cNvPr>
          <p:cNvSpPr txBox="1"/>
          <p:nvPr/>
        </p:nvSpPr>
        <p:spPr>
          <a:xfrm>
            <a:off x="1454392" y="3234244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H29/10/4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9E6194-5490-44B6-A781-13E14786F2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220" y="3662318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34005304-DF21-4ECC-9FE5-FF38DA5B84DD}"/>
              </a:ext>
            </a:extLst>
          </p:cNvPr>
          <p:cNvSpPr txBox="1"/>
          <p:nvPr/>
        </p:nvSpPr>
        <p:spPr>
          <a:xfrm>
            <a:off x="4306640" y="5570493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H30/10/1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F1FC62D-C142-485C-B5E5-A33C819AE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220" y="1322343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B7CA464C-7EA4-48FA-AFAF-970199123F33}"/>
              </a:ext>
            </a:extLst>
          </p:cNvPr>
          <p:cNvSpPr txBox="1"/>
          <p:nvPr/>
        </p:nvSpPr>
        <p:spPr>
          <a:xfrm>
            <a:off x="4335494" y="3234244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9865B77-2BAD-4FCD-B08D-81FEB7D0F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643" y="1323381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9E74EC01-D4A3-4BBF-A55B-BD7246DE2853}"/>
              </a:ext>
            </a:extLst>
          </p:cNvPr>
          <p:cNvSpPr txBox="1"/>
          <p:nvPr/>
        </p:nvSpPr>
        <p:spPr>
          <a:xfrm>
            <a:off x="7137917" y="3234244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H30/4/4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86A53D1-CB26-46FC-842C-F11C732BE4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3" y="3662318"/>
            <a:ext cx="2424111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078E9DB3-ADA0-4595-9198-2384F6AC1E29}"/>
              </a:ext>
            </a:extLst>
          </p:cNvPr>
          <p:cNvSpPr txBox="1"/>
          <p:nvPr/>
        </p:nvSpPr>
        <p:spPr>
          <a:xfrm>
            <a:off x="1454392" y="5570493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H30/7/17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7967759-6EFC-432B-8065-990C4083A1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643" y="3662318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テキスト ボックス 3">
            <a:extLst>
              <a:ext uri="{FF2B5EF4-FFF2-40B4-BE49-F238E27FC236}">
                <a16:creationId xmlns:a16="http://schemas.microsoft.com/office/drawing/2014/main" id="{85B1CBCD-8C74-4D20-BFD1-415D9F2BD875}"/>
              </a:ext>
            </a:extLst>
          </p:cNvPr>
          <p:cNvSpPr txBox="1"/>
          <p:nvPr/>
        </p:nvSpPr>
        <p:spPr>
          <a:xfrm>
            <a:off x="7137917" y="5570493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H31/1/7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" name="正方形/長方形 33">
            <a:extLst>
              <a:ext uri="{FF2B5EF4-FFF2-40B4-BE49-F238E27FC236}">
                <a16:creationId xmlns:a16="http://schemas.microsoft.com/office/drawing/2014/main" id="{B588B03A-1838-4712-B01A-3DF936423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63FEFA22-7415-4078-BC55-A46ECDC1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D4C48F8-73CD-79C9-5EEA-B302EAECFD5E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オキナワハマサンゴ２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3F0543B-F1FF-43F5-85CC-5A9AEDD09D25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116427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108D39A8-0035-E6AA-1941-7E562C0F4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402089"/>
              </p:ext>
            </p:extLst>
          </p:nvPr>
        </p:nvGraphicFramePr>
        <p:xfrm>
          <a:off x="67361" y="413884"/>
          <a:ext cx="9009279" cy="6098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078">
                  <a:extLst>
                    <a:ext uri="{9D8B030D-6E8A-4147-A177-3AD203B41FA5}">
                      <a16:colId xmlns:a16="http://schemas.microsoft.com/office/drawing/2014/main" val="2253598777"/>
                    </a:ext>
                  </a:extLst>
                </a:gridCol>
                <a:gridCol w="1593078">
                  <a:extLst>
                    <a:ext uri="{9D8B030D-6E8A-4147-A177-3AD203B41FA5}">
                      <a16:colId xmlns:a16="http://schemas.microsoft.com/office/drawing/2014/main" val="4002332134"/>
                    </a:ext>
                  </a:extLst>
                </a:gridCol>
                <a:gridCol w="1593078">
                  <a:extLst>
                    <a:ext uri="{9D8B030D-6E8A-4147-A177-3AD203B41FA5}">
                      <a16:colId xmlns:a16="http://schemas.microsoft.com/office/drawing/2014/main" val="2953987094"/>
                    </a:ext>
                  </a:extLst>
                </a:gridCol>
                <a:gridCol w="1593078">
                  <a:extLst>
                    <a:ext uri="{9D8B030D-6E8A-4147-A177-3AD203B41FA5}">
                      <a16:colId xmlns:a16="http://schemas.microsoft.com/office/drawing/2014/main" val="3585718775"/>
                    </a:ext>
                  </a:extLst>
                </a:gridCol>
              </a:tblGrid>
              <a:tr h="21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No.18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No.19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No.20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No.22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No.23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移植日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平成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30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年７月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31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日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平成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30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年７月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31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日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平成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30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年８月３日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平成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30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年８月３日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平成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30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年８月４日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2165064369"/>
                  </a:ext>
                </a:extLst>
              </a:tr>
              <a:tr h="12373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移植元における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群体の状況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７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.18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399811248"/>
                  </a:ext>
                </a:extLst>
              </a:tr>
              <a:tr h="90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種別生息状況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主な出現種はトゲキクメイシ属アナサンゴ属、キクメイシ属 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海藻類被度は５～</a:t>
                      </a:r>
                      <a:r>
                        <a:rPr kumimoji="1" lang="en-US" altLang="ja-JP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主な出現種はトゲキクメイシ属、アナサンゴ属、キクメイシ属 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海藻類被度は５～</a:t>
                      </a:r>
                      <a:r>
                        <a:rPr kumimoji="1" lang="en-US" altLang="ja-JP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主な出現種はトゲキクメイシ属、アナサンゴ属、キクメイシ属 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海藻類被度は５～</a:t>
                      </a:r>
                      <a:r>
                        <a:rPr kumimoji="1" lang="en-US" altLang="ja-JP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主な出現種はトゲキクメイシ属、ハマサンゴ属、コモンサンゴ属 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海藻類被度は５～</a:t>
                      </a:r>
                      <a:r>
                        <a:rPr kumimoji="1" lang="en-US" altLang="ja-JP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主な出現種はコモンサンゴ属、ハマサンゴ属、キクメイシ属 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地形・水深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砂礫／岩盤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岩盤／転石／砂礫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岩盤／転石／砂礫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岩盤／礫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9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</a:t>
                      </a:r>
                      <a:r>
                        <a:rPr kumimoji="1" lang="ja-JP" altLang="en-US" sz="9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岩盤／礫</a:t>
                      </a:r>
                      <a:endParaRPr kumimoji="1" lang="en-US" altLang="ja-JP" sz="9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000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生息位置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の状況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19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波当たり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ｍ程度であり、 砕波するような波当たりが強い状況は確認されていない 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ｍ程度であり、 砕波するような波当たりが強い状況は確認されていない 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ｍ程度であり、 砕波するような波当たりが強い状況は確認されていない 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ｍ程度であり、 砕波するような波当たりが強い状況は確認されていない 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ｍ程度であり、 砕波するような波当たりが強い状況は確認されていない 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7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流れの状況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51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食害生物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32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付着藻類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53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備考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2" name="正方形/長方形 33">
            <a:extLst>
              <a:ext uri="{FF2B5EF4-FFF2-40B4-BE49-F238E27FC236}">
                <a16:creationId xmlns:a16="http://schemas.microsoft.com/office/drawing/2014/main" id="{0D2B5A24-044B-1BE9-8C0B-B74FA940C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212F002-6099-153E-2189-1C72538E59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971" y="962944"/>
            <a:ext cx="1507201" cy="1130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335E6E6-34B3-75C3-5EB6-F8631312C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380" y="962944"/>
            <a:ext cx="1507200" cy="11304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F589825-874B-F700-4C95-F87D768F8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788" y="962944"/>
            <a:ext cx="1507200" cy="11304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9942066-55B0-07AD-903B-D26C82F930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196" y="962944"/>
            <a:ext cx="1507200" cy="11304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83216CB-7F77-8D88-2524-2B357C44E2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602" y="962944"/>
            <a:ext cx="1507201" cy="113040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DF8AC4C-AA99-C263-E801-7DC505B8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85AF47-C8C5-33D8-BA53-AD9DC19A1EA3}"/>
              </a:ext>
            </a:extLst>
          </p:cNvPr>
          <p:cNvSpPr txBox="1"/>
          <p:nvPr/>
        </p:nvSpPr>
        <p:spPr>
          <a:xfrm>
            <a:off x="2927944" y="106107"/>
            <a:ext cx="3276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表１　移植元における生息環境（その２）</a:t>
            </a:r>
          </a:p>
        </p:txBody>
      </p:sp>
      <p:pic>
        <p:nvPicPr>
          <p:cNvPr id="12" name="図 2">
            <a:extLst>
              <a:ext uri="{FF2B5EF4-FFF2-40B4-BE49-F238E27FC236}">
                <a16:creationId xmlns:a16="http://schemas.microsoft.com/office/drawing/2014/main" id="{9BF51079-89EF-2333-7B8E-975AC43DD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70" y="3507647"/>
            <a:ext cx="1507199" cy="113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4">
            <a:extLst>
              <a:ext uri="{FF2B5EF4-FFF2-40B4-BE49-F238E27FC236}">
                <a16:creationId xmlns:a16="http://schemas.microsoft.com/office/drawing/2014/main" id="{4386D55E-899E-E5A1-C3A9-91809B0683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79" y="3507646"/>
            <a:ext cx="1507199" cy="113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5">
            <a:extLst>
              <a:ext uri="{FF2B5EF4-FFF2-40B4-BE49-F238E27FC236}">
                <a16:creationId xmlns:a16="http://schemas.microsoft.com/office/drawing/2014/main" id="{E0D0ED22-990A-4CD0-0E28-02E14D1CC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03" y="3507646"/>
            <a:ext cx="1507197" cy="11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図 4">
            <a:extLst>
              <a:ext uri="{FF2B5EF4-FFF2-40B4-BE49-F238E27FC236}">
                <a16:creationId xmlns:a16="http://schemas.microsoft.com/office/drawing/2014/main" id="{3A058954-F52B-A720-3910-3EEEAC09E2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95" y="3507646"/>
            <a:ext cx="1507197" cy="11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図 5">
            <a:extLst>
              <a:ext uri="{FF2B5EF4-FFF2-40B4-BE49-F238E27FC236}">
                <a16:creationId xmlns:a16="http://schemas.microsoft.com/office/drawing/2014/main" id="{32779057-E3FE-D61C-53B9-479B620DB7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216" y="3507646"/>
            <a:ext cx="1507197" cy="11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203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B4822ED-6861-69BC-2CBF-D821F68446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31" y="3662318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2772BE5D-CC76-27DA-A68D-62CE01C01615}"/>
              </a:ext>
            </a:extLst>
          </p:cNvPr>
          <p:cNvSpPr txBox="1"/>
          <p:nvPr/>
        </p:nvSpPr>
        <p:spPr>
          <a:xfrm>
            <a:off x="4329301" y="5570493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R2/4/8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CFF22FF-4F96-1240-416B-150CAE71D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012" y="3662318"/>
            <a:ext cx="2401200" cy="18009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6" name="テキスト ボックス 3">
            <a:extLst>
              <a:ext uri="{FF2B5EF4-FFF2-40B4-BE49-F238E27FC236}">
                <a16:creationId xmlns:a16="http://schemas.microsoft.com/office/drawing/2014/main" id="{B4DF7A77-5BDC-C6F8-C2C9-7D292B92CF5B}"/>
              </a:ext>
            </a:extLst>
          </p:cNvPr>
          <p:cNvSpPr txBox="1"/>
          <p:nvPr/>
        </p:nvSpPr>
        <p:spPr>
          <a:xfrm>
            <a:off x="1475882" y="5570493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R2/1/14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4B8D2877-119E-8296-262D-CC3F83195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895" y="1322343"/>
            <a:ext cx="2401200" cy="180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テキスト ボックス 3">
            <a:extLst>
              <a:ext uri="{FF2B5EF4-FFF2-40B4-BE49-F238E27FC236}">
                <a16:creationId xmlns:a16="http://schemas.microsoft.com/office/drawing/2014/main" id="{BB343DA1-9DDC-CC6D-0320-EEAC150D0590}"/>
              </a:ext>
            </a:extLst>
          </p:cNvPr>
          <p:cNvSpPr txBox="1"/>
          <p:nvPr/>
        </p:nvSpPr>
        <p:spPr>
          <a:xfrm>
            <a:off x="7097978" y="3230518"/>
            <a:ext cx="675035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R1/10/29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55B87A67-1BBF-D461-84E5-6E2F478114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4431" y="1322343"/>
            <a:ext cx="2401200" cy="1800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7" name="テキスト ボックス 3">
            <a:extLst>
              <a:ext uri="{FF2B5EF4-FFF2-40B4-BE49-F238E27FC236}">
                <a16:creationId xmlns:a16="http://schemas.microsoft.com/office/drawing/2014/main" id="{CA753D11-5DC7-2FB2-9683-562C6A4C1945}"/>
              </a:ext>
            </a:extLst>
          </p:cNvPr>
          <p:cNvSpPr txBox="1"/>
          <p:nvPr/>
        </p:nvSpPr>
        <p:spPr>
          <a:xfrm>
            <a:off x="4297514" y="3230518"/>
            <a:ext cx="675035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R1/7/2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2BDBF25D-1938-2524-4DBD-357A7B08F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012" y="1322343"/>
            <a:ext cx="2401200" cy="1800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2" name="テキスト ボックス 3">
            <a:extLst>
              <a:ext uri="{FF2B5EF4-FFF2-40B4-BE49-F238E27FC236}">
                <a16:creationId xmlns:a16="http://schemas.microsoft.com/office/drawing/2014/main" id="{0E5C6E76-1AD1-BF6C-DE18-6AACCB0793DF}"/>
              </a:ext>
            </a:extLst>
          </p:cNvPr>
          <p:cNvSpPr txBox="1"/>
          <p:nvPr/>
        </p:nvSpPr>
        <p:spPr>
          <a:xfrm>
            <a:off x="1479286" y="3230518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H31/4/1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1" name="正方形/長方形 33">
            <a:extLst>
              <a:ext uri="{FF2B5EF4-FFF2-40B4-BE49-F238E27FC236}">
                <a16:creationId xmlns:a16="http://schemas.microsoft.com/office/drawing/2014/main" id="{E88AE51D-A290-A2EF-BBE3-28C84F412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スライド番号プレースホルダー 1">
            <a:extLst>
              <a:ext uri="{FF2B5EF4-FFF2-40B4-BE49-F238E27FC236}">
                <a16:creationId xmlns:a16="http://schemas.microsoft.com/office/drawing/2014/main" id="{C9BEC72A-2B76-6D61-356F-A34A8E18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90B0CD-379B-C85E-5649-CFD7C4BFB0E8}"/>
              </a:ext>
            </a:extLst>
          </p:cNvPr>
          <p:cNvSpPr txBox="1"/>
          <p:nvPr/>
        </p:nvSpPr>
        <p:spPr>
          <a:xfrm>
            <a:off x="304367" y="648309"/>
            <a:ext cx="3244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オキナワハマサンゴ２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6442E913-76DB-4783-8974-AB1196810D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82923" y="3656536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8" name="テキスト ボックス 3">
            <a:extLst>
              <a:ext uri="{FF2B5EF4-FFF2-40B4-BE49-F238E27FC236}">
                <a16:creationId xmlns:a16="http://schemas.microsoft.com/office/drawing/2014/main" id="{160E9430-82AF-4266-9896-2AE64FD8AA79}"/>
              </a:ext>
            </a:extLst>
          </p:cNvPr>
          <p:cNvSpPr txBox="1"/>
          <p:nvPr/>
        </p:nvSpPr>
        <p:spPr>
          <a:xfrm>
            <a:off x="7210253" y="5566177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R2/7/7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1E26A16-2E02-472F-99F0-4207AB1756A7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3694784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E00A09F-2D14-44C7-89A5-A9163C070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201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テキスト ボックス 3">
            <a:extLst>
              <a:ext uri="{FF2B5EF4-FFF2-40B4-BE49-F238E27FC236}">
                <a16:creationId xmlns:a16="http://schemas.microsoft.com/office/drawing/2014/main" id="{F6CED7C0-5618-4306-A804-6CC98ED9A920}"/>
              </a:ext>
            </a:extLst>
          </p:cNvPr>
          <p:cNvSpPr txBox="1"/>
          <p:nvPr/>
        </p:nvSpPr>
        <p:spPr>
          <a:xfrm>
            <a:off x="7175744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R4/1/5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90E9D15-0BDE-436B-A05A-F9363DBCE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201" y="1325319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6142971-F3EB-4128-8B70-2B23AF4E4A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22" y="3662318"/>
            <a:ext cx="240517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0F213D8-552E-4B22-998E-1C0D30B4B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16300" y="3670300"/>
            <a:ext cx="2400300" cy="1822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A99736D-066F-4BBD-81D7-DDC32D8078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1870" y="1325319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1300EBF0-3407-4EC8-A97D-C05799D50580}"/>
              </a:ext>
            </a:extLst>
          </p:cNvPr>
          <p:cNvSpPr txBox="1"/>
          <p:nvPr/>
        </p:nvSpPr>
        <p:spPr>
          <a:xfrm>
            <a:off x="4359200" y="3234960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3ED3936A-B89F-44D2-96B9-0BA395DFA80D}"/>
              </a:ext>
            </a:extLst>
          </p:cNvPr>
          <p:cNvSpPr txBox="1"/>
          <p:nvPr/>
        </p:nvSpPr>
        <p:spPr>
          <a:xfrm>
            <a:off x="7168531" y="3234960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R3/4/6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03E2C76D-2A54-4D1B-ABFB-A752F2205619}"/>
              </a:ext>
            </a:extLst>
          </p:cNvPr>
          <p:cNvSpPr txBox="1"/>
          <p:nvPr/>
        </p:nvSpPr>
        <p:spPr>
          <a:xfrm>
            <a:off x="1520051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R3/7/6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AF7AFB7B-E283-4D68-9434-57D6F72B543A}"/>
              </a:ext>
            </a:extLst>
          </p:cNvPr>
          <p:cNvSpPr txBox="1"/>
          <p:nvPr/>
        </p:nvSpPr>
        <p:spPr>
          <a:xfrm>
            <a:off x="4337559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R3/10/1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" name="正方形/長方形 33">
            <a:extLst>
              <a:ext uri="{FF2B5EF4-FFF2-40B4-BE49-F238E27FC236}">
                <a16:creationId xmlns:a16="http://schemas.microsoft.com/office/drawing/2014/main" id="{CC9D70BE-98BA-48B7-8932-677AEE4B9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BDF9001C-AF74-4BEC-818F-A3B1E4D8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19C9C7F-8DFF-9243-AA7D-795CA42BB03B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オキナワハマサンゴ２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DFC6EAD-56B6-441B-834C-79D62C02AA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20" y="1325336"/>
            <a:ext cx="2407455" cy="17865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テキスト ボックス 3">
            <a:extLst>
              <a:ext uri="{FF2B5EF4-FFF2-40B4-BE49-F238E27FC236}">
                <a16:creationId xmlns:a16="http://schemas.microsoft.com/office/drawing/2014/main" id="{B453BF08-F1ED-4267-AA3D-B646F69748A7}"/>
              </a:ext>
            </a:extLst>
          </p:cNvPr>
          <p:cNvSpPr txBox="1"/>
          <p:nvPr/>
        </p:nvSpPr>
        <p:spPr>
          <a:xfrm>
            <a:off x="1447895" y="3219179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R2/10/20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CAA26DA-7EDE-482E-85BE-C015F45FC251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727335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7F35E8A-CB0D-0691-F7A5-0735394A92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7703" y="1313634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01043BF-C1CC-A0BF-A0A8-749EE77BE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594" y="1313634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E942531-1209-7CB5-66D2-E72EEB1EE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76346" y="1313634"/>
            <a:ext cx="2365715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テキスト ボックス 3">
            <a:extLst>
              <a:ext uri="{FF2B5EF4-FFF2-40B4-BE49-F238E27FC236}">
                <a16:creationId xmlns:a16="http://schemas.microsoft.com/office/drawing/2014/main" id="{E7F6E2ED-BC58-3A31-8DC2-3181B354F9B9}"/>
              </a:ext>
            </a:extLst>
          </p:cNvPr>
          <p:cNvSpPr txBox="1"/>
          <p:nvPr/>
        </p:nvSpPr>
        <p:spPr>
          <a:xfrm>
            <a:off x="1515032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R4/4/1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8" name="テキスト ボックス 3">
            <a:extLst>
              <a:ext uri="{FF2B5EF4-FFF2-40B4-BE49-F238E27FC236}">
                <a16:creationId xmlns:a16="http://schemas.microsoft.com/office/drawing/2014/main" id="{1CFA6374-3E73-C903-0F1A-A550D00B4D30}"/>
              </a:ext>
            </a:extLst>
          </p:cNvPr>
          <p:cNvSpPr txBox="1"/>
          <p:nvPr/>
        </p:nvSpPr>
        <p:spPr>
          <a:xfrm>
            <a:off x="4359923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R4/7/7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1" name="テキスト ボックス 3">
            <a:extLst>
              <a:ext uri="{FF2B5EF4-FFF2-40B4-BE49-F238E27FC236}">
                <a16:creationId xmlns:a16="http://schemas.microsoft.com/office/drawing/2014/main" id="{65AFE9BC-DF9B-D715-13F7-2856C6B55D1C}"/>
              </a:ext>
            </a:extLst>
          </p:cNvPr>
          <p:cNvSpPr txBox="1"/>
          <p:nvPr/>
        </p:nvSpPr>
        <p:spPr>
          <a:xfrm>
            <a:off x="7157678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R4/10/5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2" name="正方形/長方形 33">
            <a:extLst>
              <a:ext uri="{FF2B5EF4-FFF2-40B4-BE49-F238E27FC236}">
                <a16:creationId xmlns:a16="http://schemas.microsoft.com/office/drawing/2014/main" id="{545EA27E-62ED-2EBD-1312-E868A865C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スライド番号プレースホルダー 1">
            <a:extLst>
              <a:ext uri="{FF2B5EF4-FFF2-40B4-BE49-F238E27FC236}">
                <a16:creationId xmlns:a16="http://schemas.microsoft.com/office/drawing/2014/main" id="{8911F9A8-924B-9DA1-8D5F-FA424650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図 8">
            <a:extLst>
              <a:ext uri="{FF2B5EF4-FFF2-40B4-BE49-F238E27FC236}">
                <a16:creationId xmlns:a16="http://schemas.microsoft.com/office/drawing/2014/main" id="{ED80E35B-0FD3-4601-88D6-2377FDE265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57" y="4409259"/>
            <a:ext cx="2401293" cy="180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E01488F3-6146-43DB-8A2B-73A04D594F19}"/>
              </a:ext>
            </a:extLst>
          </p:cNvPr>
          <p:cNvSpPr txBox="1"/>
          <p:nvPr/>
        </p:nvSpPr>
        <p:spPr>
          <a:xfrm>
            <a:off x="1456522" y="6326143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H29/10/4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557DC81-95EB-4A68-81CB-2C0FFE8554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594" y="4409259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テキスト ボックス 3">
            <a:extLst>
              <a:ext uri="{FF2B5EF4-FFF2-40B4-BE49-F238E27FC236}">
                <a16:creationId xmlns:a16="http://schemas.microsoft.com/office/drawing/2014/main" id="{9B099C3C-936E-4579-9F57-75B9B5023DC6}"/>
              </a:ext>
            </a:extLst>
          </p:cNvPr>
          <p:cNvSpPr txBox="1"/>
          <p:nvPr/>
        </p:nvSpPr>
        <p:spPr>
          <a:xfrm>
            <a:off x="4330267" y="6326143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C96EE50-14B2-4E66-A280-EAA80A863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586" y="4410296"/>
            <a:ext cx="2397235" cy="1797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テキスト ボックス 3">
            <a:extLst>
              <a:ext uri="{FF2B5EF4-FFF2-40B4-BE49-F238E27FC236}">
                <a16:creationId xmlns:a16="http://schemas.microsoft.com/office/drawing/2014/main" id="{91E92083-67D7-490B-B075-DC43FAC779DF}"/>
              </a:ext>
            </a:extLst>
          </p:cNvPr>
          <p:cNvSpPr txBox="1"/>
          <p:nvPr/>
        </p:nvSpPr>
        <p:spPr>
          <a:xfrm>
            <a:off x="7156876" y="6326143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H30/4/4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2520CF-8274-A249-2A41-41807CFAA6DD}"/>
              </a:ext>
            </a:extLst>
          </p:cNvPr>
          <p:cNvSpPr txBox="1"/>
          <p:nvPr/>
        </p:nvSpPr>
        <p:spPr>
          <a:xfrm>
            <a:off x="304367" y="3734393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オキナワハマサンゴ３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8D39933-921E-07A7-C5EC-3A492DFC89FC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オキナワハマサンゴ２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D399599-14D9-4994-AC88-535094EF043F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B948DF8-095D-42D9-BE5F-2664FD9BC109}"/>
              </a:ext>
            </a:extLst>
          </p:cNvPr>
          <p:cNvSpPr/>
          <p:nvPr/>
        </p:nvSpPr>
        <p:spPr bwMode="auto">
          <a:xfrm>
            <a:off x="286246" y="3802674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3005463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F6E7A444-0B7B-42B7-4E66-74D6C0B76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307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テキスト ボックス 3">
            <a:extLst>
              <a:ext uri="{FF2B5EF4-FFF2-40B4-BE49-F238E27FC236}">
                <a16:creationId xmlns:a16="http://schemas.microsoft.com/office/drawing/2014/main" id="{915FD9D0-0E02-FB18-2FDD-0A98319005B2}"/>
              </a:ext>
            </a:extLst>
          </p:cNvPr>
          <p:cNvSpPr txBox="1"/>
          <p:nvPr/>
        </p:nvSpPr>
        <p:spPr>
          <a:xfrm>
            <a:off x="7107126" y="3230518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H30/11/1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4F0D648-B910-4B4C-F28A-D2F7F18A1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651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テキスト ボックス 3">
            <a:extLst>
              <a:ext uri="{FF2B5EF4-FFF2-40B4-BE49-F238E27FC236}">
                <a16:creationId xmlns:a16="http://schemas.microsoft.com/office/drawing/2014/main" id="{22892DC2-D9D4-75AA-A403-25204A9DFAF0}"/>
              </a:ext>
            </a:extLst>
          </p:cNvPr>
          <p:cNvSpPr txBox="1"/>
          <p:nvPr/>
        </p:nvSpPr>
        <p:spPr>
          <a:xfrm>
            <a:off x="4307470" y="3230518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H30/10/1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6" name="正方形/長方形 33">
            <a:extLst>
              <a:ext uri="{FF2B5EF4-FFF2-40B4-BE49-F238E27FC236}">
                <a16:creationId xmlns:a16="http://schemas.microsoft.com/office/drawing/2014/main" id="{7E05A7DD-712D-4DC9-268D-082D55B9F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スライド番号プレースホルダー 1">
            <a:extLst>
              <a:ext uri="{FF2B5EF4-FFF2-40B4-BE49-F238E27FC236}">
                <a16:creationId xmlns:a16="http://schemas.microsoft.com/office/drawing/2014/main" id="{DD2656E2-739D-9A3A-F442-ACCEF824D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BC555587-A993-405F-5FFD-9140E688D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24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テキスト ボックス 3">
            <a:extLst>
              <a:ext uri="{FF2B5EF4-FFF2-40B4-BE49-F238E27FC236}">
                <a16:creationId xmlns:a16="http://schemas.microsoft.com/office/drawing/2014/main" id="{3256C6C2-A237-1EE6-983C-1ED098C38499}"/>
              </a:ext>
            </a:extLst>
          </p:cNvPr>
          <p:cNvSpPr txBox="1"/>
          <p:nvPr/>
        </p:nvSpPr>
        <p:spPr>
          <a:xfrm>
            <a:off x="1450443" y="3230518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H30/7/17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01A0613-DE47-46C5-873B-053402FA9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24" y="441796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テキスト ボックス 3">
            <a:extLst>
              <a:ext uri="{FF2B5EF4-FFF2-40B4-BE49-F238E27FC236}">
                <a16:creationId xmlns:a16="http://schemas.microsoft.com/office/drawing/2014/main" id="{BB036EF5-2BB8-45DD-8701-A7CD73689CE2}"/>
              </a:ext>
            </a:extLst>
          </p:cNvPr>
          <p:cNvSpPr txBox="1"/>
          <p:nvPr/>
        </p:nvSpPr>
        <p:spPr>
          <a:xfrm>
            <a:off x="1421589" y="6326143"/>
            <a:ext cx="72007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H29/10/24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5C763BE-07EB-4BC6-B4F8-45981ADB7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651" y="441796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テキスト ボックス 3">
            <a:extLst>
              <a:ext uri="{FF2B5EF4-FFF2-40B4-BE49-F238E27FC236}">
                <a16:creationId xmlns:a16="http://schemas.microsoft.com/office/drawing/2014/main" id="{7E013D9D-87FA-4490-94F5-4EFCCF9D0D16}"/>
              </a:ext>
            </a:extLst>
          </p:cNvPr>
          <p:cNvSpPr txBox="1"/>
          <p:nvPr/>
        </p:nvSpPr>
        <p:spPr>
          <a:xfrm>
            <a:off x="4336324" y="6326143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6F054948-06CB-42B9-82B3-1DFF028DDC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690" y="4419005"/>
            <a:ext cx="2397235" cy="1797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テキスト ボックス 3">
            <a:extLst>
              <a:ext uri="{FF2B5EF4-FFF2-40B4-BE49-F238E27FC236}">
                <a16:creationId xmlns:a16="http://schemas.microsoft.com/office/drawing/2014/main" id="{981F5FD6-F75B-4173-A3F3-F0C0A534DA35}"/>
              </a:ext>
            </a:extLst>
          </p:cNvPr>
          <p:cNvSpPr txBox="1"/>
          <p:nvPr/>
        </p:nvSpPr>
        <p:spPr>
          <a:xfrm>
            <a:off x="7135980" y="6326143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H30/4/4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079698-A334-C45B-7463-5A45E50B0E73}"/>
              </a:ext>
            </a:extLst>
          </p:cNvPr>
          <p:cNvSpPr txBox="1"/>
          <p:nvPr/>
        </p:nvSpPr>
        <p:spPr>
          <a:xfrm>
            <a:off x="304367" y="3734393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オキナワハマサンゴ４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7D13A-F7D5-2658-D2B4-422002D5F82A}"/>
              </a:ext>
            </a:extLst>
          </p:cNvPr>
          <p:cNvSpPr txBox="1"/>
          <p:nvPr/>
        </p:nvSpPr>
        <p:spPr>
          <a:xfrm>
            <a:off x="304367" y="648309"/>
            <a:ext cx="3244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オキナワハマサンゴ３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4E5C15C-58FD-45A8-971D-D80EDA3FCCD4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1FCC76B-B498-44B6-8C86-E2A519744391}"/>
              </a:ext>
            </a:extLst>
          </p:cNvPr>
          <p:cNvSpPr/>
          <p:nvPr/>
        </p:nvSpPr>
        <p:spPr bwMode="auto">
          <a:xfrm>
            <a:off x="286246" y="3802674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1862736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AB76AAC-BC22-418B-B8BE-CA9F3A317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967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2AEC6BB5-682B-4885-B5BB-52EF530D4FCE}"/>
              </a:ext>
            </a:extLst>
          </p:cNvPr>
          <p:cNvSpPr txBox="1"/>
          <p:nvPr/>
        </p:nvSpPr>
        <p:spPr>
          <a:xfrm>
            <a:off x="4328640" y="3230518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D26C959-AE56-46DC-A517-B98CF0D16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84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0946BE65-AA4A-4C7E-8814-9242A173E87F}"/>
              </a:ext>
            </a:extLst>
          </p:cNvPr>
          <p:cNvSpPr txBox="1"/>
          <p:nvPr/>
        </p:nvSpPr>
        <p:spPr>
          <a:xfrm>
            <a:off x="1448103" y="3230518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H30/7/17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3" name="正方形/長方形 33">
            <a:extLst>
              <a:ext uri="{FF2B5EF4-FFF2-40B4-BE49-F238E27FC236}">
                <a16:creationId xmlns:a16="http://schemas.microsoft.com/office/drawing/2014/main" id="{76D78C71-52AB-467C-A1A7-368E12F4B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スライド番号プレースホルダー 1">
            <a:extLst>
              <a:ext uri="{FF2B5EF4-FFF2-40B4-BE49-F238E27FC236}">
                <a16:creationId xmlns:a16="http://schemas.microsoft.com/office/drawing/2014/main" id="{C10402BA-AC2B-4C3A-9E7D-CA5D23E0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B85D41E-1821-4AEC-A428-F609FCCC6A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84" y="441796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テキスト ボックス 3">
            <a:extLst>
              <a:ext uri="{FF2B5EF4-FFF2-40B4-BE49-F238E27FC236}">
                <a16:creationId xmlns:a16="http://schemas.microsoft.com/office/drawing/2014/main" id="{9ED96075-672C-4750-A83A-1973C020CEAC}"/>
              </a:ext>
            </a:extLst>
          </p:cNvPr>
          <p:cNvSpPr txBox="1"/>
          <p:nvPr/>
        </p:nvSpPr>
        <p:spPr>
          <a:xfrm>
            <a:off x="1448104" y="6326143"/>
            <a:ext cx="6623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H29/10/4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D0E1B72-98A6-49A8-88D7-89062FE3B8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967" y="441796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テキスト ボックス 3">
            <a:extLst>
              <a:ext uri="{FF2B5EF4-FFF2-40B4-BE49-F238E27FC236}">
                <a16:creationId xmlns:a16="http://schemas.microsoft.com/office/drawing/2014/main" id="{28537558-99DC-468D-84E7-DFB9D2D87484}"/>
              </a:ext>
            </a:extLst>
          </p:cNvPr>
          <p:cNvSpPr txBox="1"/>
          <p:nvPr/>
        </p:nvSpPr>
        <p:spPr>
          <a:xfrm>
            <a:off x="4328640" y="6326143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AAA1087-DE3E-4D9F-AB87-4D115D426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078" y="4419005"/>
            <a:ext cx="2397235" cy="17979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テキスト ボックス 3">
            <a:extLst>
              <a:ext uri="{FF2B5EF4-FFF2-40B4-BE49-F238E27FC236}">
                <a16:creationId xmlns:a16="http://schemas.microsoft.com/office/drawing/2014/main" id="{C920BCD7-85C0-4C11-A3A7-9BF638702B9E}"/>
              </a:ext>
            </a:extLst>
          </p:cNvPr>
          <p:cNvSpPr txBox="1"/>
          <p:nvPr/>
        </p:nvSpPr>
        <p:spPr>
          <a:xfrm>
            <a:off x="7141368" y="6326143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H30/4/4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10BE8C-0099-D5CA-037D-A32B02CFFBB7}"/>
              </a:ext>
            </a:extLst>
          </p:cNvPr>
          <p:cNvSpPr txBox="1"/>
          <p:nvPr/>
        </p:nvSpPr>
        <p:spPr>
          <a:xfrm>
            <a:off x="304367" y="3734393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オキナワハマサンゴ５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7112AF-F7B2-6F3A-1929-6B88A8D909F7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オキナワハマサンゴ４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40C0EE9-C25D-4C72-BAB7-460504A5D6F5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449A034-2876-4BCA-8632-27D1B2363E72}"/>
              </a:ext>
            </a:extLst>
          </p:cNvPr>
          <p:cNvSpPr/>
          <p:nvPr/>
        </p:nvSpPr>
        <p:spPr bwMode="auto">
          <a:xfrm>
            <a:off x="286246" y="3802674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773490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38EA1E7D-71BB-DD87-6FD5-3BAF20CA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458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テキスト ボックス 3">
            <a:extLst>
              <a:ext uri="{FF2B5EF4-FFF2-40B4-BE49-F238E27FC236}">
                <a16:creationId xmlns:a16="http://schemas.microsoft.com/office/drawing/2014/main" id="{B06AA1DB-F3D8-158E-1B73-552DC857513F}"/>
              </a:ext>
            </a:extLst>
          </p:cNvPr>
          <p:cNvSpPr txBox="1"/>
          <p:nvPr/>
        </p:nvSpPr>
        <p:spPr>
          <a:xfrm>
            <a:off x="4305278" y="3230518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H30/10/1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1" name="正方形/長方形 33">
            <a:extLst>
              <a:ext uri="{FF2B5EF4-FFF2-40B4-BE49-F238E27FC236}">
                <a16:creationId xmlns:a16="http://schemas.microsoft.com/office/drawing/2014/main" id="{4D688DCE-43A0-4F8D-1CD3-B362386E3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スライド番号プレースホルダー 1">
            <a:extLst>
              <a:ext uri="{FF2B5EF4-FFF2-40B4-BE49-F238E27FC236}">
                <a16:creationId xmlns:a16="http://schemas.microsoft.com/office/drawing/2014/main" id="{3F933256-9FE5-CEA5-A0BB-541F29E62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2A5D6B87-929D-40A6-20D5-AE8350169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61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5" name="テキスト ボックス 3">
            <a:extLst>
              <a:ext uri="{FF2B5EF4-FFF2-40B4-BE49-F238E27FC236}">
                <a16:creationId xmlns:a16="http://schemas.microsoft.com/office/drawing/2014/main" id="{FF2D4001-A188-A9B5-1137-1BFFC75CFC05}"/>
              </a:ext>
            </a:extLst>
          </p:cNvPr>
          <p:cNvSpPr txBox="1"/>
          <p:nvPr/>
        </p:nvSpPr>
        <p:spPr>
          <a:xfrm>
            <a:off x="1454981" y="3230518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H30/7/17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08472687-0D18-4AA7-A525-3B6B1BCB9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46" y="1322343"/>
            <a:ext cx="2399997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4" name="テキスト ボックス 3">
            <a:extLst>
              <a:ext uri="{FF2B5EF4-FFF2-40B4-BE49-F238E27FC236}">
                <a16:creationId xmlns:a16="http://schemas.microsoft.com/office/drawing/2014/main" id="{76F01997-9845-4201-9CCA-119DA1BB1751}"/>
              </a:ext>
            </a:extLst>
          </p:cNvPr>
          <p:cNvSpPr txBox="1"/>
          <p:nvPr/>
        </p:nvSpPr>
        <p:spPr>
          <a:xfrm>
            <a:off x="7133918" y="3230518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H31/1/7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9EB38AE-C4BE-49FB-978F-FAA49A1F64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44" y="3669872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テキスト ボックス 3">
            <a:extLst>
              <a:ext uri="{FF2B5EF4-FFF2-40B4-BE49-F238E27FC236}">
                <a16:creationId xmlns:a16="http://schemas.microsoft.com/office/drawing/2014/main" id="{54010130-18FE-4A8F-BA12-62BDBCACFEE9}"/>
              </a:ext>
            </a:extLst>
          </p:cNvPr>
          <p:cNvSpPr txBox="1"/>
          <p:nvPr/>
        </p:nvSpPr>
        <p:spPr>
          <a:xfrm>
            <a:off x="7098727" y="5573840"/>
            <a:ext cx="675035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R1/10/29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41586928-237E-484E-A7BD-CAF879204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6458" y="3669872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" name="テキスト ボックス 3">
            <a:extLst>
              <a:ext uri="{FF2B5EF4-FFF2-40B4-BE49-F238E27FC236}">
                <a16:creationId xmlns:a16="http://schemas.microsoft.com/office/drawing/2014/main" id="{D36FBF39-7C68-4E8F-97AA-3BC2A864F1D7}"/>
              </a:ext>
            </a:extLst>
          </p:cNvPr>
          <p:cNvSpPr txBox="1"/>
          <p:nvPr/>
        </p:nvSpPr>
        <p:spPr>
          <a:xfrm>
            <a:off x="4298941" y="5573840"/>
            <a:ext cx="675035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R1/7/2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CC4C456-DA18-4A43-8C3A-E239A51714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161" y="3669872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テキスト ボックス 3">
            <a:extLst>
              <a:ext uri="{FF2B5EF4-FFF2-40B4-BE49-F238E27FC236}">
                <a16:creationId xmlns:a16="http://schemas.microsoft.com/office/drawing/2014/main" id="{722B0504-7CFA-4579-8E85-238085221CFA}"/>
              </a:ext>
            </a:extLst>
          </p:cNvPr>
          <p:cNvSpPr txBox="1"/>
          <p:nvPr/>
        </p:nvSpPr>
        <p:spPr>
          <a:xfrm>
            <a:off x="1483835" y="5573840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H31/4/1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A1D10D-2BCA-489E-3AF4-54FD1D1D5AE0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オキナワハマサンゴ５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D6D0480-D461-431C-883C-0E4F59ECCB24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802355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2A025CF-86CB-EA19-4E64-774BB6ED4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335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D584CF5-F04E-EFE9-91CA-E86D1BF2D2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7810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テキスト ボックス 3">
            <a:extLst>
              <a:ext uri="{FF2B5EF4-FFF2-40B4-BE49-F238E27FC236}">
                <a16:creationId xmlns:a16="http://schemas.microsoft.com/office/drawing/2014/main" id="{6EED643D-811C-598F-5055-84878F1547C2}"/>
              </a:ext>
            </a:extLst>
          </p:cNvPr>
          <p:cNvSpPr txBox="1"/>
          <p:nvPr/>
        </p:nvSpPr>
        <p:spPr>
          <a:xfrm>
            <a:off x="4348665" y="3231154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R2/4/8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7" name="テキスト ボックス 3">
            <a:extLst>
              <a:ext uri="{FF2B5EF4-FFF2-40B4-BE49-F238E27FC236}">
                <a16:creationId xmlns:a16="http://schemas.microsoft.com/office/drawing/2014/main" id="{36923779-5F7D-CC75-7124-C0001DDC43B6}"/>
              </a:ext>
            </a:extLst>
          </p:cNvPr>
          <p:cNvSpPr txBox="1"/>
          <p:nvPr/>
        </p:nvSpPr>
        <p:spPr>
          <a:xfrm>
            <a:off x="7165140" y="3231154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R2/7/7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1C5BF0F-B7FD-F0EA-A37A-1C8CF3D06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1176" y="1322343"/>
            <a:ext cx="2400000" cy="1800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23" name="テキスト ボックス 3">
            <a:extLst>
              <a:ext uri="{FF2B5EF4-FFF2-40B4-BE49-F238E27FC236}">
                <a16:creationId xmlns:a16="http://schemas.microsoft.com/office/drawing/2014/main" id="{35D5B2A3-EDAC-58BA-B2D8-FCF7A8208E7C}"/>
              </a:ext>
            </a:extLst>
          </p:cNvPr>
          <p:cNvSpPr txBox="1"/>
          <p:nvPr/>
        </p:nvSpPr>
        <p:spPr>
          <a:xfrm>
            <a:off x="1465446" y="3231154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R2/1/14</a:t>
            </a:r>
          </a:p>
        </p:txBody>
      </p:sp>
      <p:sp>
        <p:nvSpPr>
          <p:cNvPr id="25" name="正方形/長方形 33">
            <a:extLst>
              <a:ext uri="{FF2B5EF4-FFF2-40B4-BE49-F238E27FC236}">
                <a16:creationId xmlns:a16="http://schemas.microsoft.com/office/drawing/2014/main" id="{89E14134-4EBF-C76F-8F3A-C91C59879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スライド番号プレースホルダー 1">
            <a:extLst>
              <a:ext uri="{FF2B5EF4-FFF2-40B4-BE49-F238E27FC236}">
                <a16:creationId xmlns:a16="http://schemas.microsoft.com/office/drawing/2014/main" id="{E419E865-A2C6-7F9E-0DCA-02DBEFE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8422F44-9D62-414B-AD25-E3F5ADFD13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76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テキスト ボックス 3">
            <a:extLst>
              <a:ext uri="{FF2B5EF4-FFF2-40B4-BE49-F238E27FC236}">
                <a16:creationId xmlns:a16="http://schemas.microsoft.com/office/drawing/2014/main" id="{7E869D0A-F71F-4B61-A6F1-787069E7F987}"/>
              </a:ext>
            </a:extLst>
          </p:cNvPr>
          <p:cNvSpPr txBox="1"/>
          <p:nvPr/>
        </p:nvSpPr>
        <p:spPr>
          <a:xfrm>
            <a:off x="1440798" y="5570493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R2/10/20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309193-40C3-7D3D-5B2F-F07F0FB980CD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オキナワハマサンゴ５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3F347C0-27EE-4A91-A245-295720756EE6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2559264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03B379-3612-6093-BC73-57BBD9CF2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5830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249456C-ED86-86DB-6FFE-CFD1FA67E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4936" y="3669981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20F167-FD12-609B-163F-5E3A62CD20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8099" y="3669981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921127F3-E3E8-6A81-430C-61357242C036}"/>
              </a:ext>
            </a:extLst>
          </p:cNvPr>
          <p:cNvSpPr txBox="1"/>
          <p:nvPr/>
        </p:nvSpPr>
        <p:spPr>
          <a:xfrm>
            <a:off x="1483504" y="3230518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H31/4/1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4" name="テキスト ボックス 3">
            <a:extLst>
              <a:ext uri="{FF2B5EF4-FFF2-40B4-BE49-F238E27FC236}">
                <a16:creationId xmlns:a16="http://schemas.microsoft.com/office/drawing/2014/main" id="{92A91A9F-1A31-47D5-BAC8-BF11891F0C5E}"/>
              </a:ext>
            </a:extLst>
          </p:cNvPr>
          <p:cNvSpPr txBox="1"/>
          <p:nvPr/>
        </p:nvSpPr>
        <p:spPr>
          <a:xfrm>
            <a:off x="7165429" y="5570105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R2/7/7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8" name="テキスト ボックス 3">
            <a:extLst>
              <a:ext uri="{FF2B5EF4-FFF2-40B4-BE49-F238E27FC236}">
                <a16:creationId xmlns:a16="http://schemas.microsoft.com/office/drawing/2014/main" id="{5DBE83DD-20FF-ED29-E914-0B7EB698EFB7}"/>
              </a:ext>
            </a:extLst>
          </p:cNvPr>
          <p:cNvSpPr txBox="1"/>
          <p:nvPr/>
        </p:nvSpPr>
        <p:spPr>
          <a:xfrm>
            <a:off x="4329206" y="5570105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R2/4/8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365D7FA-72E1-900F-F9A4-C0FC63378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5831" y="3669981"/>
            <a:ext cx="2399999" cy="179999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24" name="テキスト ボックス 3">
            <a:extLst>
              <a:ext uri="{FF2B5EF4-FFF2-40B4-BE49-F238E27FC236}">
                <a16:creationId xmlns:a16="http://schemas.microsoft.com/office/drawing/2014/main" id="{6A1EE021-6D17-C2D4-BFEF-12DBD6ECDA56}"/>
              </a:ext>
            </a:extLst>
          </p:cNvPr>
          <p:cNvSpPr txBox="1"/>
          <p:nvPr/>
        </p:nvSpPr>
        <p:spPr>
          <a:xfrm>
            <a:off x="1480100" y="5570105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R2/1/14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F4BE29C4-D712-265C-F9ED-058A78BEE8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099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テキスト ボックス 3">
            <a:extLst>
              <a:ext uri="{FF2B5EF4-FFF2-40B4-BE49-F238E27FC236}">
                <a16:creationId xmlns:a16="http://schemas.microsoft.com/office/drawing/2014/main" id="{5054E2A4-77B2-E099-56F6-36F18B9E1460}"/>
              </a:ext>
            </a:extLst>
          </p:cNvPr>
          <p:cNvSpPr txBox="1"/>
          <p:nvPr/>
        </p:nvSpPr>
        <p:spPr>
          <a:xfrm>
            <a:off x="7100582" y="3230518"/>
            <a:ext cx="675035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R1/10/29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96271E69-DD3A-DDD1-2217-BCE67A386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4937" y="1322343"/>
            <a:ext cx="2399999" cy="1799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5" name="テキスト ボックス 3">
            <a:extLst>
              <a:ext uri="{FF2B5EF4-FFF2-40B4-BE49-F238E27FC236}">
                <a16:creationId xmlns:a16="http://schemas.microsoft.com/office/drawing/2014/main" id="{C8B997A4-F170-AB34-E530-000A3954DC3B}"/>
              </a:ext>
            </a:extLst>
          </p:cNvPr>
          <p:cNvSpPr txBox="1"/>
          <p:nvPr/>
        </p:nvSpPr>
        <p:spPr>
          <a:xfrm>
            <a:off x="4297419" y="3230518"/>
            <a:ext cx="675035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R1/7/2</a:t>
            </a:r>
          </a:p>
        </p:txBody>
      </p:sp>
      <p:sp>
        <p:nvSpPr>
          <p:cNvPr id="51" name="正方形/長方形 33">
            <a:extLst>
              <a:ext uri="{FF2B5EF4-FFF2-40B4-BE49-F238E27FC236}">
                <a16:creationId xmlns:a16="http://schemas.microsoft.com/office/drawing/2014/main" id="{51713924-AF27-243D-C91E-D4F6153B0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スライド番号プレースホルダー 1">
            <a:extLst>
              <a:ext uri="{FF2B5EF4-FFF2-40B4-BE49-F238E27FC236}">
                <a16:creationId xmlns:a16="http://schemas.microsoft.com/office/drawing/2014/main" id="{B4DDCD1B-042D-9640-F1D6-324EE5D4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67A816-5A0F-024A-3215-D4AC6AC1C687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オキナワハマサンゴ６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40F6F6F-AD3F-438C-8B96-4FC1CE0E8A70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1155394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D4AA617-722E-4F2A-8116-62636EB8A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58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71204D2-66B9-47F6-986C-1AAF52F62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7994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8BB672-2D1D-4AE0-9176-ADCA6ACBA5F7}"/>
              </a:ext>
            </a:extLst>
          </p:cNvPr>
          <p:cNvSpPr txBox="1"/>
          <p:nvPr/>
        </p:nvSpPr>
        <p:spPr>
          <a:xfrm>
            <a:off x="1457180" y="3230156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R2/10/20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" name="テキスト ボックス 3">
            <a:extLst>
              <a:ext uri="{FF2B5EF4-FFF2-40B4-BE49-F238E27FC236}">
                <a16:creationId xmlns:a16="http://schemas.microsoft.com/office/drawing/2014/main" id="{8F83E4FB-76B9-41CA-851A-DE49C556FBE3}"/>
              </a:ext>
            </a:extLst>
          </p:cNvPr>
          <p:cNvSpPr txBox="1"/>
          <p:nvPr/>
        </p:nvSpPr>
        <p:spPr>
          <a:xfrm>
            <a:off x="4365324" y="3230156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5834F7F-71F0-470E-8ABE-03BD4CA2E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405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5FD3035-AA1D-4852-AA40-4A18A69528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72" y="3662318"/>
            <a:ext cx="240517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1B2113-B30E-4B58-A6C9-727156BD9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7994" y="366231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テキスト ボックス 3">
            <a:extLst>
              <a:ext uri="{FF2B5EF4-FFF2-40B4-BE49-F238E27FC236}">
                <a16:creationId xmlns:a16="http://schemas.microsoft.com/office/drawing/2014/main" id="{CCAA30A4-EADE-4BD3-8D70-9FF5D597B417}"/>
              </a:ext>
            </a:extLst>
          </p:cNvPr>
          <p:cNvSpPr txBox="1"/>
          <p:nvPr/>
        </p:nvSpPr>
        <p:spPr>
          <a:xfrm>
            <a:off x="7167735" y="3230156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R3/4/6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4410EAA3-B6E0-4049-9D2D-9ACB96F648E6}"/>
              </a:ext>
            </a:extLst>
          </p:cNvPr>
          <p:cNvSpPr txBox="1"/>
          <p:nvPr/>
        </p:nvSpPr>
        <p:spPr>
          <a:xfrm>
            <a:off x="1514888" y="557259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R3/7/6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C8EC0E79-8C78-4527-8E96-FE0697A2AA7D}"/>
              </a:ext>
            </a:extLst>
          </p:cNvPr>
          <p:cNvSpPr txBox="1"/>
          <p:nvPr/>
        </p:nvSpPr>
        <p:spPr>
          <a:xfrm>
            <a:off x="4336470" y="557259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R3/10/1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DFC47E7-71A1-485B-AD22-84861E0B85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0405" y="366231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D64CDC55-C810-448C-B577-E6CB2B6A4462}"/>
              </a:ext>
            </a:extLst>
          </p:cNvPr>
          <p:cNvSpPr txBox="1"/>
          <p:nvPr/>
        </p:nvSpPr>
        <p:spPr>
          <a:xfrm>
            <a:off x="7167735" y="557259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R4/1/5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" name="正方形/長方形 33">
            <a:extLst>
              <a:ext uri="{FF2B5EF4-FFF2-40B4-BE49-F238E27FC236}">
                <a16:creationId xmlns:a16="http://schemas.microsoft.com/office/drawing/2014/main" id="{9C9F6A9F-13DC-4E8E-8CB2-6796A8D22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78C6BD22-A80F-4AFA-8E09-3932EA52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B9E3762-D07B-743E-6D8D-030479F8CCD3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オキナワハマサンゴ６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645A38F-D8BE-4FEB-9DE4-9B6D43785D24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3965833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6D951EF2-BD73-04A6-918A-EF17DFBA6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3721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613B0553-94AF-1651-BB0A-97EC4EE06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7198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0" name="テキスト ボックス 3">
            <a:extLst>
              <a:ext uri="{FF2B5EF4-FFF2-40B4-BE49-F238E27FC236}">
                <a16:creationId xmlns:a16="http://schemas.microsoft.com/office/drawing/2014/main" id="{5BE8E078-6D6D-29AD-8CBD-7F10E4E39814}"/>
              </a:ext>
            </a:extLst>
          </p:cNvPr>
          <p:cNvSpPr txBox="1"/>
          <p:nvPr/>
        </p:nvSpPr>
        <p:spPr>
          <a:xfrm>
            <a:off x="1511051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R4/4/1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3" name="テキスト ボックス 3">
            <a:extLst>
              <a:ext uri="{FF2B5EF4-FFF2-40B4-BE49-F238E27FC236}">
                <a16:creationId xmlns:a16="http://schemas.microsoft.com/office/drawing/2014/main" id="{9A1F257C-052F-058E-09ED-AC25590E12FF}"/>
              </a:ext>
            </a:extLst>
          </p:cNvPr>
          <p:cNvSpPr txBox="1"/>
          <p:nvPr/>
        </p:nvSpPr>
        <p:spPr>
          <a:xfrm>
            <a:off x="4364528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R4/7/7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818BF000-0EBF-AED9-F420-2BAAD4D50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0763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65B2FAE5-C4DA-B51B-B70F-C7023C6A66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3721" y="366231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5" name="テキスト ボックス 3">
            <a:extLst>
              <a:ext uri="{FF2B5EF4-FFF2-40B4-BE49-F238E27FC236}">
                <a16:creationId xmlns:a16="http://schemas.microsoft.com/office/drawing/2014/main" id="{719E9CC5-86C6-51F5-F041-30B5B7E4B1A7}"/>
              </a:ext>
            </a:extLst>
          </p:cNvPr>
          <p:cNvSpPr txBox="1"/>
          <p:nvPr/>
        </p:nvSpPr>
        <p:spPr>
          <a:xfrm>
            <a:off x="7139239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R4/10/5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68" name="テキスト ボックス 3">
            <a:extLst>
              <a:ext uri="{FF2B5EF4-FFF2-40B4-BE49-F238E27FC236}">
                <a16:creationId xmlns:a16="http://schemas.microsoft.com/office/drawing/2014/main" id="{3B69E8A4-050F-1511-1AD3-F40562012F44}"/>
              </a:ext>
            </a:extLst>
          </p:cNvPr>
          <p:cNvSpPr txBox="1"/>
          <p:nvPr/>
        </p:nvSpPr>
        <p:spPr>
          <a:xfrm>
            <a:off x="1482197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R5/1/11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71" name="正方形/長方形 33">
            <a:extLst>
              <a:ext uri="{FF2B5EF4-FFF2-40B4-BE49-F238E27FC236}">
                <a16:creationId xmlns:a16="http://schemas.microsoft.com/office/drawing/2014/main" id="{3F7720D5-455F-21C4-9589-4F7B447BB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スライド番号プレースホルダー 1">
            <a:extLst>
              <a:ext uri="{FF2B5EF4-FFF2-40B4-BE49-F238E27FC236}">
                <a16:creationId xmlns:a16="http://schemas.microsoft.com/office/drawing/2014/main" id="{BD1B8C59-60CF-5508-C03A-A6926AB2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698E6480-8C57-406D-980C-62D3A0ACA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7200" y="3662318"/>
            <a:ext cx="2399997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4" name="テキスト ボックス 3">
            <a:extLst>
              <a:ext uri="{FF2B5EF4-FFF2-40B4-BE49-F238E27FC236}">
                <a16:creationId xmlns:a16="http://schemas.microsoft.com/office/drawing/2014/main" id="{7E3A4FA3-045F-4D45-9F07-2F13B1F41D57}"/>
              </a:ext>
            </a:extLst>
          </p:cNvPr>
          <p:cNvSpPr txBox="1"/>
          <p:nvPr/>
        </p:nvSpPr>
        <p:spPr>
          <a:xfrm>
            <a:off x="4335674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R5/4/10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30FB701D-E6B0-4B3E-9C65-86C9A288F7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763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" name="テキスト ボックス 3">
            <a:extLst>
              <a:ext uri="{FF2B5EF4-FFF2-40B4-BE49-F238E27FC236}">
                <a16:creationId xmlns:a16="http://schemas.microsoft.com/office/drawing/2014/main" id="{77A8B48B-A9BA-4EC3-BB81-C1C04E642F03}"/>
              </a:ext>
            </a:extLst>
          </p:cNvPr>
          <p:cNvSpPr txBox="1"/>
          <p:nvPr/>
        </p:nvSpPr>
        <p:spPr>
          <a:xfrm>
            <a:off x="7139239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R5/7/11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9A4C0D-6425-6A76-A7B9-BE9C1F656F80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オキナワハマサンゴ６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B6C7FB6-67AC-40AF-81FF-ED915AE0CFF8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1032479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108D39A8-0035-E6AA-1941-7E562C0F4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593753"/>
              </p:ext>
            </p:extLst>
          </p:nvPr>
        </p:nvGraphicFramePr>
        <p:xfrm>
          <a:off x="85546" y="842842"/>
          <a:ext cx="8964000" cy="5404008"/>
        </p:xfrm>
        <a:graphic>
          <a:graphicData uri="http://schemas.openxmlformats.org/drawingml/2006/table">
            <a:tbl>
              <a:tblPr firstRow="1" bandRow="1"/>
              <a:tblGrid>
                <a:gridCol w="110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2253598777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4002332134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2953987094"/>
                    </a:ext>
                  </a:extLst>
                </a:gridCol>
              </a:tblGrid>
              <a:tr h="25894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移植先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移植先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No.15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移植先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No.16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移植先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No.17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951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種別生息状況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サンゴ類被度は５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%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ハマサンゴ属（塊状）、キクメイシ属、コモンサンゴ属</a:t>
                      </a:r>
                      <a:endParaRPr kumimoji="1" lang="en-US" altLang="ja-JP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30%</a:t>
                      </a:r>
                    </a:p>
                    <a:p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</a:t>
                      </a:r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%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主な出現種はトゲキクメイシ属、ハマサンゴ属、コモンサンゴ属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主な出現種はトゲキクメイシ属、ハマサンゴ属、コモンサンゴ属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主な出現種はハマサンゴ属、トゲキクメイシ属、コモンサンゴ属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65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地形・水深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礁池　岩盤／砂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475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生息位置の状況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112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波当たり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程度であり、砕波するような波当たりが強い状況は確認されていない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8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流れの状況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22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食害生物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25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付着藻類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240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備考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正方形/長方形 33">
            <a:extLst>
              <a:ext uri="{FF2B5EF4-FFF2-40B4-BE49-F238E27FC236}">
                <a16:creationId xmlns:a16="http://schemas.microsoft.com/office/drawing/2014/main" id="{4E46C931-CBAB-5088-2C76-3EA7A7DF2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21">
            <a:extLst>
              <a:ext uri="{FF2B5EF4-FFF2-40B4-BE49-F238E27FC236}">
                <a16:creationId xmlns:a16="http://schemas.microsoft.com/office/drawing/2014/main" id="{B1596E63-BDBC-105F-B617-1CED8994D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6" y="100310"/>
            <a:ext cx="9210675" cy="79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just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（２）移植先における生息環境（地形等）</a:t>
            </a:r>
            <a:endParaRPr lang="en-US" altLang="ja-JP" sz="1400" dirty="0">
              <a:solidFill>
                <a:srgbClr val="000000"/>
              </a:solidFill>
              <a:latin typeface="ＭＳ Ｐゴシック" panose="020B0600070205080204" pitchFamily="50" charset="-128"/>
            </a:endParaRPr>
          </a:p>
          <a:p>
            <a:pPr algn="just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　①移植したサンゴ</a:t>
            </a:r>
            <a:endParaRPr lang="en-US" altLang="ja-JP" sz="1400" dirty="0">
              <a:solidFill>
                <a:srgbClr val="000000"/>
              </a:solidFill>
              <a:latin typeface="ＭＳ Ｐゴシック" panose="020B0600070205080204" pitchFamily="50" charset="-128"/>
            </a:endParaRPr>
          </a:p>
          <a:p>
            <a:pPr algn="just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　　　　　　　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5499EE22-35FE-9F3E-69E1-AFA13303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29E0B2-3545-2BFE-0628-2B837E1588A4}"/>
              </a:ext>
            </a:extLst>
          </p:cNvPr>
          <p:cNvSpPr txBox="1"/>
          <p:nvPr/>
        </p:nvSpPr>
        <p:spPr>
          <a:xfrm>
            <a:off x="2960280" y="514060"/>
            <a:ext cx="3174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表２　移植先における生息環境（その１）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A1C28A2-A110-C344-5D34-CC4322533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47" y="2557830"/>
            <a:ext cx="1506140" cy="112960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667D261-BDE6-5F5C-CFC2-6B6F28701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77" y="2557830"/>
            <a:ext cx="1506139" cy="112960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066AD23-8CA6-4F22-5E11-BE104D875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75" y="2557830"/>
            <a:ext cx="1506140" cy="112960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CA9409A-5B6C-B72A-E00D-981F288BE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4" y="2557829"/>
            <a:ext cx="1506139" cy="11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000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C082E2C3-508B-1283-BA0E-6ADE6E055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475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DC8E3CB8-ED59-BAAF-891B-A39B1792F9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9905" y="368136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3" name="テキスト ボックス 3">
            <a:extLst>
              <a:ext uri="{FF2B5EF4-FFF2-40B4-BE49-F238E27FC236}">
                <a16:creationId xmlns:a16="http://schemas.microsoft.com/office/drawing/2014/main" id="{044E4622-E5DF-988E-1E20-4A9676F1563D}"/>
              </a:ext>
            </a:extLst>
          </p:cNvPr>
          <p:cNvSpPr txBox="1"/>
          <p:nvPr/>
        </p:nvSpPr>
        <p:spPr>
          <a:xfrm>
            <a:off x="7174448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R2/7/7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7" name="テキスト ボックス 3">
            <a:extLst>
              <a:ext uri="{FF2B5EF4-FFF2-40B4-BE49-F238E27FC236}">
                <a16:creationId xmlns:a16="http://schemas.microsoft.com/office/drawing/2014/main" id="{616659B9-E416-A3DC-ED05-E8D6460D8C79}"/>
              </a:ext>
            </a:extLst>
          </p:cNvPr>
          <p:cNvSpPr txBox="1"/>
          <p:nvPr/>
        </p:nvSpPr>
        <p:spPr>
          <a:xfrm>
            <a:off x="4326745" y="5570493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R2/4/8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E950FB22-B4DA-B8A2-488D-97827E63C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0651" y="3662318"/>
            <a:ext cx="2400000" cy="1800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43" name="テキスト ボックス 3">
            <a:extLst>
              <a:ext uri="{FF2B5EF4-FFF2-40B4-BE49-F238E27FC236}">
                <a16:creationId xmlns:a16="http://schemas.microsoft.com/office/drawing/2014/main" id="{D61C40FE-A013-230D-14C1-7836CA1F93CE}"/>
              </a:ext>
            </a:extLst>
          </p:cNvPr>
          <p:cNvSpPr txBox="1"/>
          <p:nvPr/>
        </p:nvSpPr>
        <p:spPr>
          <a:xfrm>
            <a:off x="1474921" y="5570493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R2/1/14</a:t>
            </a: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ED1EDD15-A2D4-7F41-3B1F-288E7887E9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905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テキスト ボックス 3">
            <a:extLst>
              <a:ext uri="{FF2B5EF4-FFF2-40B4-BE49-F238E27FC236}">
                <a16:creationId xmlns:a16="http://schemas.microsoft.com/office/drawing/2014/main" id="{8B0BC890-4EF3-60CE-A034-42672725602E}"/>
              </a:ext>
            </a:extLst>
          </p:cNvPr>
          <p:cNvSpPr txBox="1"/>
          <p:nvPr/>
        </p:nvSpPr>
        <p:spPr>
          <a:xfrm>
            <a:off x="7098379" y="3230156"/>
            <a:ext cx="683053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R1/10/29</a:t>
            </a: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D4EB0ACD-D497-AE55-4541-4D9B33D4D8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475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3" name="テキスト ボックス 3">
            <a:extLst>
              <a:ext uri="{FF2B5EF4-FFF2-40B4-BE49-F238E27FC236}">
                <a16:creationId xmlns:a16="http://schemas.microsoft.com/office/drawing/2014/main" id="{0A3660F5-AA16-7098-35FF-AE96CE255FF4}"/>
              </a:ext>
            </a:extLst>
          </p:cNvPr>
          <p:cNvSpPr txBox="1"/>
          <p:nvPr/>
        </p:nvSpPr>
        <p:spPr>
          <a:xfrm>
            <a:off x="4290949" y="3230156"/>
            <a:ext cx="683053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R1/7/2</a:t>
            </a: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4EF7434A-8AA5-7325-3AC7-F293E931A9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0651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9" name="テキスト ボックス 3">
            <a:extLst>
              <a:ext uri="{FF2B5EF4-FFF2-40B4-BE49-F238E27FC236}">
                <a16:creationId xmlns:a16="http://schemas.microsoft.com/office/drawing/2014/main" id="{CCDD546C-72A2-3410-8C29-8048DBB61BAC}"/>
              </a:ext>
            </a:extLst>
          </p:cNvPr>
          <p:cNvSpPr txBox="1"/>
          <p:nvPr/>
        </p:nvSpPr>
        <p:spPr>
          <a:xfrm>
            <a:off x="1439125" y="3230156"/>
            <a:ext cx="683053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H31/4/1</a:t>
            </a:r>
          </a:p>
        </p:txBody>
      </p:sp>
      <p:sp>
        <p:nvSpPr>
          <p:cNvPr id="60" name="正方形/長方形 33">
            <a:extLst>
              <a:ext uri="{FF2B5EF4-FFF2-40B4-BE49-F238E27FC236}">
                <a16:creationId xmlns:a16="http://schemas.microsoft.com/office/drawing/2014/main" id="{1AACC90F-C5B4-D576-ACA1-41346CBD6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スライド番号プレースホルダー 1">
            <a:extLst>
              <a:ext uri="{FF2B5EF4-FFF2-40B4-BE49-F238E27FC236}">
                <a16:creationId xmlns:a16="http://schemas.microsoft.com/office/drawing/2014/main" id="{8DE538AC-D0B4-A4F2-AFB2-F1A3D3E3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699B29-8D8C-522A-CBF9-8FCC1D2AE423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オキナワハマサンゴ７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0D29572-D411-4512-B004-E17F3E532739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37038828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AFF2BA6-A2C9-A3E2-EA25-B1DA0E2D1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79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1AB31E7-4B63-5069-8B93-D8B18757E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475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2591412-1609-CC9B-3A88-5F4CD9717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192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0BF4DFE-5A28-2A7E-ED66-2EA2AFBBEA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40" y="3664989"/>
            <a:ext cx="2392878" cy="1794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テキスト ボックス 3">
            <a:extLst>
              <a:ext uri="{FF2B5EF4-FFF2-40B4-BE49-F238E27FC236}">
                <a16:creationId xmlns:a16="http://schemas.microsoft.com/office/drawing/2014/main" id="{42060A70-B5B4-486E-4B03-2E933E5DFF35}"/>
              </a:ext>
            </a:extLst>
          </p:cNvPr>
          <p:cNvSpPr txBox="1"/>
          <p:nvPr/>
        </p:nvSpPr>
        <p:spPr>
          <a:xfrm>
            <a:off x="1449001" y="3230518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R2/10/20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7" name="テキスト ボックス 3">
            <a:extLst>
              <a:ext uri="{FF2B5EF4-FFF2-40B4-BE49-F238E27FC236}">
                <a16:creationId xmlns:a16="http://schemas.microsoft.com/office/drawing/2014/main" id="{251B7075-DED7-3DB0-AD3F-C7F4FDAB245A}"/>
              </a:ext>
            </a:extLst>
          </p:cNvPr>
          <p:cNvSpPr txBox="1"/>
          <p:nvPr/>
        </p:nvSpPr>
        <p:spPr>
          <a:xfrm>
            <a:off x="4359805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0" name="テキスト ボックス 3">
            <a:extLst>
              <a:ext uri="{FF2B5EF4-FFF2-40B4-BE49-F238E27FC236}">
                <a16:creationId xmlns:a16="http://schemas.microsoft.com/office/drawing/2014/main" id="{49BD03E1-2FB1-4DBF-CC1A-F87B97BEAE0A}"/>
              </a:ext>
            </a:extLst>
          </p:cNvPr>
          <p:cNvSpPr txBox="1"/>
          <p:nvPr/>
        </p:nvSpPr>
        <p:spPr>
          <a:xfrm>
            <a:off x="7163522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R3/4/6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3" name="テキスト ボックス 3">
            <a:extLst>
              <a:ext uri="{FF2B5EF4-FFF2-40B4-BE49-F238E27FC236}">
                <a16:creationId xmlns:a16="http://schemas.microsoft.com/office/drawing/2014/main" id="{0CAB1FEA-856D-901C-F6A2-BA68BE97E195}"/>
              </a:ext>
            </a:extLst>
          </p:cNvPr>
          <p:cNvSpPr txBox="1"/>
          <p:nvPr/>
        </p:nvSpPr>
        <p:spPr>
          <a:xfrm>
            <a:off x="1513922" y="5570493"/>
            <a:ext cx="595837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R3/7/6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2E7A7C08-AD5E-4A8F-E8FE-A1D4DCED41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8526" y="3657601"/>
            <a:ext cx="2397124" cy="1809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9" name="テキスト ボックス 3">
            <a:extLst>
              <a:ext uri="{FF2B5EF4-FFF2-40B4-BE49-F238E27FC236}">
                <a16:creationId xmlns:a16="http://schemas.microsoft.com/office/drawing/2014/main" id="{15FBBB81-9DA6-B40F-ECF7-8D7CE4869CEA}"/>
              </a:ext>
            </a:extLst>
          </p:cNvPr>
          <p:cNvSpPr txBox="1"/>
          <p:nvPr/>
        </p:nvSpPr>
        <p:spPr>
          <a:xfrm>
            <a:off x="4338164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R3/10/1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03400B20-4727-7245-7115-B6302F42CC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6192" y="366231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5" name="テキスト ボックス 3">
            <a:extLst>
              <a:ext uri="{FF2B5EF4-FFF2-40B4-BE49-F238E27FC236}">
                <a16:creationId xmlns:a16="http://schemas.microsoft.com/office/drawing/2014/main" id="{97240965-B4B4-571A-1135-4147E75BD35E}"/>
              </a:ext>
            </a:extLst>
          </p:cNvPr>
          <p:cNvSpPr txBox="1"/>
          <p:nvPr/>
        </p:nvSpPr>
        <p:spPr>
          <a:xfrm>
            <a:off x="7170735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R4/1/5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2" name="正方形/長方形 33">
            <a:extLst>
              <a:ext uri="{FF2B5EF4-FFF2-40B4-BE49-F238E27FC236}">
                <a16:creationId xmlns:a16="http://schemas.microsoft.com/office/drawing/2014/main" id="{F7B653EC-7112-D37E-A9E1-F118D3B36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スライド番号プレースホルダー 1">
            <a:extLst>
              <a:ext uri="{FF2B5EF4-FFF2-40B4-BE49-F238E27FC236}">
                <a16:creationId xmlns:a16="http://schemas.microsoft.com/office/drawing/2014/main" id="{67CA9A76-269D-B1C5-2888-A9CA35EE5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D0571A-652D-496F-261C-4AFC3AA10992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オキナワハマサンゴ７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894C97E-7358-44FE-A1BA-79BBE2AADB71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25785964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6434811-66E9-4A6F-A316-70DCD5E50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0864" y="1322343"/>
            <a:ext cx="2400359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0DC09D8-6B87-49E7-BB3C-BA8C03AD3B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4023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648A77-9FBF-43F1-A1FC-C0ACBFD4F396}"/>
              </a:ext>
            </a:extLst>
          </p:cNvPr>
          <p:cNvSpPr txBox="1"/>
          <p:nvPr/>
        </p:nvSpPr>
        <p:spPr>
          <a:xfrm>
            <a:off x="1508373" y="3230156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R4/4/1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" name="テキスト ボックス 3">
            <a:extLst>
              <a:ext uri="{FF2B5EF4-FFF2-40B4-BE49-F238E27FC236}">
                <a16:creationId xmlns:a16="http://schemas.microsoft.com/office/drawing/2014/main" id="{781E9A9F-6269-4F52-9A75-D5D4530F5165}"/>
              </a:ext>
            </a:extLst>
          </p:cNvPr>
          <p:cNvSpPr txBox="1"/>
          <p:nvPr/>
        </p:nvSpPr>
        <p:spPr>
          <a:xfrm>
            <a:off x="4361353" y="3230156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R4/7/7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9595F35-CD2C-41AE-B5BB-359856474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73991" y="1322343"/>
            <a:ext cx="2365715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5034D0A6-E20E-468E-9625-E0D571A5DFDD}"/>
              </a:ext>
            </a:extLst>
          </p:cNvPr>
          <p:cNvSpPr txBox="1"/>
          <p:nvPr/>
        </p:nvSpPr>
        <p:spPr>
          <a:xfrm>
            <a:off x="7155324" y="3230156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R4/10/5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8E2E541-5EC6-42A6-B56A-795A616E21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043" y="366231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3FA3856C-36A6-4D05-9892-DED03D7A1A44}"/>
              </a:ext>
            </a:extLst>
          </p:cNvPr>
          <p:cNvSpPr txBox="1"/>
          <p:nvPr/>
        </p:nvSpPr>
        <p:spPr>
          <a:xfrm>
            <a:off x="1479519" y="5569952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R5/1/11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F42E17E-6C00-4D0C-9F31-11EF7BEA6A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4024" y="3662318"/>
            <a:ext cx="2399998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AC9FFF95-8267-48F9-A37E-85166BBBB574}"/>
              </a:ext>
            </a:extLst>
          </p:cNvPr>
          <p:cNvSpPr txBox="1"/>
          <p:nvPr/>
        </p:nvSpPr>
        <p:spPr>
          <a:xfrm>
            <a:off x="4332499" y="5569952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R5/4/10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2A90A7D-AC57-4255-9E80-E06A3013E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48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テキスト ボックス 3">
            <a:extLst>
              <a:ext uri="{FF2B5EF4-FFF2-40B4-BE49-F238E27FC236}">
                <a16:creationId xmlns:a16="http://schemas.microsoft.com/office/drawing/2014/main" id="{11777D40-1D48-4963-8DC5-4EA3544DD53C}"/>
              </a:ext>
            </a:extLst>
          </p:cNvPr>
          <p:cNvSpPr txBox="1"/>
          <p:nvPr/>
        </p:nvSpPr>
        <p:spPr>
          <a:xfrm>
            <a:off x="7155324" y="5569952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R5/7/11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" name="正方形/長方形 33">
            <a:extLst>
              <a:ext uri="{FF2B5EF4-FFF2-40B4-BE49-F238E27FC236}">
                <a16:creationId xmlns:a16="http://schemas.microsoft.com/office/drawing/2014/main" id="{C38EE524-A8C9-4E07-9EBA-484B1EFA0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E50E7269-DE45-41BF-A273-65859C24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1E337E7-2C3E-154E-6F86-9D56563D1472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オキナワハマサンゴ７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474960D-F98D-4ABD-B534-009ED8624E7B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19488380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A329D3AC-ED96-D4E9-84C7-C7D56478C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72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テキスト ボックス 3">
            <a:extLst>
              <a:ext uri="{FF2B5EF4-FFF2-40B4-BE49-F238E27FC236}">
                <a16:creationId xmlns:a16="http://schemas.microsoft.com/office/drawing/2014/main" id="{E47C41A9-21CC-48CA-BEF4-6E89CC75D37F}"/>
              </a:ext>
            </a:extLst>
          </p:cNvPr>
          <p:cNvSpPr txBox="1"/>
          <p:nvPr/>
        </p:nvSpPr>
        <p:spPr>
          <a:xfrm>
            <a:off x="1482646" y="3230518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H31/4/1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61F07195-ABD1-1C92-9B21-94A45AF8B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4972" y="3662318"/>
            <a:ext cx="2400000" cy="1800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33" name="テキスト ボックス 3">
            <a:extLst>
              <a:ext uri="{FF2B5EF4-FFF2-40B4-BE49-F238E27FC236}">
                <a16:creationId xmlns:a16="http://schemas.microsoft.com/office/drawing/2014/main" id="{971D4CBD-714E-179B-0B68-EC1C4979AF7B}"/>
              </a:ext>
            </a:extLst>
          </p:cNvPr>
          <p:cNvSpPr txBox="1"/>
          <p:nvPr/>
        </p:nvSpPr>
        <p:spPr>
          <a:xfrm>
            <a:off x="1479242" y="5570493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R2/1/14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5766EA0B-8DB5-AC90-7869-5140EB878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998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テキスト ボックス 3">
            <a:extLst>
              <a:ext uri="{FF2B5EF4-FFF2-40B4-BE49-F238E27FC236}">
                <a16:creationId xmlns:a16="http://schemas.microsoft.com/office/drawing/2014/main" id="{E73479E4-53C6-86A5-A5D2-A389A2E60BDF}"/>
              </a:ext>
            </a:extLst>
          </p:cNvPr>
          <p:cNvSpPr txBox="1"/>
          <p:nvPr/>
        </p:nvSpPr>
        <p:spPr>
          <a:xfrm>
            <a:off x="7094472" y="3230518"/>
            <a:ext cx="683053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R1/10/29</a:t>
            </a: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88AC6CDE-BE7F-FB49-0EA5-2B83E331C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4441" y="1322343"/>
            <a:ext cx="2399999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3" name="テキスト ボックス 3">
            <a:extLst>
              <a:ext uri="{FF2B5EF4-FFF2-40B4-BE49-F238E27FC236}">
                <a16:creationId xmlns:a16="http://schemas.microsoft.com/office/drawing/2014/main" id="{52CD7444-78AC-B9DA-B164-151819D15307}"/>
              </a:ext>
            </a:extLst>
          </p:cNvPr>
          <p:cNvSpPr txBox="1"/>
          <p:nvPr/>
        </p:nvSpPr>
        <p:spPr>
          <a:xfrm>
            <a:off x="4292914" y="3230518"/>
            <a:ext cx="683053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R1/7/2</a:t>
            </a:r>
          </a:p>
        </p:txBody>
      </p:sp>
      <p:sp>
        <p:nvSpPr>
          <p:cNvPr id="48" name="正方形/長方形 33">
            <a:extLst>
              <a:ext uri="{FF2B5EF4-FFF2-40B4-BE49-F238E27FC236}">
                <a16:creationId xmlns:a16="http://schemas.microsoft.com/office/drawing/2014/main" id="{D652E92C-5137-3495-2EE4-C52B831FB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スライド番号プレースホルダー 1">
            <a:extLst>
              <a:ext uri="{FF2B5EF4-FFF2-40B4-BE49-F238E27FC236}">
                <a16:creationId xmlns:a16="http://schemas.microsoft.com/office/drawing/2014/main" id="{1C2597A6-F85C-E3B2-FBB0-9D6111A6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29B7A30B-C79A-47A7-9A6A-7687FAD10F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40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25B8F8A2-42F8-4359-AF81-348CD6D367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5998" y="366231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4" name="テキスト ボックス 3">
            <a:extLst>
              <a:ext uri="{FF2B5EF4-FFF2-40B4-BE49-F238E27FC236}">
                <a16:creationId xmlns:a16="http://schemas.microsoft.com/office/drawing/2014/main" id="{4CABFA49-F914-4E4A-8D62-D5A1BD26341D}"/>
              </a:ext>
            </a:extLst>
          </p:cNvPr>
          <p:cNvSpPr txBox="1"/>
          <p:nvPr/>
        </p:nvSpPr>
        <p:spPr>
          <a:xfrm>
            <a:off x="7163328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R2/7/7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5" name="テキスト ボックス 3">
            <a:extLst>
              <a:ext uri="{FF2B5EF4-FFF2-40B4-BE49-F238E27FC236}">
                <a16:creationId xmlns:a16="http://schemas.microsoft.com/office/drawing/2014/main" id="{9F300772-1005-4F5C-B721-A922448C7FFA}"/>
              </a:ext>
            </a:extLst>
          </p:cNvPr>
          <p:cNvSpPr txBox="1"/>
          <p:nvPr/>
        </p:nvSpPr>
        <p:spPr>
          <a:xfrm>
            <a:off x="4328710" y="5570493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R2/4/8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F641F6-2BF3-C1EB-52D6-5CDF4AE2AF09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オキナワハマサンゴ８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B306C0F-B70D-4993-87EC-DDEDA97FEE9B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4196317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8886089-938A-063F-161C-DDEB5524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32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3B09768-2529-BF48-6597-1E4BE7EB8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475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テキスト ボックス 3">
            <a:extLst>
              <a:ext uri="{FF2B5EF4-FFF2-40B4-BE49-F238E27FC236}">
                <a16:creationId xmlns:a16="http://schemas.microsoft.com/office/drawing/2014/main" id="{7244A7E4-8EED-8F1C-3D45-09524874B6BF}"/>
              </a:ext>
            </a:extLst>
          </p:cNvPr>
          <p:cNvSpPr txBox="1"/>
          <p:nvPr/>
        </p:nvSpPr>
        <p:spPr>
          <a:xfrm>
            <a:off x="1449154" y="3230155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R2/10/20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1" name="テキスト ボックス 3">
            <a:extLst>
              <a:ext uri="{FF2B5EF4-FFF2-40B4-BE49-F238E27FC236}">
                <a16:creationId xmlns:a16="http://schemas.microsoft.com/office/drawing/2014/main" id="{E7F27BDB-97A0-226A-3044-52FD68FFE7F8}"/>
              </a:ext>
            </a:extLst>
          </p:cNvPr>
          <p:cNvSpPr txBox="1"/>
          <p:nvPr/>
        </p:nvSpPr>
        <p:spPr>
          <a:xfrm>
            <a:off x="4367018" y="3230155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2E3442E1-CC0C-513B-1251-FDDAF84FD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763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5BD737BF-011F-D698-2FA7-07F21DBBAD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32" y="366598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テキスト ボックス 3">
            <a:extLst>
              <a:ext uri="{FF2B5EF4-FFF2-40B4-BE49-F238E27FC236}">
                <a16:creationId xmlns:a16="http://schemas.microsoft.com/office/drawing/2014/main" id="{438EF07F-118C-41C9-563A-89AF0C78912B}"/>
              </a:ext>
            </a:extLst>
          </p:cNvPr>
          <p:cNvSpPr txBox="1"/>
          <p:nvPr/>
        </p:nvSpPr>
        <p:spPr>
          <a:xfrm>
            <a:off x="7175306" y="3230155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R3/4/6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9" name="テキスト ボックス 3">
            <a:extLst>
              <a:ext uri="{FF2B5EF4-FFF2-40B4-BE49-F238E27FC236}">
                <a16:creationId xmlns:a16="http://schemas.microsoft.com/office/drawing/2014/main" id="{94DC2C35-5072-3A57-D224-B866EB753A22}"/>
              </a:ext>
            </a:extLst>
          </p:cNvPr>
          <p:cNvSpPr txBox="1"/>
          <p:nvPr/>
        </p:nvSpPr>
        <p:spPr>
          <a:xfrm>
            <a:off x="1506862" y="5570257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R3/7/6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1" name="正方形/長方形 33">
            <a:extLst>
              <a:ext uri="{FF2B5EF4-FFF2-40B4-BE49-F238E27FC236}">
                <a16:creationId xmlns:a16="http://schemas.microsoft.com/office/drawing/2014/main" id="{940DF9BA-D1D1-601E-C630-899E9636B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スライド番号プレースホルダー 1">
            <a:extLst>
              <a:ext uri="{FF2B5EF4-FFF2-40B4-BE49-F238E27FC236}">
                <a16:creationId xmlns:a16="http://schemas.microsoft.com/office/drawing/2014/main" id="{23C5F871-4A47-E28A-B89B-F32D7DF9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828FE698-9FD4-4EC9-8800-C68431057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2475" y="366598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4" name="テキスト ボックス 3">
            <a:extLst>
              <a:ext uri="{FF2B5EF4-FFF2-40B4-BE49-F238E27FC236}">
                <a16:creationId xmlns:a16="http://schemas.microsoft.com/office/drawing/2014/main" id="{3D8DFC73-56EA-41D2-81DA-460327375402}"/>
              </a:ext>
            </a:extLst>
          </p:cNvPr>
          <p:cNvSpPr txBox="1"/>
          <p:nvPr/>
        </p:nvSpPr>
        <p:spPr>
          <a:xfrm>
            <a:off x="4330951" y="5570257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R3/10/1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DC0E2A45-B780-4C8E-997C-7A3E61CA2F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0854" y="3666056"/>
            <a:ext cx="2399819" cy="1799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6" name="テキスト ボックス 3">
            <a:extLst>
              <a:ext uri="{FF2B5EF4-FFF2-40B4-BE49-F238E27FC236}">
                <a16:creationId xmlns:a16="http://schemas.microsoft.com/office/drawing/2014/main" id="{53A2EA66-D91A-4A32-9837-AA86D22F2BD1}"/>
              </a:ext>
            </a:extLst>
          </p:cNvPr>
          <p:cNvSpPr txBox="1"/>
          <p:nvPr/>
        </p:nvSpPr>
        <p:spPr>
          <a:xfrm>
            <a:off x="7168093" y="5570257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R4/1/5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F18E5B-7121-094F-7F1E-DA8A7BC76A93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オキナワハマサンゴ８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260D491-27A5-4465-BDE4-654A49E23340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20781930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329D14A-3337-4906-CF7A-0D222282E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341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C062D8A-C31F-E45D-57FF-6A599F3A2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3129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1A4C5A5-831F-F94A-7413-8876F849C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72930" y="1322343"/>
            <a:ext cx="2365715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56E5AB0-A36D-8C17-5258-3E0FEE0B8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341" y="3667291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E700CAF-6A6A-F973-2A58-8E2A5931E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3130" y="3667291"/>
            <a:ext cx="2399998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テキスト ボックス 3">
            <a:extLst>
              <a:ext uri="{FF2B5EF4-FFF2-40B4-BE49-F238E27FC236}">
                <a16:creationId xmlns:a16="http://schemas.microsoft.com/office/drawing/2014/main" id="{567AF6C7-8977-B3EE-BA29-DE071B1FE0B8}"/>
              </a:ext>
            </a:extLst>
          </p:cNvPr>
          <p:cNvSpPr txBox="1"/>
          <p:nvPr/>
        </p:nvSpPr>
        <p:spPr>
          <a:xfrm>
            <a:off x="1508671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R4/4/1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9" name="テキスト ボックス 3">
            <a:extLst>
              <a:ext uri="{FF2B5EF4-FFF2-40B4-BE49-F238E27FC236}">
                <a16:creationId xmlns:a16="http://schemas.microsoft.com/office/drawing/2014/main" id="{D4F98174-45C9-71CF-0FBD-9EF197A972FE}"/>
              </a:ext>
            </a:extLst>
          </p:cNvPr>
          <p:cNvSpPr txBox="1"/>
          <p:nvPr/>
        </p:nvSpPr>
        <p:spPr>
          <a:xfrm>
            <a:off x="4360459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R4/7/7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2" name="テキスト ボックス 3">
            <a:extLst>
              <a:ext uri="{FF2B5EF4-FFF2-40B4-BE49-F238E27FC236}">
                <a16:creationId xmlns:a16="http://schemas.microsoft.com/office/drawing/2014/main" id="{7F6C91F6-FF21-C4B7-C989-4279D459B611}"/>
              </a:ext>
            </a:extLst>
          </p:cNvPr>
          <p:cNvSpPr txBox="1"/>
          <p:nvPr/>
        </p:nvSpPr>
        <p:spPr>
          <a:xfrm>
            <a:off x="7154263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R4/10/5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5" name="テキスト ボックス 3">
            <a:extLst>
              <a:ext uri="{FF2B5EF4-FFF2-40B4-BE49-F238E27FC236}">
                <a16:creationId xmlns:a16="http://schemas.microsoft.com/office/drawing/2014/main" id="{C6BAB23C-4815-49B7-213B-AFBACC36CE5C}"/>
              </a:ext>
            </a:extLst>
          </p:cNvPr>
          <p:cNvSpPr txBox="1"/>
          <p:nvPr/>
        </p:nvSpPr>
        <p:spPr>
          <a:xfrm>
            <a:off x="1479817" y="5572966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R5/1/11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8" name="テキスト ボックス 3">
            <a:extLst>
              <a:ext uri="{FF2B5EF4-FFF2-40B4-BE49-F238E27FC236}">
                <a16:creationId xmlns:a16="http://schemas.microsoft.com/office/drawing/2014/main" id="{63FE137F-0FA5-9660-3692-91E701596FFB}"/>
              </a:ext>
            </a:extLst>
          </p:cNvPr>
          <p:cNvSpPr txBox="1"/>
          <p:nvPr/>
        </p:nvSpPr>
        <p:spPr>
          <a:xfrm>
            <a:off x="4331605" y="5572966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R5/4/10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D32F6099-F4CC-BB20-2DEE-CD8637EA5B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787" y="3667291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1A11FC8-4AF7-6300-4E6A-8F063D82E37E}"/>
              </a:ext>
            </a:extLst>
          </p:cNvPr>
          <p:cNvSpPr txBox="1"/>
          <p:nvPr/>
        </p:nvSpPr>
        <p:spPr>
          <a:xfrm>
            <a:off x="7154263" y="5572966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R5/7/11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5" name="正方形/長方形 33">
            <a:extLst>
              <a:ext uri="{FF2B5EF4-FFF2-40B4-BE49-F238E27FC236}">
                <a16:creationId xmlns:a16="http://schemas.microsoft.com/office/drawing/2014/main" id="{32B48AAA-5BAF-015C-267E-086CDCFE6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スライド番号プレースホルダー 1">
            <a:extLst>
              <a:ext uri="{FF2B5EF4-FFF2-40B4-BE49-F238E27FC236}">
                <a16:creationId xmlns:a16="http://schemas.microsoft.com/office/drawing/2014/main" id="{5025A44F-FA33-9E70-7757-BECFE0FB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26CC1A-CCAD-3432-819B-C4B1EF9DB2E9}"/>
              </a:ext>
            </a:extLst>
          </p:cNvPr>
          <p:cNvSpPr txBox="1"/>
          <p:nvPr/>
        </p:nvSpPr>
        <p:spPr>
          <a:xfrm>
            <a:off x="304367" y="648309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オキナワハマサンゴ８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54B7B8D-1D7D-47FB-B8F1-36C7607DFD84}"/>
              </a:ext>
            </a:extLst>
          </p:cNvPr>
          <p:cNvSpPr/>
          <p:nvPr/>
        </p:nvSpPr>
        <p:spPr bwMode="auto">
          <a:xfrm>
            <a:off x="304367" y="712100"/>
            <a:ext cx="1476808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500" dirty="0"/>
              <a:t>※</a:t>
            </a:r>
            <a:r>
              <a:rPr lang="ja-JP" altLang="en-US" sz="500" dirty="0"/>
              <a:t>　重要な種の保護の観点から表示していません。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3695926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242EA98-9B64-6D39-43E5-CEFB8C4405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48" y="3645067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4E70AA4-4342-3F57-60C7-52F58D2811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48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7EB441-F756-165C-711A-C221571DDD21}"/>
              </a:ext>
            </a:extLst>
          </p:cNvPr>
          <p:cNvSpPr txBox="1"/>
          <p:nvPr/>
        </p:nvSpPr>
        <p:spPr>
          <a:xfrm>
            <a:off x="1449468" y="3230518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H29/12/8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5A5A40F-69F0-3535-6A3E-A97A5C7E5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475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272A3029-6085-2834-D12B-5199A1015763}"/>
              </a:ext>
            </a:extLst>
          </p:cNvPr>
          <p:cNvSpPr txBox="1"/>
          <p:nvPr/>
        </p:nvSpPr>
        <p:spPr>
          <a:xfrm>
            <a:off x="4330149" y="3230518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H30/3/1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0DCA779-0290-89B3-87D0-DE1CFE7BEA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763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テキスト ボックス 3">
            <a:extLst>
              <a:ext uri="{FF2B5EF4-FFF2-40B4-BE49-F238E27FC236}">
                <a16:creationId xmlns:a16="http://schemas.microsoft.com/office/drawing/2014/main" id="{E376B2D0-AADD-9895-C723-CE16E101D0C2}"/>
              </a:ext>
            </a:extLst>
          </p:cNvPr>
          <p:cNvSpPr txBox="1"/>
          <p:nvPr/>
        </p:nvSpPr>
        <p:spPr>
          <a:xfrm>
            <a:off x="7071305" y="3230518"/>
            <a:ext cx="738916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H30/8/6</a:t>
            </a:r>
          </a:p>
        </p:txBody>
      </p:sp>
      <p:sp>
        <p:nvSpPr>
          <p:cNvPr id="24" name="テキスト ボックス 3">
            <a:extLst>
              <a:ext uri="{FF2B5EF4-FFF2-40B4-BE49-F238E27FC236}">
                <a16:creationId xmlns:a16="http://schemas.microsoft.com/office/drawing/2014/main" id="{36093C02-F34D-DB9D-544E-B1EF4796B685}"/>
              </a:ext>
            </a:extLst>
          </p:cNvPr>
          <p:cNvSpPr txBox="1"/>
          <p:nvPr/>
        </p:nvSpPr>
        <p:spPr>
          <a:xfrm>
            <a:off x="1425622" y="5550397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H30/11/2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833398BC-5547-0170-02AA-B84CEFB5C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331" y="3665164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テキスト ボックス 3">
            <a:extLst>
              <a:ext uri="{FF2B5EF4-FFF2-40B4-BE49-F238E27FC236}">
                <a16:creationId xmlns:a16="http://schemas.microsoft.com/office/drawing/2014/main" id="{43A04F25-FC07-9F19-384A-932ECB5CFA6F}"/>
              </a:ext>
            </a:extLst>
          </p:cNvPr>
          <p:cNvSpPr txBox="1"/>
          <p:nvPr/>
        </p:nvSpPr>
        <p:spPr>
          <a:xfrm>
            <a:off x="4276460" y="5570493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H31/2/6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AB59CE56-E9E7-3CCA-6AFE-698448DDA5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6012" y="3645067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8" name="テキスト ボックス 3">
            <a:extLst>
              <a:ext uri="{FF2B5EF4-FFF2-40B4-BE49-F238E27FC236}">
                <a16:creationId xmlns:a16="http://schemas.microsoft.com/office/drawing/2014/main" id="{41B42D26-CDD7-AFB5-FDC8-0DD733F3D242}"/>
              </a:ext>
            </a:extLst>
          </p:cNvPr>
          <p:cNvSpPr txBox="1"/>
          <p:nvPr/>
        </p:nvSpPr>
        <p:spPr>
          <a:xfrm>
            <a:off x="7098141" y="5550396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R1/5/8</a:t>
            </a:r>
          </a:p>
        </p:txBody>
      </p:sp>
      <p:sp>
        <p:nvSpPr>
          <p:cNvPr id="52" name="正方形/長方形 33">
            <a:extLst>
              <a:ext uri="{FF2B5EF4-FFF2-40B4-BE49-F238E27FC236}">
                <a16:creationId xmlns:a16="http://schemas.microsoft.com/office/drawing/2014/main" id="{3CD0E06A-CC8A-B756-AAFF-9DCE50B34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スライド番号プレースホルダー 1">
            <a:extLst>
              <a:ext uri="{FF2B5EF4-FFF2-40B4-BE49-F238E27FC236}">
                <a16:creationId xmlns:a16="http://schemas.microsoft.com/office/drawing/2014/main" id="{1F57350D-B551-F531-B701-A3FE0D80D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6D8EE5-D24B-4BDB-8E78-4097C411E927}"/>
              </a:ext>
            </a:extLst>
          </p:cNvPr>
          <p:cNvSpPr txBox="1"/>
          <p:nvPr/>
        </p:nvSpPr>
        <p:spPr>
          <a:xfrm>
            <a:off x="304367" y="648309"/>
            <a:ext cx="2292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オキナワハマサンゴ１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1D213DA-6DEA-4D5A-9838-5FBC7CE72C7C}"/>
              </a:ext>
            </a:extLst>
          </p:cNvPr>
          <p:cNvSpPr/>
          <p:nvPr/>
        </p:nvSpPr>
        <p:spPr bwMode="auto">
          <a:xfrm>
            <a:off x="266267" y="712100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493152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27C6ECFB-B415-42D0-AFF0-FF89F7E0A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スライド番号プレースホルダー 1">
            <a:extLst>
              <a:ext uri="{FF2B5EF4-FFF2-40B4-BE49-F238E27FC236}">
                <a16:creationId xmlns:a16="http://schemas.microsoft.com/office/drawing/2014/main" id="{2E3B86FF-2DB2-45DA-8B23-C2DAA644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97E2F0-E6A7-4F65-86FB-805CE021CE4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87" y="1322344"/>
            <a:ext cx="2399997" cy="1799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C5CCD9C5-4EEB-4AC7-8FA1-D23BCFF95FC3}"/>
              </a:ext>
            </a:extLst>
          </p:cNvPr>
          <p:cNvSpPr txBox="1"/>
          <p:nvPr/>
        </p:nvSpPr>
        <p:spPr>
          <a:xfrm>
            <a:off x="1435914" y="3230518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R1/8/27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F339016-1B2E-4938-8BAA-3F80B40E3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6498" y="1322343"/>
            <a:ext cx="2400000" cy="1800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1FB96167-C2E3-4B60-ACC9-E57BD1FD10A6}"/>
              </a:ext>
            </a:extLst>
          </p:cNvPr>
          <p:cNvSpPr txBox="1"/>
          <p:nvPr/>
        </p:nvSpPr>
        <p:spPr>
          <a:xfrm>
            <a:off x="4288627" y="3230518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R1/11/13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9EAB35B-DF70-4C51-A962-908AE609A1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866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85057B9E-0D25-46E5-882B-CEBF4AB79F17}"/>
              </a:ext>
            </a:extLst>
          </p:cNvPr>
          <p:cNvSpPr txBox="1"/>
          <p:nvPr/>
        </p:nvSpPr>
        <p:spPr>
          <a:xfrm>
            <a:off x="7134136" y="3230518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R2/2/13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E166A19-D329-4E78-BCFC-1A732B9BDD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3785" y="366865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CA8DD6D3-4878-448C-A8B4-96E8B5A8CF49}"/>
              </a:ext>
            </a:extLst>
          </p:cNvPr>
          <p:cNvSpPr txBox="1"/>
          <p:nvPr/>
        </p:nvSpPr>
        <p:spPr>
          <a:xfrm>
            <a:off x="1478055" y="5573667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R2/5/8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0E2F663-E9EB-4BE4-BC81-A4EC2F8FC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6498" y="366865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テキスト ボックス 3">
            <a:extLst>
              <a:ext uri="{FF2B5EF4-FFF2-40B4-BE49-F238E27FC236}">
                <a16:creationId xmlns:a16="http://schemas.microsoft.com/office/drawing/2014/main" id="{2C55B56B-F9F1-4BF7-8013-CE1E3BDFFBB3}"/>
              </a:ext>
            </a:extLst>
          </p:cNvPr>
          <p:cNvSpPr txBox="1"/>
          <p:nvPr/>
        </p:nvSpPr>
        <p:spPr>
          <a:xfrm>
            <a:off x="4371041" y="5573667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R2/8/5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0D2599A-2086-4D91-BB97-EB5A958B4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9866" y="366865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テキスト ボックス 3">
            <a:extLst>
              <a:ext uri="{FF2B5EF4-FFF2-40B4-BE49-F238E27FC236}">
                <a16:creationId xmlns:a16="http://schemas.microsoft.com/office/drawing/2014/main" id="{F8DE5128-2D79-413B-B2AF-C11B4033B09A}"/>
              </a:ext>
            </a:extLst>
          </p:cNvPr>
          <p:cNvSpPr txBox="1"/>
          <p:nvPr/>
        </p:nvSpPr>
        <p:spPr>
          <a:xfrm>
            <a:off x="7145555" y="5573667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R2/11/7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2694CC3-88FA-5BC1-C9ED-3D36AD01166E}"/>
              </a:ext>
            </a:extLst>
          </p:cNvPr>
          <p:cNvSpPr txBox="1"/>
          <p:nvPr/>
        </p:nvSpPr>
        <p:spPr>
          <a:xfrm>
            <a:off x="304367" y="648309"/>
            <a:ext cx="2292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オキナワハマサンゴ１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97A9A92-FB9A-4102-96DE-21A39CDBD8EA}"/>
              </a:ext>
            </a:extLst>
          </p:cNvPr>
          <p:cNvSpPr/>
          <p:nvPr/>
        </p:nvSpPr>
        <p:spPr bwMode="auto">
          <a:xfrm>
            <a:off x="266267" y="712100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22553124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F9EE7CB8-54C5-40A7-A308-6A0531B44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CD2B8F09-F383-4E0B-88E0-10DE0344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A608B22-4C47-4493-A407-1A0D30420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7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4D38653-0301-4202-A192-40324AB39F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7169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テキスト ボックス 3">
            <a:extLst>
              <a:ext uri="{FF2B5EF4-FFF2-40B4-BE49-F238E27FC236}">
                <a16:creationId xmlns:a16="http://schemas.microsoft.com/office/drawing/2014/main" id="{B6853D7C-6BD7-467C-896A-EF8308E6FA93}"/>
              </a:ext>
            </a:extLst>
          </p:cNvPr>
          <p:cNvSpPr txBox="1"/>
          <p:nvPr/>
        </p:nvSpPr>
        <p:spPr>
          <a:xfrm>
            <a:off x="1507736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R3/2/3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14FCFD36-BA1F-4A65-97FF-6E6F269922F8}"/>
              </a:ext>
            </a:extLst>
          </p:cNvPr>
          <p:cNvSpPr txBox="1"/>
          <p:nvPr/>
        </p:nvSpPr>
        <p:spPr>
          <a:xfrm>
            <a:off x="4335644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R3/3/10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4A132D6-3237-41A2-B71D-23BC7DC346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07" y="4409259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032F3B4F-71EC-4441-88B1-9014786757FC}"/>
              </a:ext>
            </a:extLst>
          </p:cNvPr>
          <p:cNvSpPr txBox="1"/>
          <p:nvPr/>
        </p:nvSpPr>
        <p:spPr>
          <a:xfrm>
            <a:off x="1449226" y="6326143"/>
            <a:ext cx="66236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H29/12/8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8DE6CC8-FC3A-4E06-9499-4B12470383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169" y="4409259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52A55CAF-139A-40A2-9A54-0199E339587F}"/>
              </a:ext>
            </a:extLst>
          </p:cNvPr>
          <p:cNvSpPr txBox="1"/>
          <p:nvPr/>
        </p:nvSpPr>
        <p:spPr>
          <a:xfrm>
            <a:off x="4334842" y="6326143"/>
            <a:ext cx="60465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H30/3/1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D7AA7B6-AD9C-47C6-B3FF-9F70186FBD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763" y="4409259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テキスト ボックス 3">
            <a:extLst>
              <a:ext uri="{FF2B5EF4-FFF2-40B4-BE49-F238E27FC236}">
                <a16:creationId xmlns:a16="http://schemas.microsoft.com/office/drawing/2014/main" id="{0FEC05FD-8AE0-4027-824A-87CE1313B83B}"/>
              </a:ext>
            </a:extLst>
          </p:cNvPr>
          <p:cNvSpPr txBox="1"/>
          <p:nvPr/>
        </p:nvSpPr>
        <p:spPr>
          <a:xfrm>
            <a:off x="7065997" y="6326143"/>
            <a:ext cx="74953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H30/8/6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69E4038-0D14-81B4-0461-FE91A8914840}"/>
              </a:ext>
            </a:extLst>
          </p:cNvPr>
          <p:cNvSpPr txBox="1"/>
          <p:nvPr/>
        </p:nvSpPr>
        <p:spPr>
          <a:xfrm>
            <a:off x="304367" y="3734393"/>
            <a:ext cx="2292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オキナワハマサンゴ２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F1B0DE-479D-04AB-A119-8E1573C15802}"/>
              </a:ext>
            </a:extLst>
          </p:cNvPr>
          <p:cNvSpPr txBox="1"/>
          <p:nvPr/>
        </p:nvSpPr>
        <p:spPr>
          <a:xfrm>
            <a:off x="304367" y="648309"/>
            <a:ext cx="2292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オキナワハマサンゴ１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71048F2-2A1B-48F9-92F2-692B50C3C2F9}"/>
              </a:ext>
            </a:extLst>
          </p:cNvPr>
          <p:cNvSpPr/>
          <p:nvPr/>
        </p:nvSpPr>
        <p:spPr bwMode="auto">
          <a:xfrm>
            <a:off x="266267" y="712100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D900CFD-CDAD-4EC4-93F1-9BFDBD6C5744}"/>
              </a:ext>
            </a:extLst>
          </p:cNvPr>
          <p:cNvSpPr/>
          <p:nvPr/>
        </p:nvSpPr>
        <p:spPr bwMode="auto">
          <a:xfrm>
            <a:off x="266267" y="3809572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6818705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33">
            <a:extLst>
              <a:ext uri="{FF2B5EF4-FFF2-40B4-BE49-F238E27FC236}">
                <a16:creationId xmlns:a16="http://schemas.microsoft.com/office/drawing/2014/main" id="{42E2A14B-A26F-8A7C-3D98-403CBCDC2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スライド番号プレースホルダー 1">
            <a:extLst>
              <a:ext uri="{FF2B5EF4-FFF2-40B4-BE49-F238E27FC236}">
                <a16:creationId xmlns:a16="http://schemas.microsoft.com/office/drawing/2014/main" id="{4164C451-E1A8-9205-0A52-C850D0A8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43F4DDC5-525C-41CF-BEA9-7B343161364A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52857" y="1308101"/>
            <a:ext cx="24012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7" name="テキスト ボックス 3">
            <a:extLst>
              <a:ext uri="{FF2B5EF4-FFF2-40B4-BE49-F238E27FC236}">
                <a16:creationId xmlns:a16="http://schemas.microsoft.com/office/drawing/2014/main" id="{018577CC-BE1D-4962-B64C-588EF9B70C66}"/>
              </a:ext>
            </a:extLst>
          </p:cNvPr>
          <p:cNvSpPr txBox="1"/>
          <p:nvPr/>
        </p:nvSpPr>
        <p:spPr>
          <a:xfrm>
            <a:off x="7148620" y="3230518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R1/5/7</a:t>
            </a: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A5FD9270-E144-4AEF-ADDE-CCB6A9B7ECE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15" y="1324177"/>
            <a:ext cx="24012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テキスト ボックス 3">
            <a:extLst>
              <a:ext uri="{FF2B5EF4-FFF2-40B4-BE49-F238E27FC236}">
                <a16:creationId xmlns:a16="http://schemas.microsoft.com/office/drawing/2014/main" id="{325EA631-F4D0-47D7-8AA2-03E339AB91A5}"/>
              </a:ext>
            </a:extLst>
          </p:cNvPr>
          <p:cNvSpPr txBox="1"/>
          <p:nvPr/>
        </p:nvSpPr>
        <p:spPr>
          <a:xfrm>
            <a:off x="4346263" y="3230518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H31/2/6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936BFEB6-D8F9-4802-AB5E-A900F1047E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72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" name="テキスト ボックス 3">
            <a:extLst>
              <a:ext uri="{FF2B5EF4-FFF2-40B4-BE49-F238E27FC236}">
                <a16:creationId xmlns:a16="http://schemas.microsoft.com/office/drawing/2014/main" id="{CAE2C3BB-1859-4440-A37C-F21744C09EFB}"/>
              </a:ext>
            </a:extLst>
          </p:cNvPr>
          <p:cNvSpPr txBox="1"/>
          <p:nvPr/>
        </p:nvSpPr>
        <p:spPr>
          <a:xfrm>
            <a:off x="1437101" y="3230518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H30/11/2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CF0B375-124E-4EA5-BA7B-15E4614A45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491" y="3668676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テキスト ボックス 3">
            <a:extLst>
              <a:ext uri="{FF2B5EF4-FFF2-40B4-BE49-F238E27FC236}">
                <a16:creationId xmlns:a16="http://schemas.microsoft.com/office/drawing/2014/main" id="{BE04FA4A-4337-4E78-95C4-4F17FF3845A0}"/>
              </a:ext>
            </a:extLst>
          </p:cNvPr>
          <p:cNvSpPr txBox="1"/>
          <p:nvPr/>
        </p:nvSpPr>
        <p:spPr>
          <a:xfrm>
            <a:off x="7190761" y="5570493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R2/2/13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187DEF4-A8F1-4E08-85CD-71C54C23B24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72" y="3668676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テキスト ボックス 3">
            <a:extLst>
              <a:ext uri="{FF2B5EF4-FFF2-40B4-BE49-F238E27FC236}">
                <a16:creationId xmlns:a16="http://schemas.microsoft.com/office/drawing/2014/main" id="{CA1685C6-B1CE-4FD3-B440-3BFD8EA893D5}"/>
              </a:ext>
            </a:extLst>
          </p:cNvPr>
          <p:cNvSpPr txBox="1"/>
          <p:nvPr/>
        </p:nvSpPr>
        <p:spPr>
          <a:xfrm>
            <a:off x="1422370" y="5570493"/>
            <a:ext cx="725204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R1/8/26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840BFCB-60AA-4BEE-8A2A-CA56A02357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>
            <a:off x="3494135" y="3668676"/>
            <a:ext cx="2400000" cy="1800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22" name="テキスト ボックス 3">
            <a:extLst>
              <a:ext uri="{FF2B5EF4-FFF2-40B4-BE49-F238E27FC236}">
                <a16:creationId xmlns:a16="http://schemas.microsoft.com/office/drawing/2014/main" id="{9DB304D6-2262-4B53-B856-132DA1379657}"/>
              </a:ext>
            </a:extLst>
          </p:cNvPr>
          <p:cNvSpPr txBox="1"/>
          <p:nvPr/>
        </p:nvSpPr>
        <p:spPr>
          <a:xfrm>
            <a:off x="4346263" y="5570493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R1/11/13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FFA6C1-9883-F183-702A-B363DEC0BE25}"/>
              </a:ext>
            </a:extLst>
          </p:cNvPr>
          <p:cNvSpPr txBox="1"/>
          <p:nvPr/>
        </p:nvSpPr>
        <p:spPr>
          <a:xfrm>
            <a:off x="304367" y="648309"/>
            <a:ext cx="2292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オキナワハマサンゴ２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9E7D8990-F9E2-402E-AECE-6E89B6BC0A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541" y="3668676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39B5965-56E0-4577-BED4-B49CAB698B1B}"/>
              </a:ext>
            </a:extLst>
          </p:cNvPr>
          <p:cNvSpPr/>
          <p:nvPr/>
        </p:nvSpPr>
        <p:spPr bwMode="auto">
          <a:xfrm>
            <a:off x="266267" y="712100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3948692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108D39A8-0035-E6AA-1941-7E562C0F4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800635"/>
              </p:ext>
            </p:extLst>
          </p:nvPr>
        </p:nvGraphicFramePr>
        <p:xfrm>
          <a:off x="67362" y="721566"/>
          <a:ext cx="9009276" cy="5312568"/>
        </p:xfrm>
        <a:graphic>
          <a:graphicData uri="http://schemas.openxmlformats.org/drawingml/2006/table">
            <a:tbl>
              <a:tblPr firstRow="1" bandRow="1"/>
              <a:tblGrid>
                <a:gridCol w="1122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253598777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4002332134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953987094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585718775"/>
                    </a:ext>
                  </a:extLst>
                </a:gridCol>
              </a:tblGrid>
              <a:tr h="26645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No.18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No.19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No.20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No.22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移植元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No.23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種別生息状況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主な出現種はトゲキクメイシ属、ハマサンゴ属、コモンサンゴ属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サンゴ被度は５～２５％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主な出現種はハマサンゴ属、トゲキクメイシ属、コモンサンゴ属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主な出現種はハマサンゴ属、トゲキクメイシ属、コモンサンゴ属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主な出現種はハマサンゴ属、トゲキクメイシ属、コモンサンゴ属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主な出現種はハマサンゴ属、コモンサンゴ属、トゲキクメイシ属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海草類被度は５％未満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8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地形・水深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礁斜面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岩盤／礫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岩盤／礫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000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生息位置の状況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6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波当たり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ｍ程度であり、 砕波するような波当たりが強い状況は確認されていない 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ｍ程度であり、 砕波するような波当たりが強い状況は確認されていない 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ｍ程度であり、 砕波するような波当たりが強い状況は確認されていない 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ｍ程度であり、 砕波するような波当たりが強い状況は確認されていない 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ｍ程度であり、 砕波するような波当たりが強い状況は確認されていない 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7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流れの状況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7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食害生物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91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付着藻類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37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備考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正方形/長方形 33">
            <a:extLst>
              <a:ext uri="{FF2B5EF4-FFF2-40B4-BE49-F238E27FC236}">
                <a16:creationId xmlns:a16="http://schemas.microsoft.com/office/drawing/2014/main" id="{CE964ECA-ECFD-5578-87DF-02E3A81E0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1AD07AEA-CFB0-2AEF-3C58-57F3E17B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11C0029-D01E-7D5C-808C-49EFFD0609EE}"/>
              </a:ext>
            </a:extLst>
          </p:cNvPr>
          <p:cNvSpPr txBox="1"/>
          <p:nvPr/>
        </p:nvSpPr>
        <p:spPr>
          <a:xfrm>
            <a:off x="2960280" y="413789"/>
            <a:ext cx="3174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表２　移植先における生息環境（その２）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6F1F7D5-15DA-BDF3-609B-9BE66F790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09" y="2476845"/>
            <a:ext cx="1481413" cy="11110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6047612-0725-4C65-2B2A-A70EA5DC9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64" y="2449986"/>
            <a:ext cx="1507200" cy="11304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666D2BD-2A7E-3B5D-4C47-ED360E6CB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06" y="2464212"/>
            <a:ext cx="1507200" cy="11304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1E60AA4-AFE8-A897-3026-87B1A11B7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84" y="2476845"/>
            <a:ext cx="1498367" cy="112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E5494C9-6CCE-63E4-7D21-583E65D481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77" y="2464211"/>
            <a:ext cx="1507309" cy="1130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9843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DB5FA9B-593C-488F-64D1-24BC3E378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2414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A02A41-BE87-C07F-D326-8574648DE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9821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テキスト ボックス 3">
            <a:extLst>
              <a:ext uri="{FF2B5EF4-FFF2-40B4-BE49-F238E27FC236}">
                <a16:creationId xmlns:a16="http://schemas.microsoft.com/office/drawing/2014/main" id="{C6B56BA4-F66D-E3A9-0E9B-E73C9FA9FB52}"/>
              </a:ext>
            </a:extLst>
          </p:cNvPr>
          <p:cNvSpPr txBox="1"/>
          <p:nvPr/>
        </p:nvSpPr>
        <p:spPr>
          <a:xfrm>
            <a:off x="1476684" y="3230518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R2/5/8</a:t>
            </a:r>
          </a:p>
        </p:txBody>
      </p:sp>
      <p:sp>
        <p:nvSpPr>
          <p:cNvPr id="12" name="テキスト ボックス 3">
            <a:extLst>
              <a:ext uri="{FF2B5EF4-FFF2-40B4-BE49-F238E27FC236}">
                <a16:creationId xmlns:a16="http://schemas.microsoft.com/office/drawing/2014/main" id="{CA71A158-5836-F71E-29B7-F8800C17C2C2}"/>
              </a:ext>
            </a:extLst>
          </p:cNvPr>
          <p:cNvSpPr txBox="1"/>
          <p:nvPr/>
        </p:nvSpPr>
        <p:spPr>
          <a:xfrm>
            <a:off x="4324091" y="3230518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R2/6/10</a:t>
            </a:r>
          </a:p>
        </p:txBody>
      </p:sp>
      <p:sp>
        <p:nvSpPr>
          <p:cNvPr id="49" name="正方形/長方形 33">
            <a:extLst>
              <a:ext uri="{FF2B5EF4-FFF2-40B4-BE49-F238E27FC236}">
                <a16:creationId xmlns:a16="http://schemas.microsoft.com/office/drawing/2014/main" id="{6B914B58-CA94-4F14-9069-C61390F7D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スライド番号プレースホルダー 1">
            <a:extLst>
              <a:ext uri="{FF2B5EF4-FFF2-40B4-BE49-F238E27FC236}">
                <a16:creationId xmlns:a16="http://schemas.microsoft.com/office/drawing/2014/main" id="{A111D9B7-DE7D-63AE-B45E-23630B7F4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1D8FA44-4027-4847-9F46-621972EA8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14" y="4409259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テキスト ボックス 3">
            <a:extLst>
              <a:ext uri="{FF2B5EF4-FFF2-40B4-BE49-F238E27FC236}">
                <a16:creationId xmlns:a16="http://schemas.microsoft.com/office/drawing/2014/main" id="{EE98AA25-071F-4591-8A58-F1E69FCA38B5}"/>
              </a:ext>
            </a:extLst>
          </p:cNvPr>
          <p:cNvSpPr txBox="1"/>
          <p:nvPr/>
        </p:nvSpPr>
        <p:spPr>
          <a:xfrm>
            <a:off x="1422379" y="6326143"/>
            <a:ext cx="72007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H30/12/26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CA52F6DF-993A-40F6-A4F9-E5C7843F1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7032" y="4409259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テキスト ボックス 3">
            <a:extLst>
              <a:ext uri="{FF2B5EF4-FFF2-40B4-BE49-F238E27FC236}">
                <a16:creationId xmlns:a16="http://schemas.microsoft.com/office/drawing/2014/main" id="{77667EB0-928E-4D13-8C45-9AFE15BDC58F}"/>
              </a:ext>
            </a:extLst>
          </p:cNvPr>
          <p:cNvSpPr txBox="1"/>
          <p:nvPr/>
        </p:nvSpPr>
        <p:spPr>
          <a:xfrm>
            <a:off x="7089161" y="6326143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R1/6/3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6C8FE88-C524-4DB5-98F8-0CB0D880DF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9821" y="4409259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5" name="テキスト ボックス 3">
            <a:extLst>
              <a:ext uri="{FF2B5EF4-FFF2-40B4-BE49-F238E27FC236}">
                <a16:creationId xmlns:a16="http://schemas.microsoft.com/office/drawing/2014/main" id="{1DDA2CD6-B301-4B53-9BDA-3A723FD10773}"/>
              </a:ext>
            </a:extLst>
          </p:cNvPr>
          <p:cNvSpPr txBox="1"/>
          <p:nvPr/>
        </p:nvSpPr>
        <p:spPr>
          <a:xfrm>
            <a:off x="4281950" y="6326143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H31/3/5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7A7935-75EC-69C5-A873-70F4D01ABB3D}"/>
              </a:ext>
            </a:extLst>
          </p:cNvPr>
          <p:cNvSpPr txBox="1"/>
          <p:nvPr/>
        </p:nvSpPr>
        <p:spPr>
          <a:xfrm>
            <a:off x="304367" y="3734393"/>
            <a:ext cx="2292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オキナワハマサンゴ３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476AB22-89CF-0722-25AB-97122A66B9B1}"/>
              </a:ext>
            </a:extLst>
          </p:cNvPr>
          <p:cNvSpPr txBox="1"/>
          <p:nvPr/>
        </p:nvSpPr>
        <p:spPr>
          <a:xfrm>
            <a:off x="304367" y="648309"/>
            <a:ext cx="2292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オキナワハマサンゴ２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5B4ACCD-16DF-401C-B3AC-F3024B35B339}"/>
              </a:ext>
            </a:extLst>
          </p:cNvPr>
          <p:cNvSpPr/>
          <p:nvPr/>
        </p:nvSpPr>
        <p:spPr bwMode="auto">
          <a:xfrm>
            <a:off x="266267" y="712100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02D3F7E-0AD7-47DF-92B0-7E4E9F39A9B9}"/>
              </a:ext>
            </a:extLst>
          </p:cNvPr>
          <p:cNvSpPr/>
          <p:nvPr/>
        </p:nvSpPr>
        <p:spPr bwMode="auto">
          <a:xfrm>
            <a:off x="266267" y="3800946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16808099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>
            <a:extLst>
              <a:ext uri="{FF2B5EF4-FFF2-40B4-BE49-F238E27FC236}">
                <a16:creationId xmlns:a16="http://schemas.microsoft.com/office/drawing/2014/main" id="{1472D8F8-164C-BE64-E619-1D488D2EC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185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5" name="テキスト ボックス 3">
            <a:extLst>
              <a:ext uri="{FF2B5EF4-FFF2-40B4-BE49-F238E27FC236}">
                <a16:creationId xmlns:a16="http://schemas.microsoft.com/office/drawing/2014/main" id="{31739CC7-7B8A-90E7-9170-C021BB32EA53}"/>
              </a:ext>
            </a:extLst>
          </p:cNvPr>
          <p:cNvSpPr txBox="1"/>
          <p:nvPr/>
        </p:nvSpPr>
        <p:spPr>
          <a:xfrm>
            <a:off x="7134455" y="3230518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R2/3/10</a:t>
            </a:r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35B81DA6-1ECC-9B3F-B8E2-76C4DCB31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5642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8" name="テキスト ボックス 3">
            <a:extLst>
              <a:ext uri="{FF2B5EF4-FFF2-40B4-BE49-F238E27FC236}">
                <a16:creationId xmlns:a16="http://schemas.microsoft.com/office/drawing/2014/main" id="{3F9B3374-291B-6C3D-B11D-0BC29B324615}"/>
              </a:ext>
            </a:extLst>
          </p:cNvPr>
          <p:cNvSpPr txBox="1"/>
          <p:nvPr/>
        </p:nvSpPr>
        <p:spPr>
          <a:xfrm>
            <a:off x="1479912" y="3230518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R1/9/10</a:t>
            </a:r>
          </a:p>
        </p:txBody>
      </p:sp>
      <p:pic>
        <p:nvPicPr>
          <p:cNvPr id="74" name="図 73">
            <a:extLst>
              <a:ext uri="{FF2B5EF4-FFF2-40B4-BE49-F238E27FC236}">
                <a16:creationId xmlns:a16="http://schemas.microsoft.com/office/drawing/2014/main" id="{9080AF45-CFEC-69C9-9B49-4785C1E92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183" y="1323736"/>
            <a:ext cx="2396286" cy="17972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7" name="テキスト ボックス 3">
            <a:extLst>
              <a:ext uri="{FF2B5EF4-FFF2-40B4-BE49-F238E27FC236}">
                <a16:creationId xmlns:a16="http://schemas.microsoft.com/office/drawing/2014/main" id="{143B8DA1-BA78-AB81-4E8C-E8B62BB2DFBD}"/>
              </a:ext>
            </a:extLst>
          </p:cNvPr>
          <p:cNvSpPr txBox="1"/>
          <p:nvPr/>
        </p:nvSpPr>
        <p:spPr>
          <a:xfrm>
            <a:off x="4292455" y="3230518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R1/12/10</a:t>
            </a:r>
          </a:p>
        </p:txBody>
      </p:sp>
      <p:sp>
        <p:nvSpPr>
          <p:cNvPr id="93" name="正方形/長方形 33">
            <a:extLst>
              <a:ext uri="{FF2B5EF4-FFF2-40B4-BE49-F238E27FC236}">
                <a16:creationId xmlns:a16="http://schemas.microsoft.com/office/drawing/2014/main" id="{A6305721-954D-B285-409E-0C03BAF16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スライド番号プレースホルダー 1">
            <a:extLst>
              <a:ext uri="{FF2B5EF4-FFF2-40B4-BE49-F238E27FC236}">
                <a16:creationId xmlns:a16="http://schemas.microsoft.com/office/drawing/2014/main" id="{17895CAC-ACF9-B17F-9ADF-9378D4FC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71BC1D9-DBFB-4AF7-BE5E-39D59D57BC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4784" y="3662318"/>
            <a:ext cx="2401716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51B9C86-5C40-4B0D-8CB2-5A41E6F39B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9468" y="3662318"/>
            <a:ext cx="2401716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73C213B-774D-434A-B776-243E1A4F833E}"/>
              </a:ext>
            </a:extLst>
          </p:cNvPr>
          <p:cNvSpPr txBox="1"/>
          <p:nvPr/>
        </p:nvSpPr>
        <p:spPr>
          <a:xfrm>
            <a:off x="4374869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R2/9/8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0" name="テキスト ボックス 3">
            <a:extLst>
              <a:ext uri="{FF2B5EF4-FFF2-40B4-BE49-F238E27FC236}">
                <a16:creationId xmlns:a16="http://schemas.microsoft.com/office/drawing/2014/main" id="{62F00E5C-F59F-4DF3-8CBD-4C4A376F9C4C}"/>
              </a:ext>
            </a:extLst>
          </p:cNvPr>
          <p:cNvSpPr txBox="1"/>
          <p:nvPr/>
        </p:nvSpPr>
        <p:spPr>
          <a:xfrm>
            <a:off x="1479912" y="5570493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R2/6/10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E900AF3-EABC-4EC9-B2B2-242C960176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0185" y="366231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テキスト ボックス 3">
            <a:extLst>
              <a:ext uri="{FF2B5EF4-FFF2-40B4-BE49-F238E27FC236}">
                <a16:creationId xmlns:a16="http://schemas.microsoft.com/office/drawing/2014/main" id="{4026FFF1-9D4A-408E-87E1-DFC647D090D3}"/>
              </a:ext>
            </a:extLst>
          </p:cNvPr>
          <p:cNvSpPr txBox="1"/>
          <p:nvPr/>
        </p:nvSpPr>
        <p:spPr>
          <a:xfrm>
            <a:off x="7145874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R2/12/8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5509EF-B410-EA34-7696-8E607050BA58}"/>
              </a:ext>
            </a:extLst>
          </p:cNvPr>
          <p:cNvSpPr txBox="1"/>
          <p:nvPr/>
        </p:nvSpPr>
        <p:spPr>
          <a:xfrm>
            <a:off x="304367" y="648309"/>
            <a:ext cx="2292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オキナワハマサンゴ３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B6885EC-3D26-4A6E-B48E-86ACF1F1254F}"/>
              </a:ext>
            </a:extLst>
          </p:cNvPr>
          <p:cNvSpPr/>
          <p:nvPr/>
        </p:nvSpPr>
        <p:spPr bwMode="auto">
          <a:xfrm>
            <a:off x="266267" y="712100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599421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33">
            <a:extLst>
              <a:ext uri="{FF2B5EF4-FFF2-40B4-BE49-F238E27FC236}">
                <a16:creationId xmlns:a16="http://schemas.microsoft.com/office/drawing/2014/main" id="{C11DEA73-48BE-4B71-9D25-DEB05854B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6CAFFD3C-532C-4B65-9FA8-284F28EF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EF5CE8B-3A85-4B7C-A9EA-C02001749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2422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E50538D-5B8E-4576-B82F-1E8E8D39F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931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CE72E44-239D-4C88-A5A8-19FCC72DF5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591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テキスト ボックス 3">
            <a:extLst>
              <a:ext uri="{FF2B5EF4-FFF2-40B4-BE49-F238E27FC236}">
                <a16:creationId xmlns:a16="http://schemas.microsoft.com/office/drawing/2014/main" id="{D8519C83-67B9-401E-B42F-7298FB06698E}"/>
              </a:ext>
            </a:extLst>
          </p:cNvPr>
          <p:cNvSpPr txBox="1"/>
          <p:nvPr/>
        </p:nvSpPr>
        <p:spPr>
          <a:xfrm>
            <a:off x="1516965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R3/3/9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" name="テキスト ボックス 3">
            <a:extLst>
              <a:ext uri="{FF2B5EF4-FFF2-40B4-BE49-F238E27FC236}">
                <a16:creationId xmlns:a16="http://schemas.microsoft.com/office/drawing/2014/main" id="{28BC17FA-C2E8-4E26-BA09-80D78202D681}"/>
              </a:ext>
            </a:extLst>
          </p:cNvPr>
          <p:cNvSpPr txBox="1"/>
          <p:nvPr/>
        </p:nvSpPr>
        <p:spPr>
          <a:xfrm>
            <a:off x="4370474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R3/6/2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6" name="テキスト ボックス 3">
            <a:extLst>
              <a:ext uri="{FF2B5EF4-FFF2-40B4-BE49-F238E27FC236}">
                <a16:creationId xmlns:a16="http://schemas.microsoft.com/office/drawing/2014/main" id="{6FD01A90-8C85-4F5D-B5BA-70EB8C7AB4F3}"/>
              </a:ext>
            </a:extLst>
          </p:cNvPr>
          <p:cNvSpPr txBox="1"/>
          <p:nvPr/>
        </p:nvSpPr>
        <p:spPr>
          <a:xfrm>
            <a:off x="7170134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R3/9/8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D605210-8852-47E1-BB7C-5E1442DA3A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2422" y="3665987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テキスト ボックス 3">
            <a:extLst>
              <a:ext uri="{FF2B5EF4-FFF2-40B4-BE49-F238E27FC236}">
                <a16:creationId xmlns:a16="http://schemas.microsoft.com/office/drawing/2014/main" id="{378575C7-E317-41A1-B519-B7FF577D22E6}"/>
              </a:ext>
            </a:extLst>
          </p:cNvPr>
          <p:cNvSpPr txBox="1"/>
          <p:nvPr/>
        </p:nvSpPr>
        <p:spPr>
          <a:xfrm>
            <a:off x="1488111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R3/11/2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E17C97-7410-6745-4546-50A66E9AA459}"/>
              </a:ext>
            </a:extLst>
          </p:cNvPr>
          <p:cNvSpPr txBox="1"/>
          <p:nvPr/>
        </p:nvSpPr>
        <p:spPr>
          <a:xfrm>
            <a:off x="304367" y="648309"/>
            <a:ext cx="2345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オキナワハマサンゴ３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77F44B3-CA93-4C36-9FEF-994C164588CE}"/>
              </a:ext>
            </a:extLst>
          </p:cNvPr>
          <p:cNvSpPr/>
          <p:nvPr/>
        </p:nvSpPr>
        <p:spPr bwMode="auto">
          <a:xfrm>
            <a:off x="266267" y="712100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11145688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図 51">
            <a:extLst>
              <a:ext uri="{FF2B5EF4-FFF2-40B4-BE49-F238E27FC236}">
                <a16:creationId xmlns:a16="http://schemas.microsoft.com/office/drawing/2014/main" id="{3D73968F-E910-14CC-9D64-899D72953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39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テキスト ボックス 3">
            <a:extLst>
              <a:ext uri="{FF2B5EF4-FFF2-40B4-BE49-F238E27FC236}">
                <a16:creationId xmlns:a16="http://schemas.microsoft.com/office/drawing/2014/main" id="{5BFF6E88-E0AF-641E-D8BE-72B2CD195F4C}"/>
              </a:ext>
            </a:extLst>
          </p:cNvPr>
          <p:cNvSpPr txBox="1"/>
          <p:nvPr/>
        </p:nvSpPr>
        <p:spPr>
          <a:xfrm>
            <a:off x="1419305" y="3230518"/>
            <a:ext cx="72007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H30/12/26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4E073FA9-1D99-F37F-0BCF-D094AF028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9339" y="366231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5" name="テキスト ボックス 3">
            <a:extLst>
              <a:ext uri="{FF2B5EF4-FFF2-40B4-BE49-F238E27FC236}">
                <a16:creationId xmlns:a16="http://schemas.microsoft.com/office/drawing/2014/main" id="{397A3393-A5C3-D1B6-E3F0-D74EE7685EC0}"/>
              </a:ext>
            </a:extLst>
          </p:cNvPr>
          <p:cNvSpPr txBox="1"/>
          <p:nvPr/>
        </p:nvSpPr>
        <p:spPr>
          <a:xfrm>
            <a:off x="1473609" y="5570493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R1/9/11</a:t>
            </a:r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3912FD08-D64C-69BC-4C12-0D5B903D6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8285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5" name="テキスト ボックス 3">
            <a:extLst>
              <a:ext uri="{FF2B5EF4-FFF2-40B4-BE49-F238E27FC236}">
                <a16:creationId xmlns:a16="http://schemas.microsoft.com/office/drawing/2014/main" id="{8D245FD3-1891-3B06-1057-4B853216FCAD}"/>
              </a:ext>
            </a:extLst>
          </p:cNvPr>
          <p:cNvSpPr txBox="1"/>
          <p:nvPr/>
        </p:nvSpPr>
        <p:spPr>
          <a:xfrm>
            <a:off x="7090414" y="3230518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R1/6/4</a:t>
            </a:r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7556D17D-F6CA-B9A5-8A07-7F611337F6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5306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1" name="テキスト ボックス 3">
            <a:extLst>
              <a:ext uri="{FF2B5EF4-FFF2-40B4-BE49-F238E27FC236}">
                <a16:creationId xmlns:a16="http://schemas.microsoft.com/office/drawing/2014/main" id="{36E64019-11A4-47CB-9C09-2635E6A04E68}"/>
              </a:ext>
            </a:extLst>
          </p:cNvPr>
          <p:cNvSpPr txBox="1"/>
          <p:nvPr/>
        </p:nvSpPr>
        <p:spPr>
          <a:xfrm>
            <a:off x="4287435" y="3230518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H31/3/5</a:t>
            </a:r>
          </a:p>
        </p:txBody>
      </p:sp>
      <p:sp>
        <p:nvSpPr>
          <p:cNvPr id="76" name="正方形/長方形 33">
            <a:extLst>
              <a:ext uri="{FF2B5EF4-FFF2-40B4-BE49-F238E27FC236}">
                <a16:creationId xmlns:a16="http://schemas.microsoft.com/office/drawing/2014/main" id="{E8111C43-6D50-E6F2-888C-25804B6E3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スライド番号プレースホルダー 1">
            <a:extLst>
              <a:ext uri="{FF2B5EF4-FFF2-40B4-BE49-F238E27FC236}">
                <a16:creationId xmlns:a16="http://schemas.microsoft.com/office/drawing/2014/main" id="{F149E641-3BBD-0A42-D0DD-266F88BB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8" name="図 77">
            <a:extLst>
              <a:ext uri="{FF2B5EF4-FFF2-40B4-BE49-F238E27FC236}">
                <a16:creationId xmlns:a16="http://schemas.microsoft.com/office/drawing/2014/main" id="{4CB9E0EE-28D9-4633-A6BA-7517FFA9DA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163" y="3663711"/>
            <a:ext cx="2396286" cy="17972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9" name="テキスト ボックス 3">
            <a:extLst>
              <a:ext uri="{FF2B5EF4-FFF2-40B4-BE49-F238E27FC236}">
                <a16:creationId xmlns:a16="http://schemas.microsoft.com/office/drawing/2014/main" id="{55B1DF00-6ADF-41EC-9597-E3691EB38B23}"/>
              </a:ext>
            </a:extLst>
          </p:cNvPr>
          <p:cNvSpPr txBox="1"/>
          <p:nvPr/>
        </p:nvSpPr>
        <p:spPr>
          <a:xfrm>
            <a:off x="4287435" y="5570493"/>
            <a:ext cx="6957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R1/12/11</a:t>
            </a:r>
          </a:p>
        </p:txBody>
      </p:sp>
      <p:pic>
        <p:nvPicPr>
          <p:cNvPr id="80" name="図 79">
            <a:extLst>
              <a:ext uri="{FF2B5EF4-FFF2-40B4-BE49-F238E27FC236}">
                <a16:creationId xmlns:a16="http://schemas.microsoft.com/office/drawing/2014/main" id="{FEF73B11-F3CE-4274-8A81-F35939922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285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1" name="テキスト ボックス 3">
            <a:extLst>
              <a:ext uri="{FF2B5EF4-FFF2-40B4-BE49-F238E27FC236}">
                <a16:creationId xmlns:a16="http://schemas.microsoft.com/office/drawing/2014/main" id="{E4975C58-F011-4E65-9F47-98925E7DAD27}"/>
              </a:ext>
            </a:extLst>
          </p:cNvPr>
          <p:cNvSpPr txBox="1"/>
          <p:nvPr/>
        </p:nvSpPr>
        <p:spPr>
          <a:xfrm>
            <a:off x="7132555" y="5570493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R2/3/11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E2FA42-2CDA-5D4B-31C8-51055F487A51}"/>
              </a:ext>
            </a:extLst>
          </p:cNvPr>
          <p:cNvSpPr txBox="1"/>
          <p:nvPr/>
        </p:nvSpPr>
        <p:spPr>
          <a:xfrm>
            <a:off x="304367" y="648309"/>
            <a:ext cx="2292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オキナワハマサンゴ４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E06C1CA-06FC-41A4-8622-3DF6E9EC1E6A}"/>
              </a:ext>
            </a:extLst>
          </p:cNvPr>
          <p:cNvSpPr/>
          <p:nvPr/>
        </p:nvSpPr>
        <p:spPr bwMode="auto">
          <a:xfrm>
            <a:off x="266267" y="712100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1331564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3EFB56-15A6-97FE-A574-E5EE9EB4DA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2927" y="1322343"/>
            <a:ext cx="2401716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6DF5538-8CA4-3F49-86AC-E221DCDEE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1810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3CE6FE-CB5D-6CC5-6595-E3B9D9748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0763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9FD004C-6EFC-9066-15F0-9ECC9EC0FA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85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41DC5D5-7FAF-E8F3-3D3D-33D94C8BE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810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62863D7-675A-54FE-84A2-A3334285D4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763" y="3662318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テキスト ボックス 3">
            <a:extLst>
              <a:ext uri="{FF2B5EF4-FFF2-40B4-BE49-F238E27FC236}">
                <a16:creationId xmlns:a16="http://schemas.microsoft.com/office/drawing/2014/main" id="{19E98C11-8B0F-DE91-671A-3336665C8589}"/>
              </a:ext>
            </a:extLst>
          </p:cNvPr>
          <p:cNvSpPr txBox="1"/>
          <p:nvPr/>
        </p:nvSpPr>
        <p:spPr>
          <a:xfrm>
            <a:off x="4366353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R2/9/9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1" name="テキスト ボックス 3">
            <a:extLst>
              <a:ext uri="{FF2B5EF4-FFF2-40B4-BE49-F238E27FC236}">
                <a16:creationId xmlns:a16="http://schemas.microsoft.com/office/drawing/2014/main" id="{AB0CEF45-BA20-70F5-1E4A-363CD34A865C}"/>
              </a:ext>
            </a:extLst>
          </p:cNvPr>
          <p:cNvSpPr txBox="1"/>
          <p:nvPr/>
        </p:nvSpPr>
        <p:spPr>
          <a:xfrm>
            <a:off x="7146452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R2/12/8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4" name="テキスト ボックス 3">
            <a:extLst>
              <a:ext uri="{FF2B5EF4-FFF2-40B4-BE49-F238E27FC236}">
                <a16:creationId xmlns:a16="http://schemas.microsoft.com/office/drawing/2014/main" id="{A3B2546B-892D-77B0-E49C-AC2421C1A894}"/>
              </a:ext>
            </a:extLst>
          </p:cNvPr>
          <p:cNvSpPr txBox="1"/>
          <p:nvPr/>
        </p:nvSpPr>
        <p:spPr>
          <a:xfrm>
            <a:off x="1489474" y="5570493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R3/3/10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7" name="テキスト ボックス 3">
            <a:extLst>
              <a:ext uri="{FF2B5EF4-FFF2-40B4-BE49-F238E27FC236}">
                <a16:creationId xmlns:a16="http://schemas.microsoft.com/office/drawing/2014/main" id="{4AF71BD2-56AA-3C61-176D-449F69E34C45}"/>
              </a:ext>
            </a:extLst>
          </p:cNvPr>
          <p:cNvSpPr txBox="1"/>
          <p:nvPr/>
        </p:nvSpPr>
        <p:spPr>
          <a:xfrm>
            <a:off x="4366353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R3/6/3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0" name="テキスト ボックス 3">
            <a:extLst>
              <a:ext uri="{FF2B5EF4-FFF2-40B4-BE49-F238E27FC236}">
                <a16:creationId xmlns:a16="http://schemas.microsoft.com/office/drawing/2014/main" id="{620D3117-6ED3-9DB1-F3AB-BBA630BC7598}"/>
              </a:ext>
            </a:extLst>
          </p:cNvPr>
          <p:cNvSpPr txBox="1"/>
          <p:nvPr/>
        </p:nvSpPr>
        <p:spPr>
          <a:xfrm>
            <a:off x="7175306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R3/9/8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6" name="テキスト ボックス 3">
            <a:extLst>
              <a:ext uri="{FF2B5EF4-FFF2-40B4-BE49-F238E27FC236}">
                <a16:creationId xmlns:a16="http://schemas.microsoft.com/office/drawing/2014/main" id="{09556598-1D6B-3F8B-412B-6D201AC874AB}"/>
              </a:ext>
            </a:extLst>
          </p:cNvPr>
          <p:cNvSpPr txBox="1"/>
          <p:nvPr/>
        </p:nvSpPr>
        <p:spPr>
          <a:xfrm>
            <a:off x="1478055" y="3230518"/>
            <a:ext cx="611461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R2/6/10</a:t>
            </a:r>
          </a:p>
        </p:txBody>
      </p:sp>
      <p:sp>
        <p:nvSpPr>
          <p:cNvPr id="51" name="正方形/長方形 33">
            <a:extLst>
              <a:ext uri="{FF2B5EF4-FFF2-40B4-BE49-F238E27FC236}">
                <a16:creationId xmlns:a16="http://schemas.microsoft.com/office/drawing/2014/main" id="{AED942B8-2555-3DCE-0DA8-3E7B2850A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スライド番号プレースホルダー 1">
            <a:extLst>
              <a:ext uri="{FF2B5EF4-FFF2-40B4-BE49-F238E27FC236}">
                <a16:creationId xmlns:a16="http://schemas.microsoft.com/office/drawing/2014/main" id="{75B65D13-03CF-C421-1943-B6E63589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4F993F-E76C-E4B0-5F6D-7E51E5B72C17}"/>
              </a:ext>
            </a:extLst>
          </p:cNvPr>
          <p:cNvSpPr txBox="1"/>
          <p:nvPr/>
        </p:nvSpPr>
        <p:spPr>
          <a:xfrm>
            <a:off x="304367" y="648309"/>
            <a:ext cx="2292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オキナワハマサンゴ４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38E937A-553C-4F85-8CFE-99D3BCB3A75E}"/>
              </a:ext>
            </a:extLst>
          </p:cNvPr>
          <p:cNvSpPr/>
          <p:nvPr/>
        </p:nvSpPr>
        <p:spPr bwMode="auto">
          <a:xfrm>
            <a:off x="266267" y="712100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41546517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82DB9D2-B6CA-DEAB-369D-C4FC686E38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1630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0DDF30A-A589-553B-0C92-51AC56E173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3004" y="1322343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C07C677-6A8E-FFEE-3E99-C3A9C80E7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2115" y="3662318"/>
            <a:ext cx="2365714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6C9FDB9-DCA1-DBF2-E23D-DD324A080E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31630" y="3662318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5803F8E-B848-F36A-02C7-FAF190316D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3003" y="3662318"/>
            <a:ext cx="2400003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" name="テキスト ボックス 3">
            <a:extLst>
              <a:ext uri="{FF2B5EF4-FFF2-40B4-BE49-F238E27FC236}">
                <a16:creationId xmlns:a16="http://schemas.microsoft.com/office/drawing/2014/main" id="{288F8DC8-43DA-8C67-0E8E-309359CF11B5}"/>
              </a:ext>
            </a:extLst>
          </p:cNvPr>
          <p:cNvSpPr txBox="1"/>
          <p:nvPr/>
        </p:nvSpPr>
        <p:spPr>
          <a:xfrm>
            <a:off x="4366173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R4/3/3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3" name="テキスト ボックス 3">
            <a:extLst>
              <a:ext uri="{FF2B5EF4-FFF2-40B4-BE49-F238E27FC236}">
                <a16:creationId xmlns:a16="http://schemas.microsoft.com/office/drawing/2014/main" id="{E6C3649F-1904-BF23-C2A0-1B6B13CBA65F}"/>
              </a:ext>
            </a:extLst>
          </p:cNvPr>
          <p:cNvSpPr txBox="1"/>
          <p:nvPr/>
        </p:nvSpPr>
        <p:spPr>
          <a:xfrm>
            <a:off x="7177547" y="3230518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R4/6/2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6" name="テキスト ボックス 3">
            <a:extLst>
              <a:ext uri="{FF2B5EF4-FFF2-40B4-BE49-F238E27FC236}">
                <a16:creationId xmlns:a16="http://schemas.microsoft.com/office/drawing/2014/main" id="{E56B4DCF-E084-A3B9-CA55-A3E3A65A1BB0}"/>
              </a:ext>
            </a:extLst>
          </p:cNvPr>
          <p:cNvSpPr txBox="1"/>
          <p:nvPr/>
        </p:nvSpPr>
        <p:spPr>
          <a:xfrm>
            <a:off x="1519515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R4/9/7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9" name="テキスト ボックス 3">
            <a:extLst>
              <a:ext uri="{FF2B5EF4-FFF2-40B4-BE49-F238E27FC236}">
                <a16:creationId xmlns:a16="http://schemas.microsoft.com/office/drawing/2014/main" id="{FBF5856E-3A01-262C-6057-12D73C279238}"/>
              </a:ext>
            </a:extLst>
          </p:cNvPr>
          <p:cNvSpPr txBox="1"/>
          <p:nvPr/>
        </p:nvSpPr>
        <p:spPr>
          <a:xfrm>
            <a:off x="4308465" y="5570493"/>
            <a:ext cx="660758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R4/12/13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2" name="テキスト ボックス 3">
            <a:extLst>
              <a:ext uri="{FF2B5EF4-FFF2-40B4-BE49-F238E27FC236}">
                <a16:creationId xmlns:a16="http://schemas.microsoft.com/office/drawing/2014/main" id="{77748851-BD78-3070-3831-5586D940ABA2}"/>
              </a:ext>
            </a:extLst>
          </p:cNvPr>
          <p:cNvSpPr txBox="1"/>
          <p:nvPr/>
        </p:nvSpPr>
        <p:spPr>
          <a:xfrm>
            <a:off x="7177547" y="5570493"/>
            <a:ext cx="545342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R5/3/8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5E2D5671-EC0A-3A2F-E37F-D758A3738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72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テキスト ボックス 3">
            <a:extLst>
              <a:ext uri="{FF2B5EF4-FFF2-40B4-BE49-F238E27FC236}">
                <a16:creationId xmlns:a16="http://schemas.microsoft.com/office/drawing/2014/main" id="{D1122658-ED51-98F9-8DAF-D80D3A15F762}"/>
              </a:ext>
            </a:extLst>
          </p:cNvPr>
          <p:cNvSpPr txBox="1"/>
          <p:nvPr/>
        </p:nvSpPr>
        <p:spPr>
          <a:xfrm>
            <a:off x="1436688" y="3230518"/>
            <a:ext cx="696569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R3/12/11</a:t>
            </a:r>
            <a:endParaRPr lang="ja-JP" altLang="en-US" sz="900" b="1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3" name="正方形/長方形 33">
            <a:extLst>
              <a:ext uri="{FF2B5EF4-FFF2-40B4-BE49-F238E27FC236}">
                <a16:creationId xmlns:a16="http://schemas.microsoft.com/office/drawing/2014/main" id="{A583440A-6E8A-C7AC-58FB-8F5E39FE5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スライド番号プレースホルダー 1">
            <a:extLst>
              <a:ext uri="{FF2B5EF4-FFF2-40B4-BE49-F238E27FC236}">
                <a16:creationId xmlns:a16="http://schemas.microsoft.com/office/drawing/2014/main" id="{2504C50A-55AA-5550-72A4-3C6EAD8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471381-939B-2DF5-416A-A14326179354}"/>
              </a:ext>
            </a:extLst>
          </p:cNvPr>
          <p:cNvSpPr txBox="1"/>
          <p:nvPr/>
        </p:nvSpPr>
        <p:spPr>
          <a:xfrm>
            <a:off x="304367" y="648309"/>
            <a:ext cx="2292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オキナワハマサンゴ４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20E7162-C204-49DA-8589-FC489FEE1572}"/>
              </a:ext>
            </a:extLst>
          </p:cNvPr>
          <p:cNvSpPr/>
          <p:nvPr/>
        </p:nvSpPr>
        <p:spPr bwMode="auto">
          <a:xfrm>
            <a:off x="266267" y="712100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3972679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00C50DF9-1BA8-482E-A947-B336A65B3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28AD0ED6-DEE8-48C1-A69D-FFC32B0B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8FE959E-A972-47E2-994B-0B32D429D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113" y="1322343"/>
            <a:ext cx="2399999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265A658B-375C-43EB-B91D-476056703ABD}"/>
              </a:ext>
            </a:extLst>
          </p:cNvPr>
          <p:cNvSpPr txBox="1"/>
          <p:nvPr/>
        </p:nvSpPr>
        <p:spPr>
          <a:xfrm>
            <a:off x="1484588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R5/6/16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F1E66DB-8278-4129-A8A1-A71A85A34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461" y="1322343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8A4EBF15-3597-495F-9EA6-9CC3969864FB}"/>
              </a:ext>
            </a:extLst>
          </p:cNvPr>
          <p:cNvSpPr txBox="1"/>
          <p:nvPr/>
        </p:nvSpPr>
        <p:spPr>
          <a:xfrm>
            <a:off x="4330937" y="3230518"/>
            <a:ext cx="60305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algn="ctr"/>
            <a:r>
              <a:rPr lang="en-US" altLang="ja-JP" sz="900" b="1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R5/7/11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692CEA1-8081-1B43-0A68-68CB040C4CC0}"/>
              </a:ext>
            </a:extLst>
          </p:cNvPr>
          <p:cNvSpPr txBox="1"/>
          <p:nvPr/>
        </p:nvSpPr>
        <p:spPr>
          <a:xfrm>
            <a:off x="304367" y="648309"/>
            <a:ext cx="2345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オキナワハマサンゴ４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0607F93-19FC-48DD-9985-0EA2673E136E}"/>
              </a:ext>
            </a:extLst>
          </p:cNvPr>
          <p:cNvSpPr/>
          <p:nvPr/>
        </p:nvSpPr>
        <p:spPr bwMode="auto">
          <a:xfrm>
            <a:off x="266267" y="712999"/>
            <a:ext cx="64178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2461793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2962F2A4-228D-433F-A052-790DF7C75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779983"/>
              </p:ext>
            </p:extLst>
          </p:nvPr>
        </p:nvGraphicFramePr>
        <p:xfrm>
          <a:off x="379472" y="821880"/>
          <a:ext cx="8385057" cy="5591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34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5488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518485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612648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1147321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679269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513805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506583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0533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80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35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266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990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H31.1.10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：食痕らしき箇所に藻類の付着を確認。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179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3487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H31.3.11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食痕らしき箇所が一部軟体部に覆われ回復傾向にある。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：幼生放出およびその兆候を確認。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361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8:53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食痕らしき箇所が褐色を呈してきており、回復傾向が続いている。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：食痕らしき箇所が褐色を呈してきている。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337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R1.5.14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痕らしき箇所が褐色を呈してきており、回復傾向が続いている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3259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R1.6.13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5/31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38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528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R1.8.22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8:54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035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R1.9.10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35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R1.10.28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216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R1.11.12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46731356"/>
                  </a:ext>
                </a:extLst>
              </a:tr>
              <a:tr h="2317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R1.12.10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138457691"/>
                  </a:ext>
                </a:extLst>
              </a:tr>
              <a:tr h="2303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8:55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98219924"/>
                  </a:ext>
                </a:extLst>
              </a:tr>
              <a:tr h="2092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248637062"/>
                  </a:ext>
                </a:extLst>
              </a:tr>
              <a:tr h="2266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94873040"/>
                  </a:ext>
                </a:extLst>
              </a:tr>
              <a:tr h="2264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中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3/31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473413209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6C466ED-414E-BF2C-53C2-D512A44C9D01}"/>
              </a:ext>
            </a:extLst>
          </p:cNvPr>
          <p:cNvSpPr txBox="1"/>
          <p:nvPr/>
        </p:nvSpPr>
        <p:spPr>
          <a:xfrm>
            <a:off x="41626" y="58175"/>
            <a:ext cx="44807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（３）移植したオキナワハマサンゴの移植後の目視観察結果</a:t>
            </a:r>
          </a:p>
        </p:txBody>
      </p:sp>
      <p:sp>
        <p:nvSpPr>
          <p:cNvPr id="6" name="正方形/長方形 33">
            <a:extLst>
              <a:ext uri="{FF2B5EF4-FFF2-40B4-BE49-F238E27FC236}">
                <a16:creationId xmlns:a16="http://schemas.microsoft.com/office/drawing/2014/main" id="{3EC13729-1AB9-2C8D-A739-DBC7B9EDC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517AC0-5538-A2E5-8AAD-779B4751D39F}"/>
              </a:ext>
            </a:extLst>
          </p:cNvPr>
          <p:cNvSpPr txBox="1"/>
          <p:nvPr/>
        </p:nvSpPr>
        <p:spPr>
          <a:xfrm>
            <a:off x="152078" y="285856"/>
            <a:ext cx="1997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2AC24949-CFAA-1819-7054-76A7E08E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13BFC88-A87F-0102-5273-49397A03E4AF}"/>
              </a:ext>
            </a:extLst>
          </p:cNvPr>
          <p:cNvSpPr txBox="1"/>
          <p:nvPr/>
        </p:nvSpPr>
        <p:spPr>
          <a:xfrm>
            <a:off x="1685633" y="531171"/>
            <a:ext cx="577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表６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２の移植後の目視観察結果（その１）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297806B-722C-A61B-8DD1-D08BF84E7B29}"/>
              </a:ext>
            </a:extLst>
          </p:cNvPr>
          <p:cNvSpPr txBox="1"/>
          <p:nvPr/>
        </p:nvSpPr>
        <p:spPr>
          <a:xfrm>
            <a:off x="6459826" y="6412785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23421496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45F1E64F-384C-4995-96CB-450CD869D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384524"/>
              </p:ext>
            </p:extLst>
          </p:nvPr>
        </p:nvGraphicFramePr>
        <p:xfrm>
          <a:off x="455879" y="862814"/>
          <a:ext cx="8256379" cy="2853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488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57121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99297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30352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98839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905691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75063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61554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501561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9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中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211199614"/>
                  </a:ext>
                </a:extLst>
              </a:tr>
              <a:tr h="29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：左群体、中群体が癒合し、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つの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群体となったことを確認。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444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4617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ポリプ・共肉が視認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できない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ポリプ・共肉が確認できない状態。現在、死亡判断に係る概ね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ヵ月間の観察を実施中。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ポリプ・共肉が視認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できない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：ポリプ・共肉が視認できないほど萎縮。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経過観察中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362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：ポリプ・共肉が視認できない状態。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頃死亡と確定。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</a:tbl>
          </a:graphicData>
        </a:graphic>
      </p:graphicFrame>
      <p:sp>
        <p:nvSpPr>
          <p:cNvPr id="7" name="正方形/長方形 33">
            <a:extLst>
              <a:ext uri="{FF2B5EF4-FFF2-40B4-BE49-F238E27FC236}">
                <a16:creationId xmlns:a16="http://schemas.microsoft.com/office/drawing/2014/main" id="{44505ED4-F006-2E86-B137-BE0DE2F42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8834E9-3FC4-4861-B8C0-E800CD5F06D6}"/>
              </a:ext>
            </a:extLst>
          </p:cNvPr>
          <p:cNvSpPr txBox="1"/>
          <p:nvPr/>
        </p:nvSpPr>
        <p:spPr>
          <a:xfrm>
            <a:off x="161222" y="286999"/>
            <a:ext cx="1997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3" name="スライド番号プレースホルダー 1">
            <a:extLst>
              <a:ext uri="{FF2B5EF4-FFF2-40B4-BE49-F238E27FC236}">
                <a16:creationId xmlns:a16="http://schemas.microsoft.com/office/drawing/2014/main" id="{DA82B519-052F-752B-CD42-626104A4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FDCB59-64CA-4FF5-8DB7-FF8709A93DD2}"/>
              </a:ext>
            </a:extLst>
          </p:cNvPr>
          <p:cNvSpPr txBox="1"/>
          <p:nvPr/>
        </p:nvSpPr>
        <p:spPr>
          <a:xfrm>
            <a:off x="1697701" y="531171"/>
            <a:ext cx="577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表６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２の移植後の目視観察結果（その２）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79EDD6-4905-D104-BDFC-DA92F2B20AD8}"/>
              </a:ext>
            </a:extLst>
          </p:cNvPr>
          <p:cNvSpPr txBox="1"/>
          <p:nvPr/>
        </p:nvSpPr>
        <p:spPr>
          <a:xfrm>
            <a:off x="6423596" y="3720250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2663778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8C3FF5CC-4B18-4BDF-874A-77BE3DC73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517737"/>
              </p:ext>
            </p:extLst>
          </p:nvPr>
        </p:nvGraphicFramePr>
        <p:xfrm>
          <a:off x="432580" y="838948"/>
          <a:ext cx="8267587" cy="4978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344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66344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97108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97947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38912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607670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51675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950333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40228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17422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474830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637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08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3713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H31.1.10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褐色を呈してきている。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：原因不明であるが、一部物理的損傷あり。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3640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一部食痕らしき箇所が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褐色を呈してきている。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一部の物理的損傷箇所は軟体部に覆われ、回復傾向にある。さらに、触手を伸ばしている様子を確認。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5782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H31.3.11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食痕らしきものを確認。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：原因は不明であるが、一部物理的損傷あり。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：物理的損傷跡は軟体部に覆われ回復傾向。食痕らしき箇所が回復したことを確認。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3232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褐色を呈してきている。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：物理的損傷が回復したことを確認。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：食痕らしき箇所が褐色を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4783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R1.5.14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：物理的損傷を確認。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：食痕らしき箇所が回復したことを確認。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：軟体部に覆われ回復傾向にある。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4076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R1.6.13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痕らしき箇所が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褐色を呈してきている。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に確認された物理的損傷跡が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褐色を呈してきている。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103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R1.8.22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113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R1.9.10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918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R1.10.28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ポリプ・共肉が視認できない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：ポリプが視認できないほど萎縮。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頃死亡と確定。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9AC204C5-9C5A-E52B-B4D6-D8065BF50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4CD16D7-22DE-CBEC-2F2B-FB5DD15FC3BE}"/>
              </a:ext>
            </a:extLst>
          </p:cNvPr>
          <p:cNvSpPr txBox="1"/>
          <p:nvPr/>
        </p:nvSpPr>
        <p:spPr>
          <a:xfrm>
            <a:off x="152078" y="171556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No.15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BA3FFC37-1BAA-3AAC-D924-6D0042B7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6B6DF4-E5F6-C8D8-70D4-2AC016A90AF4}"/>
              </a:ext>
            </a:extLst>
          </p:cNvPr>
          <p:cNvSpPr txBox="1"/>
          <p:nvPr/>
        </p:nvSpPr>
        <p:spPr>
          <a:xfrm>
            <a:off x="1884389" y="531171"/>
            <a:ext cx="5363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表７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No.15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DCF30E-937B-6BD8-4A67-21022A0BAA97}"/>
              </a:ext>
            </a:extLst>
          </p:cNvPr>
          <p:cNvSpPr txBox="1"/>
          <p:nvPr/>
        </p:nvSpPr>
        <p:spPr>
          <a:xfrm>
            <a:off x="6392892" y="5820443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1347743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108D39A8-0035-E6AA-1941-7E562C0F4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380375"/>
              </p:ext>
            </p:extLst>
          </p:nvPr>
        </p:nvGraphicFramePr>
        <p:xfrm>
          <a:off x="85546" y="742571"/>
          <a:ext cx="8964000" cy="2743579"/>
        </p:xfrm>
        <a:graphic>
          <a:graphicData uri="http://schemas.openxmlformats.org/drawingml/2006/table">
            <a:tbl>
              <a:tblPr firstRow="1" bandRow="1"/>
              <a:tblGrid>
                <a:gridCol w="110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2253598777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4002332134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2953987094"/>
                    </a:ext>
                  </a:extLst>
                </a:gridCol>
              </a:tblGrid>
              <a:tr h="25894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　　　　　１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　　　　　２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　　　　　 ３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　　　　　 ４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18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種別生息状況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ハマサンゴ属、ミドリイシ属、トゲキクメイシ属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ハマサンゴ属、ミドリイシ属、トゲキクメイシ属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ハマサンゴ属、ミドリイシ属、トゲキクメイシ属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ハマサンゴ属、キクメイシ属、トゲキクメイシ属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65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地形・水深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475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生息位置の状況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03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備考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正方形/長方形 33">
            <a:extLst>
              <a:ext uri="{FF2B5EF4-FFF2-40B4-BE49-F238E27FC236}">
                <a16:creationId xmlns:a16="http://schemas.microsoft.com/office/drawing/2014/main" id="{4E46C931-CBAB-5088-2C76-3EA7A7DF2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21">
            <a:extLst>
              <a:ext uri="{FF2B5EF4-FFF2-40B4-BE49-F238E27FC236}">
                <a16:creationId xmlns:a16="http://schemas.microsoft.com/office/drawing/2014/main" id="{B1596E63-BDBC-105F-B617-1CED8994D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6" y="185329"/>
            <a:ext cx="9210675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just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②移植先に元々生息していたサンゴ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5499EE22-35FE-9F3E-69E1-AFA13303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29E0B2-3545-2BFE-0628-2B837E1588A4}"/>
              </a:ext>
            </a:extLst>
          </p:cNvPr>
          <p:cNvSpPr txBox="1"/>
          <p:nvPr/>
        </p:nvSpPr>
        <p:spPr>
          <a:xfrm>
            <a:off x="2230654" y="413789"/>
            <a:ext cx="4682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表３　移植先に元々生息していたサンゴの生息環境（その１）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B9E3C51-FD0E-F942-0BC4-CB8C0489A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03" y="1857943"/>
            <a:ext cx="1507200" cy="11304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6EFA383-D044-CC5F-060A-55A7D5042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789" y="1857943"/>
            <a:ext cx="1507200" cy="11304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C70C31D-EB2D-84C8-411F-44106BB8B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500" y="1857943"/>
            <a:ext cx="1507200" cy="11304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9FA8DC9-0C39-BDEC-B689-0D5E6424ED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648" y="1857943"/>
            <a:ext cx="1507200" cy="1130400"/>
          </a:xfrm>
          <a:prstGeom prst="rect">
            <a:avLst/>
          </a:prstGeom>
        </p:spPr>
      </p:pic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40B44D58-CC9B-F38A-D0A1-00BFEE3AC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077373"/>
              </p:ext>
            </p:extLst>
          </p:nvPr>
        </p:nvGraphicFramePr>
        <p:xfrm>
          <a:off x="94238" y="3555687"/>
          <a:ext cx="8964000" cy="2797488"/>
        </p:xfrm>
        <a:graphic>
          <a:graphicData uri="http://schemas.openxmlformats.org/drawingml/2006/table">
            <a:tbl>
              <a:tblPr firstRow="1" bandRow="1"/>
              <a:tblGrid>
                <a:gridCol w="110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2253598777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4002332134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2953987094"/>
                    </a:ext>
                  </a:extLst>
                </a:gridCol>
              </a:tblGrid>
              <a:tr h="25894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　　　　　５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　　　　　６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　　　　　７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　　　　　８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98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種別生息状況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ハマサンゴ属、トゲキクメイシ属、コモンサンゴ属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ハマサンゴ属、キクメイシ属、コモンサンゴ属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ハマサンゴ属、キクメイシ属、トゲキクメイシ属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ハマサンゴ属、トゲキクメイシ属、コモンサンゴ属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65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地形・水深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砂礫／岩盤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475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生息位置の状況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14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備考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BE061B1A-16D0-E252-7722-C27F395EA6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776" y="4677463"/>
            <a:ext cx="1508706" cy="11315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62D2474-B870-2457-40B6-9EF617DA43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252" y="4677463"/>
            <a:ext cx="1508706" cy="113153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E52C057-F5E4-B196-402B-00FB08E35D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944" y="4677463"/>
            <a:ext cx="1508706" cy="11315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5228759-017B-9198-7445-A16AC6934E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373" y="4677463"/>
            <a:ext cx="1508706" cy="113153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63509FC-1129-4DF7-ACDA-1426F31C7C9A}"/>
              </a:ext>
            </a:extLst>
          </p:cNvPr>
          <p:cNvSpPr/>
          <p:nvPr/>
        </p:nvSpPr>
        <p:spPr bwMode="auto">
          <a:xfrm>
            <a:off x="1466776" y="785562"/>
            <a:ext cx="1168474" cy="163889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12430D3-1F59-4574-832D-B8308D0E8F40}"/>
              </a:ext>
            </a:extLst>
          </p:cNvPr>
          <p:cNvSpPr/>
          <p:nvPr/>
        </p:nvSpPr>
        <p:spPr bwMode="auto">
          <a:xfrm>
            <a:off x="5397710" y="785561"/>
            <a:ext cx="1168474" cy="163889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D78476B-F48F-4AAA-94AD-00BBA2D91019}"/>
              </a:ext>
            </a:extLst>
          </p:cNvPr>
          <p:cNvSpPr/>
          <p:nvPr/>
        </p:nvSpPr>
        <p:spPr bwMode="auto">
          <a:xfrm>
            <a:off x="7376077" y="785561"/>
            <a:ext cx="1168474" cy="163889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1ECEA65-33A7-465E-B637-A2E24469008F}"/>
              </a:ext>
            </a:extLst>
          </p:cNvPr>
          <p:cNvSpPr/>
          <p:nvPr/>
        </p:nvSpPr>
        <p:spPr bwMode="auto">
          <a:xfrm>
            <a:off x="1466776" y="3594351"/>
            <a:ext cx="1168474" cy="163889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0A7461B-2978-461A-AD18-0A1F0FEC23BF}"/>
              </a:ext>
            </a:extLst>
          </p:cNvPr>
          <p:cNvSpPr/>
          <p:nvPr/>
        </p:nvSpPr>
        <p:spPr bwMode="auto">
          <a:xfrm>
            <a:off x="5405074" y="3592720"/>
            <a:ext cx="1168474" cy="163889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4F75D20-6EE8-4586-894B-4B39E4D97A5B}"/>
              </a:ext>
            </a:extLst>
          </p:cNvPr>
          <p:cNvSpPr/>
          <p:nvPr/>
        </p:nvSpPr>
        <p:spPr bwMode="auto">
          <a:xfrm>
            <a:off x="3435925" y="3592463"/>
            <a:ext cx="1168474" cy="163889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2F63878-6FC2-4839-969A-645367BCDFE1}"/>
              </a:ext>
            </a:extLst>
          </p:cNvPr>
          <p:cNvSpPr/>
          <p:nvPr/>
        </p:nvSpPr>
        <p:spPr bwMode="auto">
          <a:xfrm>
            <a:off x="3432243" y="785562"/>
            <a:ext cx="1168474" cy="163889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AE9E6C2-88A6-4A68-91FA-50835EB7D4B5}"/>
              </a:ext>
            </a:extLst>
          </p:cNvPr>
          <p:cNvSpPr/>
          <p:nvPr/>
        </p:nvSpPr>
        <p:spPr bwMode="auto">
          <a:xfrm>
            <a:off x="7376077" y="3607082"/>
            <a:ext cx="1168474" cy="163889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6372537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8A9C7C15-9B78-489D-33BF-A3520C82C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729799"/>
              </p:ext>
            </p:extLst>
          </p:nvPr>
        </p:nvGraphicFramePr>
        <p:xfrm>
          <a:off x="460451" y="624990"/>
          <a:ext cx="8291663" cy="5947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344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414983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47833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44138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74765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87654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980186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05395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59283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48056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440066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35907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0369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002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3F3F76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915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0029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342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H31.1.10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3146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H31.2.12</a:t>
                      </a:r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34402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H31.3..11</a:t>
                      </a:r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348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3515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R1.5.14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314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R1.6.13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らしき箇所に変化なし。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6466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1.5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らしき箇所に変化なし。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kern="100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6/17</a:t>
                      </a:r>
                      <a:r>
                        <a:rPr lang="ja-JP" altLang="en-US" sz="700" kern="100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ja-JP" sz="700" kern="100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5/29</a:t>
                      </a:r>
                      <a:r>
                        <a:rPr lang="ja-JP" altLang="en-US" sz="700" kern="100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に確認された食痕らしき箇所が褐色を</a:t>
                      </a: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呈してきている</a:t>
                      </a:r>
                      <a:r>
                        <a:rPr lang="ja-JP" altLang="en-US" sz="700" kern="100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。</a:t>
                      </a:r>
                      <a:r>
                        <a:rPr lang="en-US" altLang="ja-JP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7/2</a:t>
                      </a: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ja-JP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5/29</a:t>
                      </a: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に確認された食痕らしき箇所と同じ位置に新たな食</a:t>
                      </a:r>
                      <a:r>
                        <a:rPr lang="ja-JP" altLang="en-US" sz="700" kern="100" dirty="0"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痕らしきものを確認。</a:t>
                      </a:r>
                      <a:r>
                        <a:rPr lang="en-US" altLang="ja-JP" sz="700" kern="100" dirty="0"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7/4</a:t>
                      </a:r>
                      <a:r>
                        <a:rPr lang="ja-JP" altLang="en-US" sz="700" kern="100" dirty="0"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：幼生放出を確認</a:t>
                      </a:r>
                      <a:r>
                        <a:rPr lang="ja-JP" altLang="en-US" sz="7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。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4975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R1.8.22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8/1</a:t>
                      </a: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1" lang="en-US" altLang="ja-JP" sz="7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7/2</a:t>
                      </a:r>
                      <a:r>
                        <a:rPr kumimoji="1" lang="ja-JP" altLang="en-US" sz="7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に確認された食痕らしき</a:t>
                      </a:r>
                      <a:endParaRPr kumimoji="1" lang="en-US" altLang="ja-JP" sz="7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箇所が褐色を</a:t>
                      </a: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呈してきている。</a:t>
                      </a:r>
                      <a:r>
                        <a:rPr lang="en-US" altLang="ja-JP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8/19</a:t>
                      </a: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ja-JP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7/2</a:t>
                      </a: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に確認された食痕らしき</a:t>
                      </a:r>
                      <a:endParaRPr lang="en-US" altLang="ja-JP" sz="700" kern="100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箇所の回復を確認。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46731356"/>
                  </a:ext>
                </a:extLst>
              </a:tr>
              <a:tr h="314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R1.9.10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138457691"/>
                  </a:ext>
                </a:extLst>
              </a:tr>
              <a:tr h="314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R1.10.28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98219924"/>
                  </a:ext>
                </a:extLst>
              </a:tr>
              <a:tr h="314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R1.11.12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248637062"/>
                  </a:ext>
                </a:extLst>
              </a:tr>
              <a:tr h="314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R1.12.10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665942870"/>
                  </a:ext>
                </a:extLst>
              </a:tr>
              <a:tr h="341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12/18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17910917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55BCD5AF-7E59-DB26-9107-9D1C8116C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B8459F83-1B64-02DC-90D7-3911206C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F723EE-BC59-E6E0-F514-3BA7DDCAE0A5}"/>
              </a:ext>
            </a:extLst>
          </p:cNvPr>
          <p:cNvSpPr txBox="1"/>
          <p:nvPr/>
        </p:nvSpPr>
        <p:spPr>
          <a:xfrm>
            <a:off x="152080" y="11175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AE3771-874E-284E-1943-896183852E1B}"/>
              </a:ext>
            </a:extLst>
          </p:cNvPr>
          <p:cNvSpPr txBox="1"/>
          <p:nvPr/>
        </p:nvSpPr>
        <p:spPr>
          <a:xfrm>
            <a:off x="1691862" y="329586"/>
            <a:ext cx="5828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表８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の移植後の目視観察結果（その１）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FE0955-F32A-03B4-4472-69F9AA7961E9}"/>
              </a:ext>
            </a:extLst>
          </p:cNvPr>
          <p:cNvSpPr txBox="1"/>
          <p:nvPr/>
        </p:nvSpPr>
        <p:spPr>
          <a:xfrm>
            <a:off x="6459833" y="6566208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4076908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8A535ECA-5826-4243-AFAA-0503591B1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91302"/>
              </p:ext>
            </p:extLst>
          </p:nvPr>
        </p:nvGraphicFramePr>
        <p:xfrm>
          <a:off x="517638" y="605312"/>
          <a:ext cx="8173516" cy="5978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735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8956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66805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95758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39347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78956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497031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800910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753440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04286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58507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06661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468124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28674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移植５ヶ月後以降に、目視により死亡と評価していた部分が回復している状況を確認。</a:t>
                      </a:r>
                      <a:endParaRPr lang="en-US" altLang="ja-JP" sz="700" kern="100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一部消失を確認。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46731356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138457691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98219924"/>
                  </a:ext>
                </a:extLst>
              </a:tr>
            </a:tbl>
          </a:graphicData>
        </a:graphic>
      </p:graphicFrame>
      <p:sp>
        <p:nvSpPr>
          <p:cNvPr id="4" name="正方形/長方形 33">
            <a:extLst>
              <a:ext uri="{FF2B5EF4-FFF2-40B4-BE49-F238E27FC236}">
                <a16:creationId xmlns:a16="http://schemas.microsoft.com/office/drawing/2014/main" id="{6F6E4DA8-2052-46CE-8BF7-3C81EFB94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F502877-7215-DFE8-E767-401C53D608AB}"/>
              </a:ext>
            </a:extLst>
          </p:cNvPr>
          <p:cNvSpPr txBox="1"/>
          <p:nvPr/>
        </p:nvSpPr>
        <p:spPr>
          <a:xfrm>
            <a:off x="152080" y="11175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ACB91AD9-B4CC-463F-A201-21CCD56A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125A61-5CD9-A512-7763-54E7597D860F}"/>
              </a:ext>
            </a:extLst>
          </p:cNvPr>
          <p:cNvSpPr txBox="1"/>
          <p:nvPr/>
        </p:nvSpPr>
        <p:spPr>
          <a:xfrm>
            <a:off x="1689976" y="329586"/>
            <a:ext cx="5828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表８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の移植後の目視観察結果（その２）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B35F25-F233-D646-4203-B57F01DE3327}"/>
              </a:ext>
            </a:extLst>
          </p:cNvPr>
          <p:cNvSpPr txBox="1"/>
          <p:nvPr/>
        </p:nvSpPr>
        <p:spPr>
          <a:xfrm>
            <a:off x="6381447" y="6572042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38110694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8813145A-F12B-438B-9BB5-0F3DA95E4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363463"/>
              </p:ext>
            </p:extLst>
          </p:nvPr>
        </p:nvGraphicFramePr>
        <p:xfrm>
          <a:off x="487680" y="592182"/>
          <a:ext cx="8238309" cy="5797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578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45243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24212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15449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75488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39496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713232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04055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905873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686669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14887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3131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左上①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：一部、ポリプ・共肉が確認できないことから右の長径を縮小。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501481965"/>
                  </a:ext>
                </a:extLst>
              </a:tr>
              <a:tr h="3131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355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左①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左②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：一部、ポリプ・共肉が確認できないことから長径を分割。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8/31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3119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部分死を確認。</a:t>
                      </a:r>
                      <a:r>
                        <a:rPr lang="en-US" altLang="ja-JP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9/22</a:t>
                      </a:r>
                      <a:r>
                        <a:rPr lang="ja-JP" altLang="en-US" sz="700" kern="100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：一部、ポリプ・共肉が確認できない状況。</a:t>
                      </a:r>
                      <a:endParaRPr lang="en-US" altLang="ja-JP" sz="700" kern="100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3639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：一部、ポリプ・共肉が確認できない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ことから長径を縮小。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92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一部、ポリプ・共肉が確認できない状況。部分死を確認。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51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3119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418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33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695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R4.5.11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859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946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704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33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R4.9.7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242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46731356"/>
                  </a:ext>
                </a:extLst>
              </a:tr>
              <a:tr h="2513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138457691"/>
                  </a:ext>
                </a:extLst>
              </a:tr>
              <a:tr h="277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R4.12.13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物理的損傷跡の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回復を確認。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98219924"/>
                  </a:ext>
                </a:extLst>
              </a:tr>
              <a:tr h="2599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R5.1.11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248637062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666398F7-31A8-E448-718C-76B35012F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EDAE85-C1BD-66FD-BE27-FD07DD1DFFC7}"/>
              </a:ext>
            </a:extLst>
          </p:cNvPr>
          <p:cNvSpPr txBox="1"/>
          <p:nvPr/>
        </p:nvSpPr>
        <p:spPr>
          <a:xfrm>
            <a:off x="152080" y="11175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A7D848B4-5889-0D14-D304-6D5457A14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533C71-2B9A-D809-629C-73B8BF09A1CA}"/>
              </a:ext>
            </a:extLst>
          </p:cNvPr>
          <p:cNvSpPr txBox="1"/>
          <p:nvPr/>
        </p:nvSpPr>
        <p:spPr>
          <a:xfrm>
            <a:off x="1692414" y="329586"/>
            <a:ext cx="5828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表８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の移植後の目視観察結果（その３）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B8FA8D-1CBA-A9F3-905D-043E4ABBB648}"/>
              </a:ext>
            </a:extLst>
          </p:cNvPr>
          <p:cNvSpPr txBox="1"/>
          <p:nvPr/>
        </p:nvSpPr>
        <p:spPr>
          <a:xfrm>
            <a:off x="6433702" y="6371742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22591892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8FFCF424-8CA4-4F55-80A6-C3CB8F3A9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098172"/>
              </p:ext>
            </p:extLst>
          </p:nvPr>
        </p:nvGraphicFramePr>
        <p:xfrm>
          <a:off x="575051" y="673156"/>
          <a:ext cx="7982646" cy="2492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143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45243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24212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15449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73174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490699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88623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657186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85011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32436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64411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515909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327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R5.2.7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110528571"/>
                  </a:ext>
                </a:extLst>
              </a:tr>
              <a:tr h="327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R5.3.8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57284672"/>
                  </a:ext>
                </a:extLst>
              </a:tr>
              <a:tr h="327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R5.4.10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3711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5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3259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R5.6.16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5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3802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R5.7.11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5</a:t>
                      </a: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7902C8C-EFCF-491A-9374-8DB6CAFA57EC}"/>
              </a:ext>
            </a:extLst>
          </p:cNvPr>
          <p:cNvSpPr txBox="1"/>
          <p:nvPr/>
        </p:nvSpPr>
        <p:spPr>
          <a:xfrm>
            <a:off x="188656" y="11175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正方形/長方形 33">
            <a:extLst>
              <a:ext uri="{FF2B5EF4-FFF2-40B4-BE49-F238E27FC236}">
                <a16:creationId xmlns:a16="http://schemas.microsoft.com/office/drawing/2014/main" id="{E25F1371-C08B-5FBF-1F91-1F0257467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9D52C1D1-DD7E-B367-AED9-109DF43D8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7745A4-142C-31DC-1B70-F66021057299}"/>
              </a:ext>
            </a:extLst>
          </p:cNvPr>
          <p:cNvSpPr txBox="1"/>
          <p:nvPr/>
        </p:nvSpPr>
        <p:spPr>
          <a:xfrm>
            <a:off x="1651954" y="364422"/>
            <a:ext cx="5828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表８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の移植後の目視観察結果（その４）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7F80CF-CD03-422D-A797-EE55DC54D209}"/>
              </a:ext>
            </a:extLst>
          </p:cNvPr>
          <p:cNvSpPr txBox="1"/>
          <p:nvPr/>
        </p:nvSpPr>
        <p:spPr>
          <a:xfrm>
            <a:off x="6282389" y="3164153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31516736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CD08970B-53FF-4A8F-A99A-085524BDD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539787"/>
              </p:ext>
            </p:extLst>
          </p:nvPr>
        </p:nvGraphicFramePr>
        <p:xfrm>
          <a:off x="464537" y="637364"/>
          <a:ext cx="8269494" cy="5960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44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83593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9136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96024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9896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68506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11287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48045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30103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57389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16540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563144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465287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2438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848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038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570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127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39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H31.1.10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39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417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H31.3.11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およびその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2/14.18.28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3/4.7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：幼生放出またはその兆候を確認。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3133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3/14.18.22.28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：幼生放出またはその兆候を確認。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527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R1.5.13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幼生放出を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756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R1.6.13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5/16.22.31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：幼生放出およびその兆候を確認。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296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127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R1.8.22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766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R1.9.10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10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R1.10.28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2464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R1.11.12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46731356"/>
                  </a:ext>
                </a:extLst>
              </a:tr>
              <a:tr h="2216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R1.12.10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138457691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98219924"/>
                  </a:ext>
                </a:extLst>
              </a:tr>
              <a:tr h="230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248637062"/>
                  </a:ext>
                </a:extLst>
              </a:tr>
              <a:tr h="2322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798118711"/>
                  </a:ext>
                </a:extLst>
              </a:tr>
              <a:tr h="241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7316225"/>
                  </a:ext>
                </a:extLst>
              </a:tr>
              <a:tr h="267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443611639"/>
                  </a:ext>
                </a:extLst>
              </a:tr>
              <a:tr h="230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798208902"/>
                  </a:ext>
                </a:extLst>
              </a:tr>
            </a:tbl>
          </a:graphicData>
        </a:graphic>
      </p:graphicFrame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77655DE9-956F-8682-5EC0-0CC5A3665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C5DBA8-AA1D-4B9A-8792-184F0364373F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スライド番号プレースホルダー 1">
            <a:extLst>
              <a:ext uri="{FF2B5EF4-FFF2-40B4-BE49-F238E27FC236}">
                <a16:creationId xmlns:a16="http://schemas.microsoft.com/office/drawing/2014/main" id="{6A5C4CF0-3E04-ADE1-5A81-FB5EBA80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D48F53-0E1F-C208-EF72-B337FD6CD56F}"/>
              </a:ext>
            </a:extLst>
          </p:cNvPr>
          <p:cNvSpPr txBox="1"/>
          <p:nvPr/>
        </p:nvSpPr>
        <p:spPr>
          <a:xfrm>
            <a:off x="1684864" y="329586"/>
            <a:ext cx="5828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表９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の移植後の目視観察結果（その１）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81C5B1-C698-98D8-D46A-33B40AD2FD85}"/>
              </a:ext>
            </a:extLst>
          </p:cNvPr>
          <p:cNvSpPr txBox="1"/>
          <p:nvPr/>
        </p:nvSpPr>
        <p:spPr>
          <a:xfrm>
            <a:off x="6442407" y="6580750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38777362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84A1E069-790F-45AE-8A0F-AD7E3B7C8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662046"/>
              </p:ext>
            </p:extLst>
          </p:nvPr>
        </p:nvGraphicFramePr>
        <p:xfrm>
          <a:off x="452446" y="637363"/>
          <a:ext cx="8239108" cy="5891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935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32365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276388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54072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38000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18875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457125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668802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742167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05435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1030780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535758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694406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2922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580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11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151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333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151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0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1972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151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556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1799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64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：ポリプ・共肉が確認できないことから長径を分割。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151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食痕らしき箇所を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6565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に確認された食痕らしき箇所に変化なし。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：食痕らしき箇所が軟体部に覆われ回復傾向。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：食痕らしき箇所の回復を確認。ポリプ・共肉が確認できないため長径を縮小。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13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215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46731356"/>
                  </a:ext>
                </a:extLst>
              </a:tr>
              <a:tr h="2062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138457691"/>
                  </a:ext>
                </a:extLst>
              </a:tr>
              <a:tr h="242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原因不明であるが新たに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98219924"/>
                  </a:ext>
                </a:extLst>
              </a:tr>
              <a:tr h="422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R3.12.11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物理的損傷跡に変化なし。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一部、ポリプ・共肉が確認できないことから長径を縮小。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に確認された物理的損傷跡は軟体部に覆われ回復傾向。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248637062"/>
                  </a:ext>
                </a:extLst>
              </a:tr>
              <a:tr h="2612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物理的損傷跡に変化なし。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798118711"/>
                  </a:ext>
                </a:extLst>
              </a:tr>
              <a:tr h="2439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物理的損傷跡の回復を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7316225"/>
                  </a:ext>
                </a:extLst>
              </a:tr>
              <a:tr h="2223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443611639"/>
                  </a:ext>
                </a:extLst>
              </a:tr>
            </a:tbl>
          </a:graphicData>
        </a:graphic>
      </p:graphicFrame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3ABACAC9-E2E8-D094-96C6-98E710268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EF1264-21D0-4279-B197-75EE70314785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1DC858DC-C4DF-E7BB-235B-DA79E49E1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942067-DA84-2C02-5EF4-640F4CF7B8C3}"/>
              </a:ext>
            </a:extLst>
          </p:cNvPr>
          <p:cNvSpPr txBox="1"/>
          <p:nvPr/>
        </p:nvSpPr>
        <p:spPr>
          <a:xfrm>
            <a:off x="1657580" y="329586"/>
            <a:ext cx="5828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表９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の移植後の目視観察結果（その２）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C56990E-487D-BEAA-1AC3-61EEBCEBD15D}"/>
              </a:ext>
            </a:extLst>
          </p:cNvPr>
          <p:cNvSpPr txBox="1"/>
          <p:nvPr/>
        </p:nvSpPr>
        <p:spPr>
          <a:xfrm>
            <a:off x="6398867" y="6519789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38467581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641C7BD1-A88F-4347-89E3-DDCB5260A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335672"/>
              </p:ext>
            </p:extLst>
          </p:nvPr>
        </p:nvGraphicFramePr>
        <p:xfrm>
          <a:off x="426602" y="598899"/>
          <a:ext cx="8279544" cy="4973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37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96390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17316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406503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502860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80903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24817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67840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781598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921172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56544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328224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308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803797488"/>
                  </a:ext>
                </a:extLst>
              </a:tr>
              <a:tr h="308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R4.5.11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716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26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17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R4.9.7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082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　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806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17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R4.12.13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3168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R5.1.11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506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部分的に白化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782787507"/>
                  </a:ext>
                </a:extLst>
              </a:tr>
              <a:tr h="3168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R5.3.8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4311148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R5.4.10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海藻類の被覆を確認。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74587255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R5.5.9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海藻類の剥離を確認。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5412611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R5.6.16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519182093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R5.7.11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610675921"/>
                  </a:ext>
                </a:extLst>
              </a:tr>
            </a:tbl>
          </a:graphicData>
        </a:graphic>
      </p:graphicFrame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C020B475-A016-54A2-0D5B-0A3FCB908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97164CF-6326-419C-9A47-9B60FCC55005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AC176594-271A-14CF-D921-8E82B7EE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EF0C17-9DB6-DFC8-06DA-4C767F8BB648}"/>
              </a:ext>
            </a:extLst>
          </p:cNvPr>
          <p:cNvSpPr txBox="1"/>
          <p:nvPr/>
        </p:nvSpPr>
        <p:spPr>
          <a:xfrm>
            <a:off x="1651954" y="312168"/>
            <a:ext cx="5828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表９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の移植後の目視観察結果（その３）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2009F7D-077B-B797-E680-CA471F3A1221}"/>
              </a:ext>
            </a:extLst>
          </p:cNvPr>
          <p:cNvSpPr txBox="1"/>
          <p:nvPr/>
        </p:nvSpPr>
        <p:spPr>
          <a:xfrm>
            <a:off x="6390158" y="5576844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29196388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3B1B0CFB-76C7-408F-A61B-DC67FBAC61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32650"/>
              </p:ext>
            </p:extLst>
          </p:nvPr>
        </p:nvGraphicFramePr>
        <p:xfrm>
          <a:off x="428696" y="600274"/>
          <a:ext cx="8416540" cy="5998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226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500085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19678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409529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506604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84482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28724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13845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1045028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539932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966651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505097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451659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727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172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26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411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H31.1.10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12/13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：原因は不明だが、一部物理的な損傷あり。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：食痕らしき箇所が回復したことを確認。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483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1/31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：物理的損傷跡が回復したことを確認。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3953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H31.3.11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呈してきており、回復傾向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：食痕らしき箇所が褐色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を呈してきている。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1063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：食痕らしき箇所の一部回復確認。物理的損傷を確認。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：食痕らしき箇所が褐色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：食痕らしき箇所の回復を確認。物理的損傷の一部は軟体部に覆われ回復傾向。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：物理的損傷跡が褐色を呈してきた。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3/18.22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：幼生放出またはその兆候を確認。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307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R1.5.13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物理的損傷跡が褐色を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呈してきている。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185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R1.6.13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672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幼生放出を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17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R1.8.22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708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R1.9.10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8/27.29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9/2.10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：群体の複数箇所に白色を呈する箇所を確認。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627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R1.10.28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9/17.25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10/3.7.15.21.28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：群体の複数箇所に白色を呈する箇所を確認。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R1.11.12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：群体の複数箇所に白色を呈する箇所を確認。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に確認された群体の複数箇所に白色を呈する箇所の回復を確認。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46731356"/>
                  </a:ext>
                </a:extLst>
              </a:tr>
              <a:tr h="2082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R1.12.10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138457691"/>
                  </a:ext>
                </a:extLst>
              </a:tr>
              <a:tr h="2444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98219924"/>
                  </a:ext>
                </a:extLst>
              </a:tr>
            </a:tbl>
          </a:graphicData>
        </a:graphic>
      </p:graphicFrame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3B271D6E-E75E-7774-7C64-B5F5CFF2B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9726A1-B2FA-4204-BB75-67D2B51DC0DF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スライド番号プレースホルダー 1">
            <a:extLst>
              <a:ext uri="{FF2B5EF4-FFF2-40B4-BE49-F238E27FC236}">
                <a16:creationId xmlns:a16="http://schemas.microsoft.com/office/drawing/2014/main" id="{930AAB47-6EBE-97CB-3741-0D2DD6238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4F31183-FA5F-2D1C-DC6E-BF25F9E687AC}"/>
              </a:ext>
            </a:extLst>
          </p:cNvPr>
          <p:cNvSpPr txBox="1"/>
          <p:nvPr/>
        </p:nvSpPr>
        <p:spPr>
          <a:xfrm>
            <a:off x="1694494" y="329586"/>
            <a:ext cx="5884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の移植後の目視観察結果（その１）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F93AE5-095D-DEFD-EFF7-5F80A579BBC0}"/>
              </a:ext>
            </a:extLst>
          </p:cNvPr>
          <p:cNvSpPr txBox="1"/>
          <p:nvPr/>
        </p:nvSpPr>
        <p:spPr>
          <a:xfrm>
            <a:off x="6538203" y="6589460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40765346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1D3703EC-C84F-4346-8D9E-38179A702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61004"/>
              </p:ext>
            </p:extLst>
          </p:nvPr>
        </p:nvGraphicFramePr>
        <p:xfrm>
          <a:off x="483829" y="637363"/>
          <a:ext cx="8165089" cy="2761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828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89528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12930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400884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95908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74255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17562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00019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44731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93057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40291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50233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309863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637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172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26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4/27.5/7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353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625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中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6/30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806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中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17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389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視認できない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9/15.23.29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10/6.13.20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：ポリプ・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共肉が視認できない状態。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：頃死亡と確定。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49ED6395-7933-AFC9-8352-C27ED9E59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C17D04-AF6D-4A16-B916-EFD2CB0986AB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49E06A1E-0148-EA1B-5306-DAB5B035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84057A-EC49-66B7-449E-E75D2ACF428A}"/>
              </a:ext>
            </a:extLst>
          </p:cNvPr>
          <p:cNvSpPr txBox="1"/>
          <p:nvPr/>
        </p:nvSpPr>
        <p:spPr>
          <a:xfrm>
            <a:off x="1623901" y="329586"/>
            <a:ext cx="5884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の移植後の目視観察結果（その２）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5D3CA32-A64C-C47E-1560-03E4B4FB50BB}"/>
              </a:ext>
            </a:extLst>
          </p:cNvPr>
          <p:cNvSpPr txBox="1"/>
          <p:nvPr/>
        </p:nvSpPr>
        <p:spPr>
          <a:xfrm>
            <a:off x="6332645" y="3399529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22834668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0EE0F20A-F071-43AD-8CA6-585AE433D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277997"/>
              </p:ext>
            </p:extLst>
          </p:nvPr>
        </p:nvGraphicFramePr>
        <p:xfrm>
          <a:off x="459511" y="629668"/>
          <a:ext cx="8344021" cy="5917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37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96390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17316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406504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502860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80903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24817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67840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52070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54851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41248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436077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615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05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082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17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H31.1.10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082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：左右の群体が融合し、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つの群体となったことを確認。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1/31.2/3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：幼生放出またはその兆候を確認。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314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H31.3.11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食痕らしきものを確認。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2/14.21.25.28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3/4.7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：幼生放出またはその兆候を確認。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8321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食痕らしき箇所は軟体部に覆われ、回復傾向にある。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：一部の食痕らしき箇所は軟体部に覆われ回復傾向。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：物理的損傷を確認。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：物理的損傷跡は軟体部に覆われ回復傾向。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3/14.18.22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4/1.4.11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：幼生放出またはその兆候を確認。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4871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R1.5.13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食痕らしき箇所は軟体部に覆われ、回復傾向が続いている。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：食痕らしき箇所は軟体部に覆われ回復傾向。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4/18.25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：幼生放出またはその兆候を確認。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5147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R1.6.13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を呈してきており、回復傾向が続いている。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に確認された物理的損傷跡が褐色を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呈してきている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5/29.31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6/7.10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：幼生放出またはその兆候を確認。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幼生放出を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に確認された食痕らしき箇所、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に確認された物理的損傷跡の回復を確認。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6/17.20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7/4.8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：幼生放出またはその兆候を確認。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342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R1.8.22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806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R1.9.10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幼生放出を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3295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R1.10.28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食痕らしきものを確認。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原因は不明であるが、新たに物理的損傷を確認。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10/3.7.15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4209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R1.11.12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を呈してきている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11/5.12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に確認された物理的損傷跡は軟体部に覆われ回復傾向。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46731356"/>
                  </a:ext>
                </a:extLst>
              </a:tr>
            </a:tbl>
          </a:graphicData>
        </a:graphic>
      </p:graphicFrame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E8637001-CD94-62DC-7972-2B5624277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0CA0D0-ABA3-429A-921B-4D947B748ECF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スライド番号プレースホルダー 1">
            <a:extLst>
              <a:ext uri="{FF2B5EF4-FFF2-40B4-BE49-F238E27FC236}">
                <a16:creationId xmlns:a16="http://schemas.microsoft.com/office/drawing/2014/main" id="{FBFA7CC4-60FB-240E-C746-854A669E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57DCB9E-A7CD-630B-A5E7-434D06594A94}"/>
              </a:ext>
            </a:extLst>
          </p:cNvPr>
          <p:cNvSpPr txBox="1"/>
          <p:nvPr/>
        </p:nvSpPr>
        <p:spPr>
          <a:xfrm>
            <a:off x="1689049" y="329586"/>
            <a:ext cx="5884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の移植後の目視観察結果（その１）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736B01F-54C9-EBE5-35EA-2ED7A570D64B}"/>
              </a:ext>
            </a:extLst>
          </p:cNvPr>
          <p:cNvSpPr txBox="1"/>
          <p:nvPr/>
        </p:nvSpPr>
        <p:spPr>
          <a:xfrm>
            <a:off x="6477239" y="6548510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220768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33">
            <a:extLst>
              <a:ext uri="{FF2B5EF4-FFF2-40B4-BE49-F238E27FC236}">
                <a16:creationId xmlns:a16="http://schemas.microsoft.com/office/drawing/2014/main" id="{4E46C931-CBAB-5088-2C76-3EA7A7DF2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5499EE22-35FE-9F3E-69E1-AFA13303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D89D5F02-CFDA-5D75-707E-55529CA9E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64939"/>
              </p:ext>
            </p:extLst>
          </p:nvPr>
        </p:nvGraphicFramePr>
        <p:xfrm>
          <a:off x="85546" y="742571"/>
          <a:ext cx="8964000" cy="3052299"/>
        </p:xfrm>
        <a:graphic>
          <a:graphicData uri="http://schemas.openxmlformats.org/drawingml/2006/table">
            <a:tbl>
              <a:tblPr firstRow="1" bandRow="1"/>
              <a:tblGrid>
                <a:gridCol w="110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2253598777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4002332134"/>
                    </a:ext>
                  </a:extLst>
                </a:gridCol>
                <a:gridCol w="1965175">
                  <a:extLst>
                    <a:ext uri="{9D8B030D-6E8A-4147-A177-3AD203B41FA5}">
                      <a16:colId xmlns:a16="http://schemas.microsoft.com/office/drawing/2014/main" val="2953987094"/>
                    </a:ext>
                  </a:extLst>
                </a:gridCol>
              </a:tblGrid>
              <a:tr h="25894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１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２</a:t>
                      </a: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３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　　　　４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5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種別生息状況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ハマサンゴ属、キクメイシ属、コモンサンゴ属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ハマサンゴ属、キクメイシ属、ハナヤサイサンゴ属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ハマサンゴ属、コモンサンゴ属、キクメイシ属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</a:t>
                      </a:r>
                      <a:r>
                        <a:rPr kumimoji="1" lang="ja-JP" altLang="en-US" sz="1000" dirty="0">
                          <a:solidFill>
                            <a:schemeClr val="tx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ミドリイシ属、ハナヤサイサンゴ属、ハマサンゴ属</a:t>
                      </a:r>
                    </a:p>
                  </a:txBody>
                  <a:tcPr marL="91454" marR="91454" marT="45701" marB="4570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65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地形・水深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砂礫／岩盤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礁斜面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礁斜面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475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生息位置の状況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40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備考</a:t>
                      </a:r>
                    </a:p>
                  </a:txBody>
                  <a:tcPr marL="91454" marR="91454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E6983C10-D8E9-AB22-BF27-61751D74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227" y="2004322"/>
            <a:ext cx="1507199" cy="11304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2B7F629-0412-52B1-505F-6AC1B5FCA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107" y="2004322"/>
            <a:ext cx="1507200" cy="11304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55D83E6-442D-CE24-C8CC-44CDF3FAD7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988" y="2004322"/>
            <a:ext cx="1507199" cy="11304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B548D9F-55A4-FC2D-CCE4-E07AEA9843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869" y="2004322"/>
            <a:ext cx="1507201" cy="113040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1F64C56-7863-919B-89FC-15B9238C28B4}"/>
              </a:ext>
            </a:extLst>
          </p:cNvPr>
          <p:cNvSpPr txBox="1"/>
          <p:nvPr/>
        </p:nvSpPr>
        <p:spPr>
          <a:xfrm>
            <a:off x="2230654" y="413789"/>
            <a:ext cx="4682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表３　移植先に元々生息していたサンゴの生息環境（その２）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02241DA-362F-4A7D-9BF5-194AFA28DDAE}"/>
              </a:ext>
            </a:extLst>
          </p:cNvPr>
          <p:cNvSpPr/>
          <p:nvPr/>
        </p:nvSpPr>
        <p:spPr bwMode="auto">
          <a:xfrm>
            <a:off x="1609602" y="787815"/>
            <a:ext cx="714498" cy="163889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9E3E2CF-03FA-4759-86F8-5BDE6F43F6BF}"/>
              </a:ext>
            </a:extLst>
          </p:cNvPr>
          <p:cNvSpPr/>
          <p:nvPr/>
        </p:nvSpPr>
        <p:spPr bwMode="auto">
          <a:xfrm>
            <a:off x="3571752" y="791781"/>
            <a:ext cx="714498" cy="163889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7E13EC1-E59A-43B2-B9A4-800AEB4C29FB}"/>
              </a:ext>
            </a:extLst>
          </p:cNvPr>
          <p:cNvSpPr/>
          <p:nvPr/>
        </p:nvSpPr>
        <p:spPr bwMode="auto">
          <a:xfrm>
            <a:off x="5533902" y="787815"/>
            <a:ext cx="714498" cy="163889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FFCBED9-C726-4D16-B646-890DFCA8AB81}"/>
              </a:ext>
            </a:extLst>
          </p:cNvPr>
          <p:cNvSpPr/>
          <p:nvPr/>
        </p:nvSpPr>
        <p:spPr bwMode="auto">
          <a:xfrm>
            <a:off x="7496052" y="787814"/>
            <a:ext cx="714498" cy="163889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1877130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C293E790-34DA-49D0-80C4-2E205EC91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246066"/>
              </p:ext>
            </p:extLst>
          </p:nvPr>
        </p:nvGraphicFramePr>
        <p:xfrm>
          <a:off x="385367" y="637364"/>
          <a:ext cx="8373267" cy="5820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28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94807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16304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405207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501256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79369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23142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692906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942714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668371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01189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2704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4650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R1.12.10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食痕らしき箇所が褐色を呈してきており、回復傾向が続いている。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11/19.26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12/3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に確認された食痕らしき箇所および物理的損傷跡が褐色を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4561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12/18.24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に確認された食痕らしき箇所および物理的損傷跡の回復を確認。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966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50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2/25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 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586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962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319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315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6/30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478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幼生放出を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7/7.14.21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4906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褐色を呈してきている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319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140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前回観察時から変化なし。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561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11/10.20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：新たに食痕らしきものを確認。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11/30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11/10.20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箇所が褐色を呈してきている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。幼生放出の兆候を確認。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315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食痕らしき箇所の回復を確認。新たに食痕らしきものを確認。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12/21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11/10.20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に確認された食痕らしき箇所が褐色を呈してきている。新たに食痕らしきものを確認。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534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1/12(9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)1/19(2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)1/27(1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46731356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C9DC4A70-9354-CD79-4580-466129FC3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FFC523-74C1-4994-8505-FC376EAA9640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4F55F648-95AF-9111-359F-3EC1ABCAC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8E9A13C-B8F1-4366-A331-FA60F0DD4B9B}"/>
              </a:ext>
            </a:extLst>
          </p:cNvPr>
          <p:cNvSpPr txBox="1"/>
          <p:nvPr/>
        </p:nvSpPr>
        <p:spPr>
          <a:xfrm>
            <a:off x="1629528" y="329586"/>
            <a:ext cx="5884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の移植後の目視観察結果（その２）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D8E9E62-386A-3D35-9A26-D1C0F18B6343}"/>
              </a:ext>
            </a:extLst>
          </p:cNvPr>
          <p:cNvSpPr txBox="1"/>
          <p:nvPr/>
        </p:nvSpPr>
        <p:spPr>
          <a:xfrm>
            <a:off x="6459822" y="6458829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18082394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BFA719FC-193D-4D73-9B37-2E4B53FE8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716479"/>
              </p:ext>
            </p:extLst>
          </p:nvPr>
        </p:nvGraphicFramePr>
        <p:xfrm>
          <a:off x="379310" y="629668"/>
          <a:ext cx="8433764" cy="588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022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88622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12351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400142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94990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73378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16604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55824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42139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623149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57646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846217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1160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8351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：新たに食痕らしきものを確認。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2/9.16.24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に確認された食痕らしき箇所の回復を確認。部分死を確認。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2/9.24(1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)2/16(3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)3/4(2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6078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3/16.30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：新たに食痕らしきものを確認。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3/16.23.30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3/30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3/16.23(1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)3/30(2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5065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食痕らしき箇所に変化なし。一部食痕らしき箇所の回復を確認。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4/14.27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3/16.30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：新たに食痕らしきものを確認。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4052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5/11.18.25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：部分死を確認。幼生放出の兆候を確認。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581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食痕らしきものを確認。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原因不明であるが新たに物理的損傷を確認。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6/15.22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6/22(2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)6/28(1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2896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食痕らしき箇所は褐色を呈してきている。一部食痕の回復を確認。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物理的損傷跡は軟体部に覆われ回復傾向。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7/13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に確認された食痕らしき箇所に変化なし。新たに食痕らしきものを確認。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に確認された物理的損傷跡に変化なし。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7/13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に確認された食痕らしき箇所は軟体部に覆われ回復傾向。新たに食痕らしきものを確認。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に確認された物理的損傷跡は軟体部に覆われ回復傾向。部分死を確認。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12157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食痕らしき箇所は褐色を呈してきている。一部食痕らしき箇所の回復を確認。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物理的損傷跡の回復を確認。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8/13.17.24.31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7/13.28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に確認された食痕らしきらしき箇所に変化なし。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新たに食痕らしきものを確認。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に確認された物理的損傷跡は軟体部に覆われ回復傾向。一部、ポリプ・共肉が確認できないことから長径を分割。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に確認された食痕らしき箇所に変化なし。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8/24.31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8/24.31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に確認された食痕らしき箇所は軟体部に覆われ回復傾向。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4BEED87E-FD0D-DB70-49C1-3044BB399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29E212-B86D-41E1-A2B7-7B465A4AF371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F6DADE1C-51B4-0F1F-6249-78CED288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1E15B5-C342-7FBE-FCAF-6699BFFC1EB7}"/>
              </a:ext>
            </a:extLst>
          </p:cNvPr>
          <p:cNvSpPr txBox="1"/>
          <p:nvPr/>
        </p:nvSpPr>
        <p:spPr>
          <a:xfrm>
            <a:off x="1653720" y="329586"/>
            <a:ext cx="5884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の移植後の目視観察結果（その３）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5D2A87A-FF16-1B39-BE13-81971C7B50B0}"/>
              </a:ext>
            </a:extLst>
          </p:cNvPr>
          <p:cNvSpPr txBox="1"/>
          <p:nvPr/>
        </p:nvSpPr>
        <p:spPr>
          <a:xfrm>
            <a:off x="6512082" y="6504965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12724276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2AFF16F4-C513-484F-8D1F-A2ABF50CA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990060"/>
              </p:ext>
            </p:extLst>
          </p:nvPr>
        </p:nvGraphicFramePr>
        <p:xfrm>
          <a:off x="549816" y="629668"/>
          <a:ext cx="8263258" cy="3322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784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81616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292146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410131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7893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66590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9196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44986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26709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76213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66354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96389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576251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4208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472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7/13.28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に確認された食痕らしき箇所の回復を確認。部分死を確認。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8099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：新たに食痕らしきものを確認。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：部分死を確認。一部、ポリプ・共肉が確認できない状況。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に確認された食痕らしき箇所に変化なし。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に確認された食痕らしき箇所は褐色を呈してきている。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741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R3.12.11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食痕らしき箇所の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回復を確認。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一部、ポリプ・共肉が確認できないことから長径を縮小。部分死を確認。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に確認された食痕らしき箇所は褐色を呈してきている。新たに食痕らしきものを確認。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590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326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部分死を確認。一部、ポリプ・共肉が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確認できないことから長径を縮小。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71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視認できない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部分死を確認。一部、ポリプ・共肉が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A9343516-2DC4-9DC3-11B8-F2AF95230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C88F93-5746-46BD-BB5D-814AB6A682AD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5E1C389F-EF26-F45B-3168-6555EB47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370887-1F38-C016-8294-E35D3E44EDA8}"/>
              </a:ext>
            </a:extLst>
          </p:cNvPr>
          <p:cNvSpPr txBox="1"/>
          <p:nvPr/>
        </p:nvSpPr>
        <p:spPr>
          <a:xfrm>
            <a:off x="1738973" y="329586"/>
            <a:ext cx="5884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の移植後の目視観察結果（その４）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8F17AA-25D4-11E1-1456-A4B7947C7664}"/>
              </a:ext>
            </a:extLst>
          </p:cNvPr>
          <p:cNvSpPr txBox="1"/>
          <p:nvPr/>
        </p:nvSpPr>
        <p:spPr>
          <a:xfrm>
            <a:off x="6520789" y="3950254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17249331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5226A217-9891-4032-A212-302F0E353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183448"/>
              </p:ext>
            </p:extLst>
          </p:nvPr>
        </p:nvGraphicFramePr>
        <p:xfrm>
          <a:off x="551085" y="637364"/>
          <a:ext cx="8229121" cy="5857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49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82138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8206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94833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8422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67096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9749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45794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755867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06245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96413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22787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622322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71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388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30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123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30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H31.1.10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946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300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H31.3.11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194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742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R1.5.13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4/18.25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：幼生放出またはその兆候を確認。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300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R1.6.13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5/31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30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1769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R1.8.22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034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R1.9.10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21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R1.10.28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2388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R1.11.12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11786638"/>
                  </a:ext>
                </a:extLst>
              </a:tr>
              <a:tr h="2535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R1.12.10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：原因は不明であるが、新たに物理的損傷跡を確認。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02932453"/>
                  </a:ext>
                </a:extLst>
              </a:tr>
              <a:tr h="3595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12/18.24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1/7.14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傷跡が褐色を呈してきている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26431792"/>
                  </a:ext>
                </a:extLst>
              </a:tr>
              <a:tr h="3127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1/20.28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2/4.12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に確認された物理的損傷跡が褐色を呈してきている。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28291813"/>
                  </a:ext>
                </a:extLst>
              </a:tr>
              <a:tr h="457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2/18.25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に確認された物理的損傷跡が褐色を呈してきている。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53760932"/>
                  </a:ext>
                </a:extLst>
              </a:tr>
              <a:tr h="2268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96889210"/>
                  </a:ext>
                </a:extLst>
              </a:tr>
              <a:tr h="233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250750533"/>
                  </a:ext>
                </a:extLst>
              </a:tr>
              <a:tr h="2140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3572837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5CF9B01F-BA4A-973E-CC45-F26039EC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C4DCB88-9AF1-414D-BC06-0187C0C937A8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F057722D-FCD3-D518-3A81-C919760E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B99F7A-BF92-8505-96B9-F9644A72187A}"/>
              </a:ext>
            </a:extLst>
          </p:cNvPr>
          <p:cNvSpPr txBox="1"/>
          <p:nvPr/>
        </p:nvSpPr>
        <p:spPr>
          <a:xfrm>
            <a:off x="1723173" y="329586"/>
            <a:ext cx="5884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の移植後の目視観察結果（その１）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D85DE61-46D4-1170-1A2D-BAFFFF08D8ED}"/>
              </a:ext>
            </a:extLst>
          </p:cNvPr>
          <p:cNvSpPr txBox="1"/>
          <p:nvPr/>
        </p:nvSpPr>
        <p:spPr>
          <a:xfrm>
            <a:off x="6477244" y="6499314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6142157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2B69C097-A3DB-4E88-A003-E3E279FFA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812593"/>
              </p:ext>
            </p:extLst>
          </p:nvPr>
        </p:nvGraphicFramePr>
        <p:xfrm>
          <a:off x="464844" y="629668"/>
          <a:ext cx="8214313" cy="5932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91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0526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0782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5323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76658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55846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497471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27831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07673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07673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62361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508590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594669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32827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794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6/30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1997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17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826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26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.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91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3305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3182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696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261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2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1739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00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17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左下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：一部、ポリプ・共肉が確認できないことから長径を分割。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3182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：一部、ポリプ・共肉が確認できない状況。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8/31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11786638"/>
                  </a:ext>
                </a:extLst>
              </a:tr>
              <a:tr h="3182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：一部、ポリプ・共肉が確認できないことから長径を縮小。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02932453"/>
                  </a:ext>
                </a:extLst>
              </a:tr>
              <a:tr h="2430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26431792"/>
                  </a:ext>
                </a:extLst>
              </a:tr>
              <a:tr h="2174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R3.12.11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28291813"/>
                  </a:ext>
                </a:extLst>
              </a:tr>
              <a:tr h="2493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53760932"/>
                  </a:ext>
                </a:extLst>
              </a:tr>
              <a:tr h="2493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96889210"/>
                  </a:ext>
                </a:extLst>
              </a:tr>
              <a:tr h="2493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250750533"/>
                  </a:ext>
                </a:extLst>
              </a:tr>
              <a:tr h="2493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3572837"/>
                  </a:ext>
                </a:extLst>
              </a:tr>
              <a:tr h="2493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R4.5.11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40118999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58ABE3F6-1B79-5D73-24F6-95E70B09F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0B5EC32-BF05-4968-AA85-EFC32720D78A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C007E8F2-3BBE-1CA6-9B32-3480DB034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AC109F3-F38C-32E3-C0BA-233C8BE5935A}"/>
              </a:ext>
            </a:extLst>
          </p:cNvPr>
          <p:cNvSpPr txBox="1"/>
          <p:nvPr/>
        </p:nvSpPr>
        <p:spPr>
          <a:xfrm>
            <a:off x="1629528" y="329586"/>
            <a:ext cx="5884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の移植後の目視観察結果（その２）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3CB06F-51BD-7300-0C59-166B479216D0}"/>
              </a:ext>
            </a:extLst>
          </p:cNvPr>
          <p:cNvSpPr txBox="1"/>
          <p:nvPr/>
        </p:nvSpPr>
        <p:spPr>
          <a:xfrm>
            <a:off x="6390158" y="6563334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7180090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F13622D5-C366-4486-81A9-7AB28E9AA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847856"/>
              </p:ext>
            </p:extLst>
          </p:nvPr>
        </p:nvGraphicFramePr>
        <p:xfrm>
          <a:off x="646706" y="636199"/>
          <a:ext cx="7916269" cy="3000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44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69998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0445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4891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76124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55334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496913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27015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06767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06767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06767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32270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334538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9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17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90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R4.9.7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991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R4.12.13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20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R5.1.11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806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353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3539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R5.4.10</a:t>
                      </a:r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頃死亡と確定。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A2D5FA3B-54DB-7C5A-FE03-57C333CBB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F0335A-414D-4D7B-9A2C-B9167907BC31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B6BB9227-9F49-0A26-74D6-8F109BD3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24C85B-5E87-C38F-4309-7E4FC702FBD3}"/>
              </a:ext>
            </a:extLst>
          </p:cNvPr>
          <p:cNvSpPr txBox="1"/>
          <p:nvPr/>
        </p:nvSpPr>
        <p:spPr>
          <a:xfrm>
            <a:off x="1662368" y="329586"/>
            <a:ext cx="5884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の移植後の目視観察結果（その３）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9DFE19C-FD86-7E07-098D-7A7BA7E3F7B4}"/>
              </a:ext>
            </a:extLst>
          </p:cNvPr>
          <p:cNvSpPr txBox="1"/>
          <p:nvPr/>
        </p:nvSpPr>
        <p:spPr>
          <a:xfrm>
            <a:off x="6242110" y="3636520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3610433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72DE2F51-26E8-4E87-BCB1-73B02EB2C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288308"/>
              </p:ext>
            </p:extLst>
          </p:nvPr>
        </p:nvGraphicFramePr>
        <p:xfrm>
          <a:off x="615892" y="699337"/>
          <a:ext cx="7909799" cy="3432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3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3693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2807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7917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79867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58914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0819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32730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946568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66354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26405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35668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276327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9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17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90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716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H31.1.10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：原因は不明であるが、一部物理的な損傷あり。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991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H31.3.11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3408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呈してきており、回復傾向が続いている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：食痕らしき箇所が褐色を呈してきている。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806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R1.5.13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：食痕らしき箇所が回復したことを確認。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353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R1.6.13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35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  <a:b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</a:b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右下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61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R1.8.22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：物理的損傷により、生存部が消失。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B5254AA3-4528-14B9-631B-DF64CC94F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DFEF3D-3A81-4D73-AF64-39BD4C65B255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No.22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D4FD3242-BAF7-B23E-D3AA-76995591C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244928-1D5C-EF58-F268-34892A1E00E6}"/>
              </a:ext>
            </a:extLst>
          </p:cNvPr>
          <p:cNvSpPr txBox="1"/>
          <p:nvPr/>
        </p:nvSpPr>
        <p:spPr>
          <a:xfrm>
            <a:off x="1860754" y="399258"/>
            <a:ext cx="5420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No.22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4ADF02-9799-1CF6-54FF-927C5102ABD2}"/>
              </a:ext>
            </a:extLst>
          </p:cNvPr>
          <p:cNvSpPr txBox="1"/>
          <p:nvPr/>
        </p:nvSpPr>
        <p:spPr>
          <a:xfrm>
            <a:off x="6207274" y="4134396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20712524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C291080C-BD1C-46CD-97F4-AB4B30D9F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09667"/>
              </p:ext>
            </p:extLst>
          </p:nvPr>
        </p:nvGraphicFramePr>
        <p:xfrm>
          <a:off x="589481" y="667453"/>
          <a:ext cx="7944919" cy="4124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55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6860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4831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90510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3075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61982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4168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37629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18545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18545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18545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38581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267098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9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H30.8.9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17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H30.9.4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90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H30.10.22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491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H31.1.10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12/13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：原因は不明だが、一部物理的損傷あり。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：上下共にポリプ・共肉が不明瞭なため、白化の評価が困難な状況。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264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3579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H31.3.11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：付着していたサンゴモ類の剥離により、上下の群体の生存部が繋がっていることを確認。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304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R1.5.13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353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R1.6.13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35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25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R1.8.22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ポリプ・共肉が視認できない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：ポリプ・共肉が視認できないほど萎縮。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頃死亡と確定。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082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R1.9.10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頃死亡。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R1.10.28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頃死亡。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67837093-C610-0DDA-CA9B-BED0E252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729E30-C185-44D0-83A4-54C3EA5E0546}"/>
              </a:ext>
            </a:extLst>
          </p:cNvPr>
          <p:cNvSpPr txBox="1"/>
          <p:nvPr/>
        </p:nvSpPr>
        <p:spPr>
          <a:xfrm>
            <a:off x="152080" y="114300"/>
            <a:ext cx="2052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オキナワハマサンゴ</a:t>
            </a:r>
            <a:r>
              <a:rPr lang="en-US" altLang="ja-JP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No.23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D38E6EFF-CC6E-2E34-FA2B-BE608CC5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7EDC90-A54D-B012-B902-3E2CCC876337}"/>
              </a:ext>
            </a:extLst>
          </p:cNvPr>
          <p:cNvSpPr txBox="1"/>
          <p:nvPr/>
        </p:nvSpPr>
        <p:spPr>
          <a:xfrm>
            <a:off x="1851903" y="364422"/>
            <a:ext cx="5420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移植したオキナワハマサンゴ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No.23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の移植後の目視観察結果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D405AA2-E3F2-23A8-D644-301E65D8EF61}"/>
              </a:ext>
            </a:extLst>
          </p:cNvPr>
          <p:cNvSpPr txBox="1"/>
          <p:nvPr/>
        </p:nvSpPr>
        <p:spPr>
          <a:xfrm>
            <a:off x="6224691" y="4794175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</p:spTree>
    <p:extLst>
      <p:ext uri="{BB962C8B-B14F-4D97-AF65-F5344CB8AC3E}">
        <p14:creationId xmlns:p14="http://schemas.microsoft.com/office/powerpoint/2010/main" val="30060193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B6324768-6064-4EE5-AA50-AC911BF58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738715"/>
              </p:ext>
            </p:extLst>
          </p:nvPr>
        </p:nvGraphicFramePr>
        <p:xfrm>
          <a:off x="615892" y="828674"/>
          <a:ext cx="8136222" cy="5737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3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3693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2807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7917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79867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58914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42906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94152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48502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398984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502750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04943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294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H29.10.4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1945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1945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086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5216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一部、ポリプ・共肉が確認できないことから長径を縮小。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5/11.19.26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された食痕らしき箇所が褐色を呈してきている。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086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539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15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7/14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361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海藻類の被覆を確認。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：食痕らしき箇所の上に海藻類の被覆を確認。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199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海藻類の被覆を確認。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19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海藻類の被覆を確認。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：海藻類も被覆を確認。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3129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11/10.20.24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：海藻類の被覆を確認。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11/30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：海藻類の被覆の剥離を確認。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1945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114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2283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11786638"/>
                  </a:ext>
                </a:extLst>
              </a:tr>
              <a:tr h="2195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02932453"/>
                  </a:ext>
                </a:extLst>
              </a:tr>
              <a:tr h="2703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：一部、ポリプ・共肉が確認できないことから長径を縮小。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26431792"/>
                  </a:ext>
                </a:extLst>
              </a:tr>
              <a:tr h="2140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28291813"/>
                  </a:ext>
                </a:extLst>
              </a:tr>
              <a:tr h="2005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53760932"/>
                  </a:ext>
                </a:extLst>
              </a:tr>
              <a:tr h="2199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96889210"/>
                  </a:ext>
                </a:extLst>
              </a:tr>
              <a:tr h="2199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250750533"/>
                  </a:ext>
                </a:extLst>
              </a:tr>
              <a:tr h="2030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08723540"/>
                  </a:ext>
                </a:extLst>
              </a:tr>
            </a:tbl>
          </a:graphicData>
        </a:graphic>
      </p:graphicFrame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1BD46A62-A1A9-EB51-6867-AAC198561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5A8B2C-A9C0-4AC5-A717-D602210F0145}"/>
              </a:ext>
            </a:extLst>
          </p:cNvPr>
          <p:cNvSpPr txBox="1"/>
          <p:nvPr/>
        </p:nvSpPr>
        <p:spPr>
          <a:xfrm>
            <a:off x="152299" y="248442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オキナワハマサンゴ２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E4D799-1FEC-473A-8729-1A822B03CBBE}"/>
              </a:ext>
            </a:extLst>
          </p:cNvPr>
          <p:cNvSpPr txBox="1"/>
          <p:nvPr/>
        </p:nvSpPr>
        <p:spPr>
          <a:xfrm>
            <a:off x="72836" y="29001"/>
            <a:ext cx="5319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（４）移植先に元々生息していたオキナワハマサンゴの目視観察結果</a:t>
            </a: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A72715A0-FB0C-4510-127D-A7E35DF4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3C3815-7B41-F188-5121-7FCA21E626DB}"/>
              </a:ext>
            </a:extLst>
          </p:cNvPr>
          <p:cNvSpPr txBox="1"/>
          <p:nvPr/>
        </p:nvSpPr>
        <p:spPr>
          <a:xfrm>
            <a:off x="843048" y="522310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                 ２の目視観察結果（その１）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4A830E-0668-D2C6-AB54-8ED9A27A4F25}"/>
              </a:ext>
            </a:extLst>
          </p:cNvPr>
          <p:cNvSpPr txBox="1"/>
          <p:nvPr/>
        </p:nvSpPr>
        <p:spPr>
          <a:xfrm>
            <a:off x="6468538" y="6563334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6C2CC90-6234-428B-BDE9-6881513E3A7C}"/>
              </a:ext>
            </a:extLst>
          </p:cNvPr>
          <p:cNvSpPr/>
          <p:nvPr/>
        </p:nvSpPr>
        <p:spPr bwMode="auto">
          <a:xfrm>
            <a:off x="191647" y="314381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C24BB44-D0DA-46BB-A597-1DB16FB91759}"/>
              </a:ext>
            </a:extLst>
          </p:cNvPr>
          <p:cNvSpPr/>
          <p:nvPr/>
        </p:nvSpPr>
        <p:spPr bwMode="auto">
          <a:xfrm>
            <a:off x="4950552" y="587891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30037508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47B440C2-7D08-4619-A13D-5BF08706B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336534"/>
              </p:ext>
            </p:extLst>
          </p:nvPr>
        </p:nvGraphicFramePr>
        <p:xfrm>
          <a:off x="571871" y="756020"/>
          <a:ext cx="7989005" cy="3241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29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8971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6181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92239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5214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64028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6400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40895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22170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22170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22170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40523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281615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014919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R4.5.11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304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一部ポリプ・共肉を確認できない状況。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R4.9.7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35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頃死亡を確認。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</a:tbl>
          </a:graphicData>
        </a:graphic>
      </p:graphicFrame>
      <p:sp>
        <p:nvSpPr>
          <p:cNvPr id="2" name="正方形/長方形 33">
            <a:extLst>
              <a:ext uri="{FF2B5EF4-FFF2-40B4-BE49-F238E27FC236}">
                <a16:creationId xmlns:a16="http://schemas.microsoft.com/office/drawing/2014/main" id="{9E0CAC36-B1B4-39FC-41AE-59A070A6B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FA7B0B-20D5-457A-AA5D-CB812452B3A3}"/>
              </a:ext>
            </a:extLst>
          </p:cNvPr>
          <p:cNvSpPr txBox="1"/>
          <p:nvPr/>
        </p:nvSpPr>
        <p:spPr>
          <a:xfrm>
            <a:off x="152080" y="196596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オキナワハマサンゴ２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5AF85F55-7F85-A16C-DE28-975596C4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DBD0F7-F319-A972-61BD-7FB998203DE6}"/>
              </a:ext>
            </a:extLst>
          </p:cNvPr>
          <p:cNvSpPr txBox="1"/>
          <p:nvPr/>
        </p:nvSpPr>
        <p:spPr>
          <a:xfrm>
            <a:off x="670918" y="448243"/>
            <a:ext cx="779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                  ２の目視観察結果（その２）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027C65E-66BC-AD68-6173-D62FDD3A8724}"/>
              </a:ext>
            </a:extLst>
          </p:cNvPr>
          <p:cNvSpPr txBox="1"/>
          <p:nvPr/>
        </p:nvSpPr>
        <p:spPr>
          <a:xfrm>
            <a:off x="6250817" y="4001090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A2A02A1-0DAC-4D43-A7E1-C800709974CA}"/>
              </a:ext>
            </a:extLst>
          </p:cNvPr>
          <p:cNvSpPr/>
          <p:nvPr/>
        </p:nvSpPr>
        <p:spPr bwMode="auto">
          <a:xfrm>
            <a:off x="183021" y="262625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0AE7D88-A19C-4095-943F-2F177C3600FD}"/>
              </a:ext>
            </a:extLst>
          </p:cNvPr>
          <p:cNvSpPr/>
          <p:nvPr/>
        </p:nvSpPr>
        <p:spPr bwMode="auto">
          <a:xfrm>
            <a:off x="4855666" y="510257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3241665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108D39A8-0035-E6AA-1941-7E562C0F4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663535"/>
              </p:ext>
            </p:extLst>
          </p:nvPr>
        </p:nvGraphicFramePr>
        <p:xfrm>
          <a:off x="115260" y="729640"/>
          <a:ext cx="8913480" cy="52015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91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2253598777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4002332134"/>
                    </a:ext>
                  </a:extLst>
                </a:gridCol>
                <a:gridCol w="1955587">
                  <a:extLst>
                    <a:ext uri="{9D8B030D-6E8A-4147-A177-3AD203B41FA5}">
                      <a16:colId xmlns:a16="http://schemas.microsoft.com/office/drawing/2014/main" val="2953987094"/>
                    </a:ext>
                  </a:extLst>
                </a:gridCol>
              </a:tblGrid>
              <a:tr h="26645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項目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000" b="1" dirty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嘉陽</a:t>
                      </a:r>
                      <a:r>
                        <a:rPr kumimoji="1" lang="en-US" altLang="ja-JP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No.</a:t>
                      </a:r>
                      <a:r>
                        <a:rPr kumimoji="1" lang="ja-JP" altLang="en-US" sz="1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４</a:t>
                      </a:r>
                      <a:endParaRPr kumimoji="1" lang="ja-JP" alt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種別生息状況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主な出現種はハマサンゴ属、コモンサンゴ属、アナサンゴモドキ属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主な出現種はコモンサンゴ属、ハマサンゴ属、アナサンゴモドキ属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海草類被度は０％未満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主な出現種はハマサンゴ属、アナサンゴ属、アナサンゴモドキ属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サンゴ被度は５％未満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主な出現種はハマサンゴ属、トゲキクメイシ属、コモンサンゴ属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海藻類被度は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海草類被度は０％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8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地形・水深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礁池　砂／岩盤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砂礫／岩盤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礁池　岩盤／砂礫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/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L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．　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</a:t>
                      </a: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396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生息位置の状況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6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波当たり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通常時は静穏～</a:t>
                      </a:r>
                      <a:r>
                        <a:rPr kumimoji="1" lang="en-US" altLang="ja-JP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</a:t>
                      </a:r>
                      <a:r>
                        <a:rPr kumimoji="1" lang="ja-JP" altLang="en-US" sz="1000" dirty="0" err="1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ｍ</a:t>
                      </a:r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程度であり、 </a:t>
                      </a:r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砕波するような波当たりが強い状況は確認されていない 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7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流れの状況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通常時は弱い流れを感じる程度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7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食害生物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91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付着藻類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確認なし</a:t>
                      </a:r>
                    </a:p>
                  </a:txBody>
                  <a:tcPr marL="91454" marR="91454" marT="45701" marB="45701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0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備考</a:t>
                      </a:r>
                    </a:p>
                  </a:txBody>
                  <a:tcPr marL="91454" marR="91454" marT="45701" marB="45701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en-US" altLang="ja-JP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54" marR="91454" marT="45701" marB="4570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正方形/長方形 33">
            <a:extLst>
              <a:ext uri="{FF2B5EF4-FFF2-40B4-BE49-F238E27FC236}">
                <a16:creationId xmlns:a16="http://schemas.microsoft.com/office/drawing/2014/main" id="{CE964ECA-ECFD-5578-87DF-02E3A81E0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1AD07AEA-CFB0-2AEF-3C58-57F3E17B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21">
            <a:extLst>
              <a:ext uri="{FF2B5EF4-FFF2-40B4-BE49-F238E27FC236}">
                <a16:creationId xmlns:a16="http://schemas.microsoft.com/office/drawing/2014/main" id="{F1C04542-F451-C0F0-9985-00742741B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6" y="100310"/>
            <a:ext cx="9210675" cy="3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just">
              <a:lnSpc>
                <a:spcPts val="19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（３）対照区における生息環境（地形等）　　　　　　　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8FF2E7-9B04-4A2E-935E-0D643F0C6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879" y="2305121"/>
            <a:ext cx="1735138" cy="130135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9C72996-C8DE-4703-191E-57857CFDC0BD}"/>
              </a:ext>
            </a:extLst>
          </p:cNvPr>
          <p:cNvSpPr txBox="1"/>
          <p:nvPr/>
        </p:nvSpPr>
        <p:spPr>
          <a:xfrm>
            <a:off x="2960280" y="413789"/>
            <a:ext cx="3174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表４　対照区における生息環境（その１）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0391589-D0E8-6207-E594-153CB9B42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093" y="2314173"/>
            <a:ext cx="1735138" cy="130135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CC8818C-EDE8-965A-A776-7DBCCF760A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986" y="2305121"/>
            <a:ext cx="1735138" cy="130135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58C0472-02B6-9872-9C9B-82C40B25C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200" y="2317211"/>
            <a:ext cx="1720158" cy="129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413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01CF79B1-4A78-4C9E-BA31-12415B480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486190"/>
              </p:ext>
            </p:extLst>
          </p:nvPr>
        </p:nvGraphicFramePr>
        <p:xfrm>
          <a:off x="589481" y="748325"/>
          <a:ext cx="7953786" cy="2931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55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6860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4831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90510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3075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61982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4168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37629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18545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74829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62261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38581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275965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908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H2910.4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7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  <a:r>
                        <a:rPr lang="ja-JP" altLang="en-US" sz="7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</a:t>
                      </a:r>
                      <a:endParaRPr lang="ja-JP" altLang="en-US" sz="7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082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90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082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991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3455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海藻類の被覆を確認。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7/21.28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：海藻類の被覆により、生存部が確認できない状況。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364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8/18.27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：海藻類の被覆により、生存部が確認できない状況。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頃死亡と確定。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290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A6B299FE-D43A-0EDE-2D48-8F0DF0C1E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74FAD17-25D4-4037-B699-0D4C4771839C}"/>
              </a:ext>
            </a:extLst>
          </p:cNvPr>
          <p:cNvSpPr txBox="1"/>
          <p:nvPr/>
        </p:nvSpPr>
        <p:spPr>
          <a:xfrm>
            <a:off x="152080" y="196596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オキナワハマサンゴ５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377E8D4C-B03E-2BCE-509C-B4670392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B36970-EE03-65E7-9397-E574964D12DC}"/>
              </a:ext>
            </a:extLst>
          </p:cNvPr>
          <p:cNvSpPr txBox="1"/>
          <p:nvPr/>
        </p:nvSpPr>
        <p:spPr>
          <a:xfrm>
            <a:off x="994725" y="439534"/>
            <a:ext cx="7143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                 ５の目視観察結果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B5D59B-8797-770A-A347-4466FB41BC1D}"/>
              </a:ext>
            </a:extLst>
          </p:cNvPr>
          <p:cNvSpPr txBox="1"/>
          <p:nvPr/>
        </p:nvSpPr>
        <p:spPr>
          <a:xfrm>
            <a:off x="6234420" y="3676080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D0A69D-E154-4F52-94CC-3EEBDEE92B2B}"/>
              </a:ext>
            </a:extLst>
          </p:cNvPr>
          <p:cNvSpPr/>
          <p:nvPr/>
        </p:nvSpPr>
        <p:spPr bwMode="auto">
          <a:xfrm>
            <a:off x="183021" y="262625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69DEE3-D4F4-474C-89EB-C7F6B1D67324}"/>
              </a:ext>
            </a:extLst>
          </p:cNvPr>
          <p:cNvSpPr/>
          <p:nvPr/>
        </p:nvSpPr>
        <p:spPr bwMode="auto">
          <a:xfrm>
            <a:off x="5157583" y="510257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21564489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027FCBFB-3B33-40E3-BB47-50D0AF11F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604728"/>
              </p:ext>
            </p:extLst>
          </p:nvPr>
        </p:nvGraphicFramePr>
        <p:xfrm>
          <a:off x="414699" y="765743"/>
          <a:ext cx="8314602" cy="5590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38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1054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1120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5755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77193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56357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498029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607254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1070043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668509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32054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509766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718088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1658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314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食痕らしき箇所が軟体部に覆われ回復傾向にある。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5/26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314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4558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6/16.23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5/26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に確認された食痕らしき箇所が軟体部に覆われ、回復傾向。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6/30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5/26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4195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食痕らしき箇所が軟体部に覆われ、回復傾向が続いている。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8/27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に確認された食痕らしき箇所が軟体部に覆われ、回復傾向にある。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186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食痕らしき箇所が回復したことを確認。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15:13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3536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2/9(2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 2/24(1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11786638"/>
                  </a:ext>
                </a:extLst>
              </a:tr>
              <a:tr h="2258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02932453"/>
                  </a:ext>
                </a:extLst>
              </a:tr>
              <a:tr h="243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26431792"/>
                  </a:ext>
                </a:extLst>
              </a:tr>
              <a:tr h="1856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28291813"/>
                  </a:ext>
                </a:extLst>
              </a:tr>
              <a:tr h="279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6/15(1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 6/28(1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個体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53760932"/>
                  </a:ext>
                </a:extLst>
              </a:tr>
              <a:tr h="2262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96889210"/>
                  </a:ext>
                </a:extLst>
              </a:tr>
              <a:tr h="2262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250750533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F7BDD440-D948-34E9-FA82-37CB9414A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34B5DC-0356-422F-8021-3EAC6BB81CB1}"/>
              </a:ext>
            </a:extLst>
          </p:cNvPr>
          <p:cNvSpPr txBox="1"/>
          <p:nvPr/>
        </p:nvSpPr>
        <p:spPr>
          <a:xfrm>
            <a:off x="152080" y="196596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オキナワハマサンゴ６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E70C3ED9-42DB-E692-1D15-0AF903217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6759FB-1DD3-8ADE-FF03-EC4B00D72B0B}"/>
              </a:ext>
            </a:extLst>
          </p:cNvPr>
          <p:cNvSpPr txBox="1"/>
          <p:nvPr/>
        </p:nvSpPr>
        <p:spPr>
          <a:xfrm>
            <a:off x="731046" y="456952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                 ６の目視観察結果（その１）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658AD96-0464-8C24-4D65-1FF7142BF48D}"/>
              </a:ext>
            </a:extLst>
          </p:cNvPr>
          <p:cNvSpPr txBox="1"/>
          <p:nvPr/>
        </p:nvSpPr>
        <p:spPr>
          <a:xfrm>
            <a:off x="6433703" y="6344691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9506331-4DAF-416F-A7E0-196C251CBFBF}"/>
              </a:ext>
            </a:extLst>
          </p:cNvPr>
          <p:cNvSpPr/>
          <p:nvPr/>
        </p:nvSpPr>
        <p:spPr bwMode="auto">
          <a:xfrm>
            <a:off x="183021" y="262625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E57AC4A-5D5E-4CA8-A614-8A79ECA3F6A1}"/>
              </a:ext>
            </a:extLst>
          </p:cNvPr>
          <p:cNvSpPr/>
          <p:nvPr/>
        </p:nvSpPr>
        <p:spPr bwMode="auto">
          <a:xfrm>
            <a:off x="4855666" y="525497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39426779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E497B355-D75D-4F38-BB67-E7370361E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501691"/>
              </p:ext>
            </p:extLst>
          </p:nvPr>
        </p:nvGraphicFramePr>
        <p:xfrm>
          <a:off x="595107" y="756019"/>
          <a:ext cx="8017670" cy="5706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55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6860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4831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90510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3075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61982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4168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37629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933517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03573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27898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529228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339849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34519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72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1948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118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779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3329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863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20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156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R4.5.11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315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202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315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食痕らしきものを確認。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一部、ポリプ・共肉が確認できないことから長径を分割。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315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R4.9.7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434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食痕らしき箇所が回復したことを確認。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118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228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R4.12.13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11786638"/>
                  </a:ext>
                </a:extLst>
              </a:tr>
              <a:tr h="219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R5.1.11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食痕らしきものを確認。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群体が融合し、一つの群体となったことを確認。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02932453"/>
                  </a:ext>
                </a:extLst>
              </a:tr>
              <a:tr h="2367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食痕らしき箇所に変化なし。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26431792"/>
                  </a:ext>
                </a:extLst>
              </a:tr>
              <a:tr h="315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28291813"/>
                  </a:ext>
                </a:extLst>
              </a:tr>
              <a:tr h="2314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R5.4.10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一部、食痕らしき箇所の回復を確認。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53760932"/>
                  </a:ext>
                </a:extLst>
              </a:tr>
              <a:tr h="2314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R5.5.9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食痕らしき箇所の回復を確認。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069751409"/>
                  </a:ext>
                </a:extLst>
              </a:tr>
              <a:tr h="23143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R5.6.16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6187029"/>
                  </a:ext>
                </a:extLst>
              </a:tr>
              <a:tr h="23143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一部、砂による埋没を確認。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62989871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D5D8C7E7-EB32-F08F-13FB-2A6237FCC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86B3F4-6A0F-4636-A4D6-DB6D62CFE268}"/>
              </a:ext>
            </a:extLst>
          </p:cNvPr>
          <p:cNvSpPr txBox="1"/>
          <p:nvPr/>
        </p:nvSpPr>
        <p:spPr>
          <a:xfrm>
            <a:off x="152080" y="196596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オキナワハマサンゴ６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76B08FFA-F78E-375C-C6C7-1FAD1B6A8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A5780A-6C32-A2C7-FA07-9FC6E7725EF4}"/>
              </a:ext>
            </a:extLst>
          </p:cNvPr>
          <p:cNvSpPr txBox="1"/>
          <p:nvPr/>
        </p:nvSpPr>
        <p:spPr>
          <a:xfrm>
            <a:off x="762988" y="44824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                 ６の目視観察結果（その２）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7BDD00B-F0A3-FD84-7869-254F211B126B}"/>
              </a:ext>
            </a:extLst>
          </p:cNvPr>
          <p:cNvSpPr txBox="1"/>
          <p:nvPr/>
        </p:nvSpPr>
        <p:spPr>
          <a:xfrm>
            <a:off x="6311781" y="6462762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81D49F4-6DE5-4AEA-884D-DCDF9AE38BDC}"/>
              </a:ext>
            </a:extLst>
          </p:cNvPr>
          <p:cNvSpPr/>
          <p:nvPr/>
        </p:nvSpPr>
        <p:spPr bwMode="auto">
          <a:xfrm>
            <a:off x="183021" y="262625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60E7F44-8C5F-4010-9E67-5517E2ADB1A5}"/>
              </a:ext>
            </a:extLst>
          </p:cNvPr>
          <p:cNvSpPr/>
          <p:nvPr/>
        </p:nvSpPr>
        <p:spPr bwMode="auto">
          <a:xfrm>
            <a:off x="4881544" y="510257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8166020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81038557-10BF-44A6-83A2-D9D012B1E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025425"/>
              </p:ext>
            </p:extLst>
          </p:nvPr>
        </p:nvGraphicFramePr>
        <p:xfrm>
          <a:off x="381162" y="748326"/>
          <a:ext cx="8381676" cy="5781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29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8971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6181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92239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5214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64028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6400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01576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953311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30348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66285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396408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674286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0193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445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1763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099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2/26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76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099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847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18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136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18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18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183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087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412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099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2266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11786638"/>
                  </a:ext>
                </a:extLst>
              </a:tr>
              <a:tr h="217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02932453"/>
                  </a:ext>
                </a:extLst>
              </a:tr>
              <a:tr h="2346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26431792"/>
                  </a:ext>
                </a:extLst>
              </a:tr>
              <a:tr h="3165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食痕らしき箇所が軟体部に覆われ回復傾向にある。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5/11.18.25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に確認された食痕らしき箇所が軟体部に覆われ回復傾向にある。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28291813"/>
                  </a:ext>
                </a:extLst>
              </a:tr>
              <a:tr h="6315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食痕らしき箇所が回復したことを確認。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物理的損傷跡に変化なし。原因不明であるが新たに物理的損傷跡を確認。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一部消失を確認。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に確認された食痕らしき箇所が軟体部に覆われ回復傾向にある。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6/15.22.28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が褐色を呈してきている。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：原因不明であるが物理的損傷を確認。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53760932"/>
                  </a:ext>
                </a:extLst>
              </a:tr>
              <a:tr h="2723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物理的損傷跡に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変化なし。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7/13.28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6/28.7/6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に確認された物理的損傷跡に変化なし。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591678687"/>
                  </a:ext>
                </a:extLst>
              </a:tr>
              <a:tr h="5275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物理的損傷跡は軟体部に覆われ回復傾向。一部物理的損傷跡の回復を確認。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6/28.7/6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に確認された物理的損傷跡に変化なし。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8/17.24.31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6/28.7/6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に確認された物理的損傷跡は軟体部に覆われ回復傾向にある。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43273270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3FCBD0C0-34AD-0540-13CE-FF4B3CCAC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628CCE-16D8-484C-85DB-8A9290D40994}"/>
              </a:ext>
            </a:extLst>
          </p:cNvPr>
          <p:cNvSpPr txBox="1"/>
          <p:nvPr/>
        </p:nvSpPr>
        <p:spPr>
          <a:xfrm>
            <a:off x="152080" y="196596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オキナワハマサンゴ７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8D219803-3D3E-98AD-B77D-91EFBAD5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0E0C61-DD3D-BA77-5068-9257C0CD7765}"/>
              </a:ext>
            </a:extLst>
          </p:cNvPr>
          <p:cNvSpPr txBox="1"/>
          <p:nvPr/>
        </p:nvSpPr>
        <p:spPr>
          <a:xfrm>
            <a:off x="731046" y="44824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                 ７の目視観察結果（その１）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BF0A26-470D-6ADF-56E6-CC16D6A0688A}"/>
              </a:ext>
            </a:extLst>
          </p:cNvPr>
          <p:cNvSpPr txBox="1"/>
          <p:nvPr/>
        </p:nvSpPr>
        <p:spPr>
          <a:xfrm>
            <a:off x="6337902" y="6534149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0DF68B6-85ED-4417-96B0-DC2C1256C960}"/>
              </a:ext>
            </a:extLst>
          </p:cNvPr>
          <p:cNvSpPr/>
          <p:nvPr/>
        </p:nvSpPr>
        <p:spPr bwMode="auto">
          <a:xfrm>
            <a:off x="183021" y="262625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4D258AD-B4D5-4284-A170-0301459FA7FC}"/>
              </a:ext>
            </a:extLst>
          </p:cNvPr>
          <p:cNvSpPr/>
          <p:nvPr/>
        </p:nvSpPr>
        <p:spPr bwMode="auto">
          <a:xfrm>
            <a:off x="4855666" y="510257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16297934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99403534-BED2-480E-88E3-533BE5BDB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258885"/>
              </p:ext>
            </p:extLst>
          </p:nvPr>
        </p:nvGraphicFramePr>
        <p:xfrm>
          <a:off x="408562" y="756019"/>
          <a:ext cx="8326876" cy="5775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69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80027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6856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93104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6283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65050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7516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42528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908676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14103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62148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28513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561303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0454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37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物理的損傷跡は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軟体部に覆われ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回復傾向。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9/14.22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に確認された物理的損傷跡は軟体部に覆われ回復傾向にある。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3319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：物理的損傷跡は軟体部に覆われ回復傾向。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：物理的損傷跡の回復を確認。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112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77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112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2178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19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178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R4.5.11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19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196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食痕らしきものを確認。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9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食痕らしき箇所に変化なし。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178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R4.9.7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一部、ポリプ・共肉が確認できないことから長径を分割。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976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食痕らしき箇所が回復したことを確認。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部分死を確認。一部ポリプ・共肉が確認できないことから長径を縮小。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112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2535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R4.12.13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上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下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11786638"/>
                  </a:ext>
                </a:extLst>
              </a:tr>
              <a:tr h="219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R5.1.11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群体が融合し、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つの群体となったことを確認。部分死を確認。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02932453"/>
                  </a:ext>
                </a:extLst>
              </a:tr>
              <a:tr h="2361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26431792"/>
                  </a:ext>
                </a:extLst>
              </a:tr>
              <a:tr h="1951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28291813"/>
                  </a:ext>
                </a:extLst>
              </a:tr>
              <a:tr h="27110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R5.4.10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一部、ポリプ・共肉が確認できないことから長径を分割。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53760932"/>
                  </a:ext>
                </a:extLst>
              </a:tr>
              <a:tr h="2828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839277611"/>
                  </a:ext>
                </a:extLst>
              </a:tr>
              <a:tr h="2918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R5.6.16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073644566"/>
                  </a:ext>
                </a:extLst>
              </a:tr>
              <a:tr h="2225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44238824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A169F796-74A6-2BF6-A6E4-95227E402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BD2717-AEE3-4638-AEE8-FC13F8DDDAA8}"/>
              </a:ext>
            </a:extLst>
          </p:cNvPr>
          <p:cNvSpPr txBox="1"/>
          <p:nvPr/>
        </p:nvSpPr>
        <p:spPr>
          <a:xfrm>
            <a:off x="152080" y="160020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オキナワハマサンゴ７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F49CF4C5-72FA-ED13-CF35-3064E720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9D3765-5552-1343-9051-DD6A019BB32D}"/>
              </a:ext>
            </a:extLst>
          </p:cNvPr>
          <p:cNvSpPr txBox="1"/>
          <p:nvPr/>
        </p:nvSpPr>
        <p:spPr>
          <a:xfrm>
            <a:off x="731046" y="44824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                 ７の目視観察結果（その２）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605DB03-CB0A-A7A4-719E-96CF04083D87}"/>
              </a:ext>
            </a:extLst>
          </p:cNvPr>
          <p:cNvSpPr txBox="1"/>
          <p:nvPr/>
        </p:nvSpPr>
        <p:spPr>
          <a:xfrm>
            <a:off x="6451114" y="6535168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99C183F-5A82-4BC1-BC71-B377CF78CF7C}"/>
              </a:ext>
            </a:extLst>
          </p:cNvPr>
          <p:cNvSpPr/>
          <p:nvPr/>
        </p:nvSpPr>
        <p:spPr bwMode="auto">
          <a:xfrm>
            <a:off x="183021" y="228121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3783EB0-9959-4BC3-8952-284F6EB61BF1}"/>
              </a:ext>
            </a:extLst>
          </p:cNvPr>
          <p:cNvSpPr/>
          <p:nvPr/>
        </p:nvSpPr>
        <p:spPr bwMode="auto">
          <a:xfrm>
            <a:off x="4855666" y="510257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7707160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2B95C91A-D1AA-49A4-A950-B3CABDEAD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118863"/>
              </p:ext>
            </p:extLst>
          </p:nvPr>
        </p:nvGraphicFramePr>
        <p:xfrm>
          <a:off x="452554" y="764728"/>
          <a:ext cx="8238893" cy="5600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14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5276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3819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9213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1471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60448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2494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641133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989006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905691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13396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583246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707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H31.4.1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21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90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991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304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737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9/23.29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に確認された食痕らしき箇所が軟体部に覆われ回復傾向にある。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10/6.13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406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25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11/20.24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に確認された食痕らしき箇所が褐色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を呈してきている。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3646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12/15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4423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に確認された食痕らしき箇所が軟体部に覆われ回復傾向にある。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1/20.27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に確認された食痕らしき箇所が軟体部に覆われ回復傾向にある。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485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に確認された食痕らしき箇所に変化なし。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に確認された食痕らしき箇所が軟体部に覆われ回復傾向にある、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2/26.24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に確認された食痕らしき箇所に変化なし。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11786638"/>
                  </a:ext>
                </a:extLst>
              </a:tr>
              <a:tr h="5800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物理的損傷跡は軟体部に覆われ回復傾向にある。原因不明であるが新たに物理的損傷跡を確認。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1/12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に確認された食痕らしき箇所の回復を確認。原因不明であるが物理的損傷跡を確認。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3/24.30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に確認された物理的損傷跡は軟体部に覆われ回復傾向にある。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02932453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9A03D840-7FE7-B9C3-D1F1-4AAE24456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FA6FA30-AF12-4D34-98CC-B5D2EF7374E2}"/>
              </a:ext>
            </a:extLst>
          </p:cNvPr>
          <p:cNvSpPr txBox="1"/>
          <p:nvPr/>
        </p:nvSpPr>
        <p:spPr>
          <a:xfrm>
            <a:off x="152080" y="160020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オキナワハマサンゴ８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0325EE7D-FCF6-9237-3E73-D2FAAC7B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A985415-D43C-DB37-E811-C4F4823021ED}"/>
              </a:ext>
            </a:extLst>
          </p:cNvPr>
          <p:cNvSpPr txBox="1"/>
          <p:nvPr/>
        </p:nvSpPr>
        <p:spPr>
          <a:xfrm>
            <a:off x="731046" y="44824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                 ８の目視観察結果（その１）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29673F2-5E6B-A5B9-BD2E-B856E11EDFE7}"/>
              </a:ext>
            </a:extLst>
          </p:cNvPr>
          <p:cNvSpPr txBox="1"/>
          <p:nvPr/>
        </p:nvSpPr>
        <p:spPr>
          <a:xfrm>
            <a:off x="6400075" y="6363161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55830BF-F57B-428A-81B0-EFCEF0EA836D}"/>
              </a:ext>
            </a:extLst>
          </p:cNvPr>
          <p:cNvSpPr/>
          <p:nvPr/>
        </p:nvSpPr>
        <p:spPr bwMode="auto">
          <a:xfrm>
            <a:off x="183021" y="228121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A0F2AAA-34C3-47B4-A7E0-78C9F8DAF431}"/>
              </a:ext>
            </a:extLst>
          </p:cNvPr>
          <p:cNvSpPr/>
          <p:nvPr/>
        </p:nvSpPr>
        <p:spPr bwMode="auto">
          <a:xfrm>
            <a:off x="4855666" y="510257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28796330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A9218141-A33B-4691-AF99-A7FA33D72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222200"/>
              </p:ext>
            </p:extLst>
          </p:nvPr>
        </p:nvGraphicFramePr>
        <p:xfrm>
          <a:off x="348107" y="756020"/>
          <a:ext cx="8447787" cy="5722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200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4221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3144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8349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0401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59425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1378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664509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83053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10615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95701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57869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806922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3647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626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8:57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物理的損傷跡が褐色を呈してきており回復傾向。一部物理的損傷跡は軟体部に覆われ回復傾向。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4/14.27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に確認された物理的損傷跡は軟体部に覆われ回復傾向にある。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8305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に確認された物理的損傷跡は褐色を呈してきており回復傾向。原因不明であるが新たに物理的損傷跡を確認。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に確認された物理的損傷跡は軟体部に覆われ回復傾向にある。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に確認された物理的損傷跡の回復を確認。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に確認された物理的損傷跡に変化なし。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5/18.25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に確認された物理的損傷跡は褐色を呈してきている。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10647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6/15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4/6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に確認された物理的損傷跡の回復を確認。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：一部、ポリプ・共肉が確認できない状況。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6/9.15.22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に確認された物理的損傷跡は軟体部に覆われ回復傾向にある。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6/2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に確認された物理的損傷跡の回復を確認。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643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R3.8.2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7/13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：一部、ポリプ・共肉が確認できないため、長径を分割。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：一部、ポリプ・共肉が確認できないため長径を縮小。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7/28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5724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R3.9.8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食痕らしき箇所が軟体部に覆われ回復傾向にある。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8/13.31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9/8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8/31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に確認された食痕らしき箇所に変化なし。一部、ポリプ・共肉が確認できない状況。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5989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左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右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食痕らしき箇所は褐色を呈してきている。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原因不明であるが新たに物理的損傷跡を確認。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8/24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に確認された食痕らしき箇所の回復を確認。新たに食痕らしきものを確認。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9/22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に確認された食痕らしき箇所は軟体部に覆われ回復傾向にある。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10214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食痕らしき箇所は褐色を呈してきている。一部、食痕らしき箇所に変化なし。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物理的損傷跡は褐色を呈してきている。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10/16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：食痕らしきものを確認。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物理的損傷跡に変化なし。一部ポリプ・共肉が確認できない状況。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10/16.20.26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10/20.26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に確認された食痕らしき箇所に変化なし。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10/20.26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に確認された物理的損傷跡は回復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傾向にある。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815ED6FA-BC3D-BED9-FC10-F1DE2F6FC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E9E7D1-F33D-49D5-9BD8-21D33B6866F6}"/>
              </a:ext>
            </a:extLst>
          </p:cNvPr>
          <p:cNvSpPr txBox="1"/>
          <p:nvPr/>
        </p:nvSpPr>
        <p:spPr>
          <a:xfrm>
            <a:off x="152080" y="160020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オキナワハマサンゴ８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020AEB27-2965-B330-F4F5-8C095006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69CD57-7817-5062-2E1D-F8353C963EA1}"/>
              </a:ext>
            </a:extLst>
          </p:cNvPr>
          <p:cNvSpPr txBox="1"/>
          <p:nvPr/>
        </p:nvSpPr>
        <p:spPr>
          <a:xfrm>
            <a:off x="676544" y="448243"/>
            <a:ext cx="779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                  ８の目視観察結果（その２）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AE765E-DB04-EFA3-B35A-9C107E6492B4}"/>
              </a:ext>
            </a:extLst>
          </p:cNvPr>
          <p:cNvSpPr txBox="1"/>
          <p:nvPr/>
        </p:nvSpPr>
        <p:spPr>
          <a:xfrm>
            <a:off x="6514120" y="6479858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3E6AE18-0766-459E-BC58-1A93602FEE4C}"/>
              </a:ext>
            </a:extLst>
          </p:cNvPr>
          <p:cNvSpPr/>
          <p:nvPr/>
        </p:nvSpPr>
        <p:spPr bwMode="auto">
          <a:xfrm>
            <a:off x="183021" y="228121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2043EBB-4B92-416F-8C62-884C20450422}"/>
              </a:ext>
            </a:extLst>
          </p:cNvPr>
          <p:cNvSpPr/>
          <p:nvPr/>
        </p:nvSpPr>
        <p:spPr bwMode="auto">
          <a:xfrm>
            <a:off x="4855666" y="518883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4915458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71CAE053-11AB-4F2E-B43F-20E83A070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182523"/>
              </p:ext>
            </p:extLst>
          </p:nvPr>
        </p:nvGraphicFramePr>
        <p:xfrm>
          <a:off x="407213" y="756588"/>
          <a:ext cx="8329574" cy="5819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704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77916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5506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91375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84145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63005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505284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686056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73564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772356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846476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61436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600751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7254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R3.12.6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食痕らしき箇所の回復を確認。一部、食痕らしき箇所は褐色を呈してきている。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物理的損傷跡の回復を確認。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11/9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9/14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に確認された食痕らしき箇所は褐色を呈してきている。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に確認された物理的損傷跡は褐色を呈してきている。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10/16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に確認された食痕らしき箇所に変化なし。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89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</a:t>
                      </a: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1.</a:t>
                      </a:r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原因不明であるが新たに物理的損傷跡を確認。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503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物理的損傷跡は褐色を呈してきている。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2534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食痕らしき箇所が回復したことを確認。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物理的損傷跡は褐色を呈してきている。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物理的損傷跡の回復を確認。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991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R4.5.11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2304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R4.7.7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353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R4.9.7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235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225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新たに食痕らしきものを確認。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68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R4.12.13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食痕らしき箇所が回復したことを確認。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R5.1.11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2716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一部、ポリプ・共肉が確認できない状況。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11786638"/>
                  </a:ext>
                </a:extLst>
              </a:tr>
              <a:tr h="234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R5.3.8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02932453"/>
                  </a:ext>
                </a:extLst>
              </a:tr>
              <a:tr h="25304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R5.4.10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26431792"/>
                  </a:ext>
                </a:extLst>
              </a:tr>
              <a:tr h="25304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603919008"/>
                  </a:ext>
                </a:extLst>
              </a:tr>
              <a:tr h="25304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R5.6.16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68155638"/>
                  </a:ext>
                </a:extLst>
              </a:tr>
              <a:tr h="25304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R5.7.11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新たに食痕らしきものを確認。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406338348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C0AD6117-7247-9C8E-BC37-306FF0D95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95E75E-252A-46C9-818A-3A7DFE373F9D}"/>
              </a:ext>
            </a:extLst>
          </p:cNvPr>
          <p:cNvSpPr txBox="1"/>
          <p:nvPr/>
        </p:nvSpPr>
        <p:spPr>
          <a:xfrm>
            <a:off x="152080" y="160020"/>
            <a:ext cx="3191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   オキナワハマサンゴ８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847EB656-31A5-B4A8-2084-30FA078FD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6BD098E-2D94-3D2F-1A4C-222BF68789AF}"/>
              </a:ext>
            </a:extLst>
          </p:cNvPr>
          <p:cNvSpPr txBox="1"/>
          <p:nvPr/>
        </p:nvSpPr>
        <p:spPr>
          <a:xfrm>
            <a:off x="731046" y="448243"/>
            <a:ext cx="768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                 ８の目視観察結果（その３）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A7C833-223E-7C45-26BB-368E67941A71}"/>
              </a:ext>
            </a:extLst>
          </p:cNvPr>
          <p:cNvSpPr txBox="1"/>
          <p:nvPr/>
        </p:nvSpPr>
        <p:spPr>
          <a:xfrm>
            <a:off x="6459829" y="6563333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62CBE31-204C-4112-9807-7553023D84C5}"/>
              </a:ext>
            </a:extLst>
          </p:cNvPr>
          <p:cNvSpPr/>
          <p:nvPr/>
        </p:nvSpPr>
        <p:spPr bwMode="auto">
          <a:xfrm>
            <a:off x="183021" y="219494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FCAD8C5-BC15-421A-A2C5-36510076FC6D}"/>
              </a:ext>
            </a:extLst>
          </p:cNvPr>
          <p:cNvSpPr/>
          <p:nvPr/>
        </p:nvSpPr>
        <p:spPr bwMode="auto">
          <a:xfrm>
            <a:off x="4855666" y="510257"/>
            <a:ext cx="1433953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</p:spTree>
    <p:extLst>
      <p:ext uri="{BB962C8B-B14F-4D97-AF65-F5344CB8AC3E}">
        <p14:creationId xmlns:p14="http://schemas.microsoft.com/office/powerpoint/2010/main" val="28546518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46508436-E8F3-42BC-9B40-04A784ABB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276785"/>
              </p:ext>
            </p:extLst>
          </p:nvPr>
        </p:nvGraphicFramePr>
        <p:xfrm>
          <a:off x="640265" y="748325"/>
          <a:ext cx="7863471" cy="4091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577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69998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300445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4891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76124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55334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496913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27015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06767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06767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85245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53791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257604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818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H29.12.8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17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90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991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  <a:tr h="2353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R2.7.8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47523052"/>
                  </a:ext>
                </a:extLst>
              </a:tr>
              <a:tr h="1810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R2.8.5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5075052"/>
                  </a:ext>
                </a:extLst>
              </a:tr>
              <a:tr h="2172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R2.9.9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58271318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R2.10.24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8:43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103922871"/>
                  </a:ext>
                </a:extLst>
              </a:tr>
              <a:tr h="344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86778373"/>
                  </a:ext>
                </a:extLst>
              </a:tr>
              <a:tr h="1886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R2.12.8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11/9.21.25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：幼生放出の兆候を確認。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73986031"/>
                  </a:ext>
                </a:extLst>
              </a:tr>
              <a:tr h="2483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03515548"/>
                  </a:ext>
                </a:extLst>
              </a:tr>
              <a:tr h="2263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2.8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1/28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：部分死を確認。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945182387"/>
                  </a:ext>
                </a:extLst>
              </a:tr>
              <a:tr h="4245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R3.3.10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9:10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ポリプ・共肉が視認できない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頃死亡と確定。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2/10.17.22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：ポリプ・共肉が確認できない状態。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11786638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047D6942-6625-9365-3131-317F874E6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FA9047-3836-45E4-9B95-B0C6C950FC10}"/>
              </a:ext>
            </a:extLst>
          </p:cNvPr>
          <p:cNvSpPr txBox="1"/>
          <p:nvPr/>
        </p:nvSpPr>
        <p:spPr>
          <a:xfrm>
            <a:off x="152080" y="160020"/>
            <a:ext cx="2345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オキナワハマサンゴ１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DB8F7970-21EE-7469-5181-8D0CDC2A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39AB39-F046-284C-E968-2B443CF5F399}"/>
              </a:ext>
            </a:extLst>
          </p:cNvPr>
          <p:cNvSpPr txBox="1"/>
          <p:nvPr/>
        </p:nvSpPr>
        <p:spPr>
          <a:xfrm>
            <a:off x="1490868" y="451393"/>
            <a:ext cx="6162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 １の目視観察結果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2AA1EF-59A6-58A2-2355-6EBB28135B06}"/>
              </a:ext>
            </a:extLst>
          </p:cNvPr>
          <p:cNvSpPr txBox="1"/>
          <p:nvPr/>
        </p:nvSpPr>
        <p:spPr>
          <a:xfrm>
            <a:off x="6207274" y="4839520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BFB4F00-CE81-48FD-B350-2FCCE7D60530}"/>
              </a:ext>
            </a:extLst>
          </p:cNvPr>
          <p:cNvSpPr/>
          <p:nvPr/>
        </p:nvSpPr>
        <p:spPr bwMode="auto">
          <a:xfrm>
            <a:off x="183021" y="230875"/>
            <a:ext cx="578979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54FC1AF-594C-45DF-A3D1-F66C81E345EB}"/>
              </a:ext>
            </a:extLst>
          </p:cNvPr>
          <p:cNvSpPr/>
          <p:nvPr/>
        </p:nvSpPr>
        <p:spPr bwMode="auto">
          <a:xfrm>
            <a:off x="5654612" y="525747"/>
            <a:ext cx="526345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300" dirty="0"/>
              <a:t>※</a:t>
            </a:r>
            <a:r>
              <a:rPr lang="ja-JP" altLang="en-US" sz="300" dirty="0"/>
              <a:t>　重要な種の保護の観点から表示していません。</a:t>
            </a:r>
            <a:endParaRPr kumimoji="1" lang="ja-JP" altLang="en-US" sz="300" dirty="0"/>
          </a:p>
        </p:txBody>
      </p:sp>
    </p:spTree>
    <p:extLst>
      <p:ext uri="{BB962C8B-B14F-4D97-AF65-F5344CB8AC3E}">
        <p14:creationId xmlns:p14="http://schemas.microsoft.com/office/powerpoint/2010/main" val="5463008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271AA91B-40B3-418B-AC11-AF615278F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247587"/>
              </p:ext>
            </p:extLst>
          </p:nvPr>
        </p:nvGraphicFramePr>
        <p:xfrm>
          <a:off x="677520" y="760184"/>
          <a:ext cx="7777705" cy="1817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151">
                  <a:extLst>
                    <a:ext uri="{9D8B030D-6E8A-4147-A177-3AD203B41FA5}">
                      <a16:colId xmlns:a16="http://schemas.microsoft.com/office/drawing/2014/main" val="3217850630"/>
                    </a:ext>
                  </a:extLst>
                </a:gridCol>
                <a:gridCol w="466303">
                  <a:extLst>
                    <a:ext uri="{9D8B030D-6E8A-4147-A177-3AD203B41FA5}">
                      <a16:colId xmlns:a16="http://schemas.microsoft.com/office/drawing/2014/main" val="208944784"/>
                    </a:ext>
                  </a:extLst>
                </a:gridCol>
                <a:gridCol w="298083">
                  <a:extLst>
                    <a:ext uri="{9D8B030D-6E8A-4147-A177-3AD203B41FA5}">
                      <a16:colId xmlns:a16="http://schemas.microsoft.com/office/drawing/2014/main" val="3208598617"/>
                    </a:ext>
                  </a:extLst>
                </a:gridCol>
                <a:gridCol w="381865">
                  <a:extLst>
                    <a:ext uri="{9D8B030D-6E8A-4147-A177-3AD203B41FA5}">
                      <a16:colId xmlns:a16="http://schemas.microsoft.com/office/drawing/2014/main" val="444824338"/>
                    </a:ext>
                  </a:extLst>
                </a:gridCol>
                <a:gridCol w="472381">
                  <a:extLst>
                    <a:ext uri="{9D8B030D-6E8A-4147-A177-3AD203B41FA5}">
                      <a16:colId xmlns:a16="http://schemas.microsoft.com/office/drawing/2014/main" val="2174080458"/>
                    </a:ext>
                  </a:extLst>
                </a:gridCol>
                <a:gridCol w="451755">
                  <a:extLst>
                    <a:ext uri="{9D8B030D-6E8A-4147-A177-3AD203B41FA5}">
                      <a16:colId xmlns:a16="http://schemas.microsoft.com/office/drawing/2014/main" val="1177212495"/>
                    </a:ext>
                  </a:extLst>
                </a:gridCol>
                <a:gridCol w="493006">
                  <a:extLst>
                    <a:ext uri="{9D8B030D-6E8A-4147-A177-3AD203B41FA5}">
                      <a16:colId xmlns:a16="http://schemas.microsoft.com/office/drawing/2014/main" val="3561168108"/>
                    </a:ext>
                  </a:extLst>
                </a:gridCol>
                <a:gridCol w="721299">
                  <a:extLst>
                    <a:ext uri="{9D8B030D-6E8A-4147-A177-3AD203B41FA5}">
                      <a16:colId xmlns:a16="http://schemas.microsoft.com/office/drawing/2014/main" val="2674744270"/>
                    </a:ext>
                  </a:extLst>
                </a:gridCol>
                <a:gridCol w="800424">
                  <a:extLst>
                    <a:ext uri="{9D8B030D-6E8A-4147-A177-3AD203B41FA5}">
                      <a16:colId xmlns:a16="http://schemas.microsoft.com/office/drawing/2014/main" val="2092480858"/>
                    </a:ext>
                  </a:extLst>
                </a:gridCol>
                <a:gridCol w="800424">
                  <a:extLst>
                    <a:ext uri="{9D8B030D-6E8A-4147-A177-3AD203B41FA5}">
                      <a16:colId xmlns:a16="http://schemas.microsoft.com/office/drawing/2014/main" val="117973611"/>
                    </a:ext>
                  </a:extLst>
                </a:gridCol>
                <a:gridCol w="779072">
                  <a:extLst>
                    <a:ext uri="{9D8B030D-6E8A-4147-A177-3AD203B41FA5}">
                      <a16:colId xmlns:a16="http://schemas.microsoft.com/office/drawing/2014/main" val="4009355116"/>
                    </a:ext>
                  </a:extLst>
                </a:gridCol>
                <a:gridCol w="450224">
                  <a:extLst>
                    <a:ext uri="{9D8B030D-6E8A-4147-A177-3AD203B41FA5}">
                      <a16:colId xmlns:a16="http://schemas.microsoft.com/office/drawing/2014/main" val="3754867195"/>
                    </a:ext>
                  </a:extLst>
                </a:gridCol>
                <a:gridCol w="1247718">
                  <a:extLst>
                    <a:ext uri="{9D8B030D-6E8A-4147-A177-3AD203B41FA5}">
                      <a16:colId xmlns:a16="http://schemas.microsoft.com/office/drawing/2014/main" val="3830056334"/>
                    </a:ext>
                  </a:extLst>
                </a:gridCol>
              </a:tblGrid>
              <a:tr h="43340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調査日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調査時刻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水深</a:t>
                      </a:r>
                      <a:r>
                        <a:rPr lang="en-US" altLang="ja-JP" sz="8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※</a:t>
                      </a: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（ｍ）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水温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（℃）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海草類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海藻類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サンゴ類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被度（％）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長径</a:t>
                      </a:r>
                      <a:endParaRPr lang="en-US" altLang="ja-JP" sz="800" b="1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cm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白化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病気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再生産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特記事項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934142"/>
                  </a:ext>
                </a:extLst>
              </a:tr>
              <a:tr h="27276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H29.12.8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全体的に白化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32502834"/>
                  </a:ext>
                </a:extLst>
              </a:tr>
              <a:tr h="265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R2.2.13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ポリプ・共肉が視認できない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：ポリプ・共肉が視認できないほど萎縮。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38009741"/>
                  </a:ext>
                </a:extLst>
              </a:tr>
              <a:tr h="2431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R2.3.11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11:50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3/4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：</a:t>
                      </a:r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1/29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頃死亡と確定。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26452858"/>
                  </a:ext>
                </a:extLst>
              </a:tr>
              <a:tr h="190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14:11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54530422"/>
                  </a:ext>
                </a:extLst>
              </a:tr>
              <a:tr h="2132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R2.5.8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91933240"/>
                  </a:ext>
                </a:extLst>
              </a:tr>
              <a:tr h="1991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R2.6.10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13:07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％未満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なし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85053810"/>
                  </a:ext>
                </a:extLst>
              </a:tr>
            </a:tbl>
          </a:graphicData>
        </a:graphic>
      </p:graphicFrame>
      <p:sp>
        <p:nvSpPr>
          <p:cNvPr id="3" name="正方形/長方形 33">
            <a:extLst>
              <a:ext uri="{FF2B5EF4-FFF2-40B4-BE49-F238E27FC236}">
                <a16:creationId xmlns:a16="http://schemas.microsoft.com/office/drawing/2014/main" id="{07A4BEB4-2467-1F25-779D-3CB4DCC8A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4" y="40946"/>
            <a:ext cx="9072000" cy="6768000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575A7B-DB71-4569-9C30-0C71F594D77A}"/>
              </a:ext>
            </a:extLst>
          </p:cNvPr>
          <p:cNvSpPr txBox="1"/>
          <p:nvPr/>
        </p:nvSpPr>
        <p:spPr>
          <a:xfrm>
            <a:off x="152080" y="160020"/>
            <a:ext cx="2345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オキナワハマサンゴ２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E1C169B1-0B5C-F0AE-1B93-55E36E104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415" y="6483435"/>
            <a:ext cx="409605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6D863-F0EC-4059-986C-AA025C5CEE07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60B025-968B-6B99-5CD5-DFC852679E96}"/>
              </a:ext>
            </a:extLst>
          </p:cNvPr>
          <p:cNvSpPr txBox="1"/>
          <p:nvPr/>
        </p:nvSpPr>
        <p:spPr>
          <a:xfrm>
            <a:off x="1485240" y="460102"/>
            <a:ext cx="6162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</a:t>
            </a:r>
            <a:r>
              <a:rPr kumimoji="1"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21</a:t>
            </a:r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移植先に元々生息していたオキナワハマサンゴ          ２の目視観察結果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CD84A1-1CCB-E16E-FA9C-F127F3E7BB5E}"/>
              </a:ext>
            </a:extLst>
          </p:cNvPr>
          <p:cNvSpPr txBox="1"/>
          <p:nvPr/>
        </p:nvSpPr>
        <p:spPr>
          <a:xfrm>
            <a:off x="6198565" y="2576961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kumimoji="1"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水深はモニタリング実施時の実水深を記録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3573365-C0C6-4EC5-8EDD-821A95A16187}"/>
              </a:ext>
            </a:extLst>
          </p:cNvPr>
          <p:cNvSpPr/>
          <p:nvPr/>
        </p:nvSpPr>
        <p:spPr bwMode="auto">
          <a:xfrm>
            <a:off x="183021" y="230875"/>
            <a:ext cx="578979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400" dirty="0"/>
              <a:t>※</a:t>
            </a:r>
            <a:r>
              <a:rPr lang="ja-JP" altLang="en-US" sz="400" dirty="0"/>
              <a:t>　重要な種の保護の観点から表示していません。</a:t>
            </a:r>
            <a:endParaRPr kumimoji="1" lang="ja-JP" altLang="en-US" sz="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BE4BE39-0C38-4BFF-AD4E-8F7C42A4BAA2}"/>
              </a:ext>
            </a:extLst>
          </p:cNvPr>
          <p:cNvSpPr/>
          <p:nvPr/>
        </p:nvSpPr>
        <p:spPr bwMode="auto">
          <a:xfrm>
            <a:off x="5616512" y="525747"/>
            <a:ext cx="526345" cy="176614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en-US" altLang="ja-JP" sz="300" dirty="0"/>
              <a:t>※</a:t>
            </a:r>
            <a:r>
              <a:rPr lang="ja-JP" altLang="en-US" sz="300" dirty="0"/>
              <a:t>　重要な種の保護の観点から表示していません。</a:t>
            </a:r>
            <a:endParaRPr kumimoji="1" lang="ja-JP" altLang="en-US" sz="300" dirty="0"/>
          </a:p>
        </p:txBody>
      </p:sp>
    </p:spTree>
    <p:extLst>
      <p:ext uri="{BB962C8B-B14F-4D97-AF65-F5344CB8AC3E}">
        <p14:creationId xmlns:p14="http://schemas.microsoft.com/office/powerpoint/2010/main" val="3541441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11533</TotalTime>
  <Words>31266</Words>
  <Application>Microsoft Office PowerPoint</Application>
  <PresentationFormat>画面に合わせる (4:3)</PresentationFormat>
  <Paragraphs>13648</Paragraphs>
  <Slides>117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117</vt:i4>
      </vt:variant>
    </vt:vector>
  </HeadingPairs>
  <TitlesOfParts>
    <vt:vector size="126" baseType="lpstr">
      <vt:lpstr>ＭＳ Ｐゴシック</vt:lpstr>
      <vt:lpstr>ＭＳ ゴシック</vt:lpstr>
      <vt:lpstr>游ゴシック</vt:lpstr>
      <vt:lpstr>游ゴシック Light</vt:lpstr>
      <vt:lpstr>Arial</vt:lpstr>
      <vt:lpstr>Calibri</vt:lpstr>
      <vt:lpstr>Calibri Light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エコー舟山凌太</dc:creator>
  <cp:lastModifiedBy>棚橋拓也</cp:lastModifiedBy>
  <cp:revision>298</cp:revision>
  <cp:lastPrinted>2023-10-20T11:10:32Z</cp:lastPrinted>
  <dcterms:created xsi:type="dcterms:W3CDTF">2023-04-21T09:52:06Z</dcterms:created>
  <dcterms:modified xsi:type="dcterms:W3CDTF">2023-12-28T02:47:07Z</dcterms:modified>
</cp:coreProperties>
</file>