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5"/>
  </p:sldMasterIdLst>
  <p:handoutMasterIdLst>
    <p:handoutMasterId r:id="rId9"/>
  </p:handoutMasterIdLst>
  <p:sldIdLst>
    <p:sldId id="256" r:id="rId6"/>
    <p:sldId id="260" r:id="rId7"/>
    <p:sldId id="261" r:id="rId8"/>
  </p:sldIdLst>
  <p:sldSz cx="6858000" cy="9906000" type="A4"/>
  <p:notesSz cx="6888163" cy="100187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4412" autoAdjust="0"/>
    <p:restoredTop sz="94660"/>
  </p:normalViewPr>
  <p:slideViewPr>
    <p:cSldViewPr snapToGrid="0">
      <p:cViewPr>
        <p:scale>
          <a:sx n="75" d="100"/>
          <a:sy n="75" d="100"/>
        </p:scale>
        <p:origin x="1722" y="-3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viewProps" Target="viewProps.xml"/><Relationship Id="rId5" Type="http://schemas.openxmlformats.org/officeDocument/2006/relationships/slideMaster" Target="slideMasters/slideMaster1.xml"/><Relationship Id="rId10"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2" y="0"/>
            <a:ext cx="2984605" cy="502845"/>
          </a:xfrm>
          <a:prstGeom prst="rect">
            <a:avLst/>
          </a:prstGeom>
        </p:spPr>
        <p:txBody>
          <a:bodyPr vert="horz" lIns="91665" tIns="45832" rIns="91665" bIns="45832"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901967" y="0"/>
            <a:ext cx="2984605" cy="502845"/>
          </a:xfrm>
          <a:prstGeom prst="rect">
            <a:avLst/>
          </a:prstGeom>
        </p:spPr>
        <p:txBody>
          <a:bodyPr vert="horz" lIns="91665" tIns="45832" rIns="91665" bIns="45832" rtlCol="0"/>
          <a:lstStyle>
            <a:lvl1pPr algn="r">
              <a:defRPr sz="1200"/>
            </a:lvl1pPr>
          </a:lstStyle>
          <a:p>
            <a:fld id="{1BFE0F10-C097-4649-8A73-CE84B2287226}" type="datetimeFigureOut">
              <a:rPr kumimoji="1" lang="ja-JP" altLang="en-US" smtClean="0"/>
              <a:t>2026/3/23</a:t>
            </a:fld>
            <a:endParaRPr kumimoji="1" lang="ja-JP" altLang="en-US"/>
          </a:p>
        </p:txBody>
      </p:sp>
      <p:sp>
        <p:nvSpPr>
          <p:cNvPr id="4" name="フッター プレースホルダー 3"/>
          <p:cNvSpPr>
            <a:spLocks noGrp="1"/>
          </p:cNvSpPr>
          <p:nvPr>
            <p:ph type="ftr" sz="quarter" idx="2"/>
          </p:nvPr>
        </p:nvSpPr>
        <p:spPr>
          <a:xfrm>
            <a:off x="2" y="9515869"/>
            <a:ext cx="2984605" cy="502845"/>
          </a:xfrm>
          <a:prstGeom prst="rect">
            <a:avLst/>
          </a:prstGeom>
        </p:spPr>
        <p:txBody>
          <a:bodyPr vert="horz" lIns="91665" tIns="45832" rIns="91665" bIns="45832"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901967" y="9515869"/>
            <a:ext cx="2984605" cy="502845"/>
          </a:xfrm>
          <a:prstGeom prst="rect">
            <a:avLst/>
          </a:prstGeom>
        </p:spPr>
        <p:txBody>
          <a:bodyPr vert="horz" lIns="91665" tIns="45832" rIns="91665" bIns="45832" rtlCol="0" anchor="b"/>
          <a:lstStyle>
            <a:lvl1pPr algn="r">
              <a:defRPr sz="1200"/>
            </a:lvl1pPr>
          </a:lstStyle>
          <a:p>
            <a:fld id="{290BC435-353A-4A79-8556-E197FE2E95E2}" type="slidenum">
              <a:rPr kumimoji="1" lang="ja-JP" altLang="en-US" smtClean="0"/>
              <a:t>‹#›</a:t>
            </a:fld>
            <a:endParaRPr kumimoji="1" lang="ja-JP" altLang="en-US"/>
          </a:p>
        </p:txBody>
      </p:sp>
    </p:spTree>
    <p:extLst>
      <p:ext uri="{BB962C8B-B14F-4D97-AF65-F5344CB8AC3E}">
        <p14:creationId xmlns:p14="http://schemas.microsoft.com/office/powerpoint/2010/main" val="395892643"/>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621191"/>
            <a:ext cx="5829300" cy="3448756"/>
          </a:xfrm>
        </p:spPr>
        <p:txBody>
          <a:bodyPr anchor="b"/>
          <a:lstStyle>
            <a:lvl1pPr algn="ctr">
              <a:defRPr sz="4500"/>
            </a:lvl1pPr>
          </a:lstStyle>
          <a:p>
            <a:r>
              <a:rPr lang="ja-JP" altLang="en-US"/>
              <a:t>マスター タイトルの書式設定</a:t>
            </a:r>
            <a:endParaRPr lang="en-US" dirty="0"/>
          </a:p>
        </p:txBody>
      </p:sp>
      <p:sp>
        <p:nvSpPr>
          <p:cNvPr id="3" name="Subtitle 2"/>
          <p:cNvSpPr>
            <a:spLocks noGrp="1"/>
          </p:cNvSpPr>
          <p:nvPr>
            <p:ph type="subTitle" idx="1"/>
          </p:nvPr>
        </p:nvSpPr>
        <p:spPr>
          <a:xfrm>
            <a:off x="857250" y="5202944"/>
            <a:ext cx="5143500" cy="2391656"/>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4A8B3473-8B6D-4CE5-874C-529DB746E22B}" type="datetimeFigureOut">
              <a:rPr kumimoji="1" lang="ja-JP" altLang="en-US" smtClean="0"/>
              <a:t>2026/3/23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6F115A47-E47B-4B7A-915D-8BDE06CA984F}" type="slidenum">
              <a:rPr kumimoji="1" lang="ja-JP" altLang="en-US" smtClean="0"/>
              <a:t>‹#›</a:t>
            </a:fld>
            <a:endParaRPr kumimoji="1" lang="ja-JP" altLang="en-US"/>
          </a:p>
        </p:txBody>
      </p:sp>
    </p:spTree>
    <p:extLst>
      <p:ext uri="{BB962C8B-B14F-4D97-AF65-F5344CB8AC3E}">
        <p14:creationId xmlns:p14="http://schemas.microsoft.com/office/powerpoint/2010/main" val="8704900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4A8B3473-8B6D-4CE5-874C-529DB746E22B}" type="datetimeFigureOut">
              <a:rPr kumimoji="1" lang="ja-JP" altLang="en-US" smtClean="0"/>
              <a:t>2026/3/23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6F115A47-E47B-4B7A-915D-8BDE06CA984F}" type="slidenum">
              <a:rPr kumimoji="1" lang="ja-JP" altLang="en-US" smtClean="0"/>
              <a:t>‹#›</a:t>
            </a:fld>
            <a:endParaRPr kumimoji="1" lang="ja-JP" altLang="en-US"/>
          </a:p>
        </p:txBody>
      </p:sp>
    </p:spTree>
    <p:extLst>
      <p:ext uri="{BB962C8B-B14F-4D97-AF65-F5344CB8AC3E}">
        <p14:creationId xmlns:p14="http://schemas.microsoft.com/office/powerpoint/2010/main" val="21832476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4A8B3473-8B6D-4CE5-874C-529DB746E22B}" type="datetimeFigureOut">
              <a:rPr kumimoji="1" lang="ja-JP" altLang="en-US" smtClean="0"/>
              <a:t>2026/3/23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6F115A47-E47B-4B7A-915D-8BDE06CA984F}" type="slidenum">
              <a:rPr kumimoji="1" lang="ja-JP" altLang="en-US" smtClean="0"/>
              <a:t>‹#›</a:t>
            </a:fld>
            <a:endParaRPr kumimoji="1" lang="ja-JP" altLang="en-US"/>
          </a:p>
        </p:txBody>
      </p:sp>
    </p:spTree>
    <p:extLst>
      <p:ext uri="{BB962C8B-B14F-4D97-AF65-F5344CB8AC3E}">
        <p14:creationId xmlns:p14="http://schemas.microsoft.com/office/powerpoint/2010/main" val="36626564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4A8B3473-8B6D-4CE5-874C-529DB746E22B}" type="datetimeFigureOut">
              <a:rPr kumimoji="1" lang="ja-JP" altLang="en-US" smtClean="0"/>
              <a:t>2026/3/23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6F115A47-E47B-4B7A-915D-8BDE06CA984F}" type="slidenum">
              <a:rPr kumimoji="1" lang="ja-JP" altLang="en-US" smtClean="0"/>
              <a:t>‹#›</a:t>
            </a:fld>
            <a:endParaRPr kumimoji="1" lang="ja-JP" altLang="en-US"/>
          </a:p>
        </p:txBody>
      </p:sp>
    </p:spTree>
    <p:extLst>
      <p:ext uri="{BB962C8B-B14F-4D97-AF65-F5344CB8AC3E}">
        <p14:creationId xmlns:p14="http://schemas.microsoft.com/office/powerpoint/2010/main" val="5949402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4"/>
            <a:ext cx="5915025" cy="4120620"/>
          </a:xfrm>
        </p:spPr>
        <p:txBody>
          <a:bodyPr anchor="b"/>
          <a:lstStyle>
            <a:lvl1pPr>
              <a:defRPr sz="45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467916" y="6629226"/>
            <a:ext cx="5915025" cy="216693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4A8B3473-8B6D-4CE5-874C-529DB746E22B}" type="datetimeFigureOut">
              <a:rPr kumimoji="1" lang="ja-JP" altLang="en-US" smtClean="0"/>
              <a:t>2026/3/23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6F115A47-E47B-4B7A-915D-8BDE06CA984F}" type="slidenum">
              <a:rPr kumimoji="1" lang="ja-JP" altLang="en-US" smtClean="0"/>
              <a:t>‹#›</a:t>
            </a:fld>
            <a:endParaRPr kumimoji="1" lang="ja-JP" altLang="en-US"/>
          </a:p>
        </p:txBody>
      </p:sp>
    </p:spTree>
    <p:extLst>
      <p:ext uri="{BB962C8B-B14F-4D97-AF65-F5344CB8AC3E}">
        <p14:creationId xmlns:p14="http://schemas.microsoft.com/office/powerpoint/2010/main" val="5351852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471488" y="2637014"/>
            <a:ext cx="2914650" cy="6285266"/>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3471863" y="2637014"/>
            <a:ext cx="2914650" cy="6285266"/>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4A8B3473-8B6D-4CE5-874C-529DB746E22B}" type="datetimeFigureOut">
              <a:rPr kumimoji="1" lang="ja-JP" altLang="en-US" smtClean="0"/>
              <a:t>2026/3/23</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6F115A47-E47B-4B7A-915D-8BDE06CA984F}" type="slidenum">
              <a:rPr kumimoji="1" lang="ja-JP" altLang="en-US" smtClean="0"/>
              <a:t>‹#›</a:t>
            </a:fld>
            <a:endParaRPr kumimoji="1" lang="ja-JP" altLang="en-US"/>
          </a:p>
        </p:txBody>
      </p:sp>
    </p:spTree>
    <p:extLst>
      <p:ext uri="{BB962C8B-B14F-4D97-AF65-F5344CB8AC3E}">
        <p14:creationId xmlns:p14="http://schemas.microsoft.com/office/powerpoint/2010/main" val="900074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ja-JP" altLang="en-US"/>
              <a:t>マスター テキストの書式設定</a:t>
            </a:r>
          </a:p>
        </p:txBody>
      </p:sp>
      <p:sp>
        <p:nvSpPr>
          <p:cNvPr id="4" name="Content Placeholder 3"/>
          <p:cNvSpPr>
            <a:spLocks noGrp="1"/>
          </p:cNvSpPr>
          <p:nvPr>
            <p:ph sz="half" idx="2"/>
          </p:nvPr>
        </p:nvSpPr>
        <p:spPr>
          <a:xfrm>
            <a:off x="472381" y="3618442"/>
            <a:ext cx="2901255" cy="5322183"/>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ja-JP" altLang="en-US"/>
              <a:t>マスター テキストの書式設定</a:t>
            </a:r>
          </a:p>
        </p:txBody>
      </p:sp>
      <p:sp>
        <p:nvSpPr>
          <p:cNvPr id="6" name="Content Placeholder 5"/>
          <p:cNvSpPr>
            <a:spLocks noGrp="1"/>
          </p:cNvSpPr>
          <p:nvPr>
            <p:ph sz="quarter" idx="4"/>
          </p:nvPr>
        </p:nvSpPr>
        <p:spPr>
          <a:xfrm>
            <a:off x="3471863" y="3618442"/>
            <a:ext cx="2915543" cy="5322183"/>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4A8B3473-8B6D-4CE5-874C-529DB746E22B}" type="datetimeFigureOut">
              <a:rPr kumimoji="1" lang="ja-JP" altLang="en-US" smtClean="0"/>
              <a:t>2026/3/23</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6F115A47-E47B-4B7A-915D-8BDE06CA984F}" type="slidenum">
              <a:rPr kumimoji="1" lang="ja-JP" altLang="en-US" smtClean="0"/>
              <a:t>‹#›</a:t>
            </a:fld>
            <a:endParaRPr kumimoji="1" lang="ja-JP" altLang="en-US"/>
          </a:p>
        </p:txBody>
      </p:sp>
    </p:spTree>
    <p:extLst>
      <p:ext uri="{BB962C8B-B14F-4D97-AF65-F5344CB8AC3E}">
        <p14:creationId xmlns:p14="http://schemas.microsoft.com/office/powerpoint/2010/main" val="16481842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4A8B3473-8B6D-4CE5-874C-529DB746E22B}" type="datetimeFigureOut">
              <a:rPr kumimoji="1" lang="ja-JP" altLang="en-US" smtClean="0"/>
              <a:t>2026/3/23</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6F115A47-E47B-4B7A-915D-8BDE06CA984F}" type="slidenum">
              <a:rPr kumimoji="1" lang="ja-JP" altLang="en-US" smtClean="0"/>
              <a:t>‹#›</a:t>
            </a:fld>
            <a:endParaRPr kumimoji="1" lang="ja-JP" altLang="en-US"/>
          </a:p>
        </p:txBody>
      </p:sp>
    </p:spTree>
    <p:extLst>
      <p:ext uri="{BB962C8B-B14F-4D97-AF65-F5344CB8AC3E}">
        <p14:creationId xmlns:p14="http://schemas.microsoft.com/office/powerpoint/2010/main" val="18533522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A8B3473-8B6D-4CE5-874C-529DB746E22B}" type="datetimeFigureOut">
              <a:rPr kumimoji="1" lang="ja-JP" altLang="en-US" smtClean="0"/>
              <a:t>2026/3/23</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6F115A47-E47B-4B7A-915D-8BDE06CA984F}" type="slidenum">
              <a:rPr kumimoji="1" lang="ja-JP" altLang="en-US" smtClean="0"/>
              <a:t>‹#›</a:t>
            </a:fld>
            <a:endParaRPr kumimoji="1" lang="ja-JP" altLang="en-US"/>
          </a:p>
        </p:txBody>
      </p:sp>
    </p:spTree>
    <p:extLst>
      <p:ext uri="{BB962C8B-B14F-4D97-AF65-F5344CB8AC3E}">
        <p14:creationId xmlns:p14="http://schemas.microsoft.com/office/powerpoint/2010/main" val="37734636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ja-JP" altLang="en-US"/>
              <a:t>マスター タイトルの書式設定</a:t>
            </a:r>
            <a:endParaRPr lang="en-US" dirty="0"/>
          </a:p>
        </p:txBody>
      </p:sp>
      <p:sp>
        <p:nvSpPr>
          <p:cNvPr id="3" name="Content Placeholder 2"/>
          <p:cNvSpPr>
            <a:spLocks noGrp="1"/>
          </p:cNvSpPr>
          <p:nvPr>
            <p:ph idx="1"/>
          </p:nvPr>
        </p:nvSpPr>
        <p:spPr>
          <a:xfrm>
            <a:off x="2915543" y="1426283"/>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4A8B3473-8B6D-4CE5-874C-529DB746E22B}" type="datetimeFigureOut">
              <a:rPr kumimoji="1" lang="ja-JP" altLang="en-US" smtClean="0"/>
              <a:t>2026/3/23</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6F115A47-E47B-4B7A-915D-8BDE06CA984F}" type="slidenum">
              <a:rPr kumimoji="1" lang="ja-JP" altLang="en-US" smtClean="0"/>
              <a:t>‹#›</a:t>
            </a:fld>
            <a:endParaRPr kumimoji="1" lang="ja-JP" altLang="en-US"/>
          </a:p>
        </p:txBody>
      </p:sp>
    </p:spTree>
    <p:extLst>
      <p:ext uri="{BB962C8B-B14F-4D97-AF65-F5344CB8AC3E}">
        <p14:creationId xmlns:p14="http://schemas.microsoft.com/office/powerpoint/2010/main" val="24006346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2915543" y="1426283"/>
            <a:ext cx="3471863" cy="7039681"/>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ja-JP" altLang="en-US"/>
              <a:t>図を追加</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4A8B3473-8B6D-4CE5-874C-529DB746E22B}" type="datetimeFigureOut">
              <a:rPr kumimoji="1" lang="ja-JP" altLang="en-US" smtClean="0"/>
              <a:t>2026/3/23</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6F115A47-E47B-4B7A-915D-8BDE06CA984F}" type="slidenum">
              <a:rPr kumimoji="1" lang="ja-JP" altLang="en-US" smtClean="0"/>
              <a:t>‹#›</a:t>
            </a:fld>
            <a:endParaRPr kumimoji="1" lang="ja-JP" altLang="en-US"/>
          </a:p>
        </p:txBody>
      </p:sp>
    </p:spTree>
    <p:extLst>
      <p:ext uri="{BB962C8B-B14F-4D97-AF65-F5344CB8AC3E}">
        <p14:creationId xmlns:p14="http://schemas.microsoft.com/office/powerpoint/2010/main" val="29365172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5"/>
            <a:ext cx="5915025" cy="1914702"/>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471488" y="9181397"/>
            <a:ext cx="1543050" cy="527403"/>
          </a:xfrm>
          <a:prstGeom prst="rect">
            <a:avLst/>
          </a:prstGeom>
        </p:spPr>
        <p:txBody>
          <a:bodyPr vert="horz" lIns="91440" tIns="45720" rIns="91440" bIns="45720" rtlCol="0" anchor="ctr"/>
          <a:lstStyle>
            <a:lvl1pPr algn="l">
              <a:defRPr sz="900">
                <a:solidFill>
                  <a:schemeClr val="tx1">
                    <a:tint val="75000"/>
                  </a:schemeClr>
                </a:solidFill>
              </a:defRPr>
            </a:lvl1pPr>
          </a:lstStyle>
          <a:p>
            <a:fld id="{4A8B3473-8B6D-4CE5-874C-529DB746E22B}" type="datetimeFigureOut">
              <a:rPr kumimoji="1" lang="ja-JP" altLang="en-US" smtClean="0"/>
              <a:t>2026/3/23</a:t>
            </a:fld>
            <a:endParaRPr kumimoji="1" lang="ja-JP" altLang="en-US"/>
          </a:p>
        </p:txBody>
      </p:sp>
      <p:sp>
        <p:nvSpPr>
          <p:cNvPr id="5" name="Footer Placeholder 4"/>
          <p:cNvSpPr>
            <a:spLocks noGrp="1"/>
          </p:cNvSpPr>
          <p:nvPr>
            <p:ph type="ftr" sz="quarter" idx="3"/>
          </p:nvPr>
        </p:nvSpPr>
        <p:spPr>
          <a:xfrm>
            <a:off x="2271713" y="9181397"/>
            <a:ext cx="2314575" cy="52740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4843463" y="9181397"/>
            <a:ext cx="1543050" cy="527403"/>
          </a:xfrm>
          <a:prstGeom prst="rect">
            <a:avLst/>
          </a:prstGeom>
        </p:spPr>
        <p:txBody>
          <a:bodyPr vert="horz" lIns="91440" tIns="45720" rIns="91440" bIns="45720" rtlCol="0" anchor="ctr"/>
          <a:lstStyle>
            <a:lvl1pPr algn="r">
              <a:defRPr sz="900">
                <a:solidFill>
                  <a:schemeClr val="tx1">
                    <a:tint val="75000"/>
                  </a:schemeClr>
                </a:solidFill>
              </a:defRPr>
            </a:lvl1pPr>
          </a:lstStyle>
          <a:p>
            <a:fld id="{6F115A47-E47B-4B7A-915D-8BDE06CA984F}" type="slidenum">
              <a:rPr kumimoji="1" lang="ja-JP" altLang="en-US" smtClean="0"/>
              <a:t>‹#›</a:t>
            </a:fld>
            <a:endParaRPr kumimoji="1" lang="ja-JP" altLang="en-US"/>
          </a:p>
        </p:txBody>
      </p:sp>
    </p:spTree>
    <p:extLst>
      <p:ext uri="{BB962C8B-B14F-4D97-AF65-F5344CB8AC3E}">
        <p14:creationId xmlns:p14="http://schemas.microsoft.com/office/powerpoint/2010/main" val="3439127013"/>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p:bodyStyle>
    <p:otherStyle>
      <a:defPPr>
        <a:defRPr lang="en-US"/>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mailto:place1-ehime@pco.mod.go.jp"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hyperlink" Target="mailto:place1-ehime@pco.mod.go.jp"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0" y="152650"/>
            <a:ext cx="6858000" cy="9464040"/>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t"/>
          <a:lstStyle/>
          <a:p>
            <a:pPr algn="ctr"/>
            <a:r>
              <a:rPr lang="ja-JP" altLang="en-US" sz="2000" dirty="0">
                <a:solidFill>
                  <a:schemeClr val="tx1"/>
                </a:solidFill>
                <a:latin typeface="メイリオ" panose="020B0604030504040204" pitchFamily="50" charset="-128"/>
                <a:ea typeface="メイリオ" panose="020B0604030504040204" pitchFamily="50" charset="-128"/>
              </a:rPr>
              <a:t>愛媛県任期制隊員合同企業説明会開催のお知らせ</a:t>
            </a:r>
            <a:endParaRPr lang="en-US" altLang="ja-JP" sz="1200" dirty="0">
              <a:solidFill>
                <a:schemeClr val="tx1"/>
              </a:solidFill>
              <a:latin typeface="メイリオ" panose="020B0604030504040204" pitchFamily="50" charset="-128"/>
              <a:ea typeface="メイリオ" panose="020B0604030504040204" pitchFamily="50" charset="-128"/>
            </a:endParaRPr>
          </a:p>
          <a:p>
            <a:r>
              <a:rPr lang="ja-JP" altLang="en-US" sz="1200" dirty="0">
                <a:solidFill>
                  <a:schemeClr val="tx1"/>
                </a:solidFill>
                <a:latin typeface="メイリオ" panose="020B0604030504040204" pitchFamily="50" charset="-128"/>
                <a:ea typeface="メイリオ" panose="020B0604030504040204" pitchFamily="50" charset="-128"/>
              </a:rPr>
              <a:t>　　　</a:t>
            </a:r>
            <a:endParaRPr lang="en-US" altLang="ja-JP" sz="1200" dirty="0">
              <a:solidFill>
                <a:schemeClr val="tx1"/>
              </a:solidFill>
              <a:latin typeface="メイリオ" panose="020B0604030504040204" pitchFamily="50" charset="-128"/>
              <a:ea typeface="メイリオ" panose="020B0604030504040204" pitchFamily="50" charset="-128"/>
            </a:endParaRPr>
          </a:p>
          <a:p>
            <a:pPr indent="180975" algn="just"/>
            <a:r>
              <a:rPr lang="ja-JP" altLang="en-US" sz="1200" dirty="0">
                <a:solidFill>
                  <a:schemeClr val="tx1"/>
                </a:solidFill>
                <a:latin typeface="メイリオ" panose="020B0604030504040204" pitchFamily="50" charset="-128"/>
                <a:ea typeface="メイリオ" panose="020B0604030504040204" pitchFamily="50" charset="-128"/>
              </a:rPr>
              <a:t>本説明会は、愛媛県内で就職を希望する任期制退職予定隊員に対して、対面形式により、企業様から業務の説明をしていただく場として開催します。</a:t>
            </a:r>
            <a:endParaRPr lang="en-US" altLang="ja-JP" sz="1200" dirty="0">
              <a:solidFill>
                <a:schemeClr val="tx1"/>
              </a:solidFill>
              <a:latin typeface="メイリオ" panose="020B0604030504040204" pitchFamily="50" charset="-128"/>
              <a:ea typeface="メイリオ" panose="020B0604030504040204" pitchFamily="50" charset="-128"/>
            </a:endParaRPr>
          </a:p>
          <a:p>
            <a:endParaRPr lang="en-US" altLang="ja-JP" sz="1200" dirty="0">
              <a:solidFill>
                <a:schemeClr val="tx1"/>
              </a:solidFill>
              <a:latin typeface="メイリオ" panose="020B0604030504040204" pitchFamily="50" charset="-128"/>
              <a:ea typeface="メイリオ" panose="020B0604030504040204" pitchFamily="50" charset="-128"/>
            </a:endParaRPr>
          </a:p>
          <a:p>
            <a:r>
              <a:rPr lang="ja-JP" altLang="en-US" sz="1200" u="sng" dirty="0">
                <a:solidFill>
                  <a:schemeClr val="accent1"/>
                </a:solidFill>
                <a:latin typeface="メイリオ" panose="020B0604030504040204" pitchFamily="50" charset="-128"/>
                <a:ea typeface="メイリオ" panose="020B0604030504040204" pitchFamily="50" charset="-128"/>
              </a:rPr>
              <a:t>〇任期制隊員とは</a:t>
            </a:r>
            <a:endParaRPr lang="en-US" altLang="ja-JP" sz="1200" u="sng" dirty="0">
              <a:solidFill>
                <a:schemeClr val="accent1"/>
              </a:solidFill>
              <a:latin typeface="メイリオ" panose="020B0604030504040204" pitchFamily="50" charset="-128"/>
              <a:ea typeface="メイリオ" panose="020B0604030504040204" pitchFamily="50" charset="-128"/>
            </a:endParaRPr>
          </a:p>
          <a:p>
            <a:pPr indent="174625"/>
            <a:r>
              <a:rPr lang="ja-JP" altLang="en-US" sz="1200" dirty="0">
                <a:solidFill>
                  <a:schemeClr val="tx1"/>
                </a:solidFill>
                <a:latin typeface="メイリオ" panose="020B0604030504040204" pitchFamily="50" charset="-128"/>
                <a:ea typeface="メイリオ" panose="020B0604030504040204" pitchFamily="50" charset="-128"/>
              </a:rPr>
              <a:t>約３か月の基礎的な訓練を受けたのち、陸上自衛官は１年９か月、海上・航空自衛官は２年９か月を１任期として期間を定めて勤務する隊員です（２任期目以降は、陸海空自衛官共に２年ごとに任期が更新されます。）。任期満了後は、勤務継続、民間企業への就職又は大学への進学など進路を選択します。</a:t>
            </a:r>
            <a:endParaRPr lang="en-US" altLang="ja-JP" sz="1200" dirty="0">
              <a:solidFill>
                <a:schemeClr val="tx1"/>
              </a:solidFill>
              <a:latin typeface="メイリオ" panose="020B0604030504040204" pitchFamily="50" charset="-128"/>
              <a:ea typeface="メイリオ" panose="020B0604030504040204" pitchFamily="50" charset="-128"/>
            </a:endParaRPr>
          </a:p>
          <a:p>
            <a:pPr indent="174625"/>
            <a:r>
              <a:rPr lang="ja-JP" altLang="en-US" sz="1200" dirty="0">
                <a:solidFill>
                  <a:schemeClr val="tx1"/>
                </a:solidFill>
                <a:latin typeface="メイリオ" panose="020B0604030504040204" pitchFamily="50" charset="-128"/>
                <a:ea typeface="メイリオ" panose="020B0604030504040204" pitchFamily="50" charset="-128"/>
              </a:rPr>
              <a:t>本説明会に参加する隊員は、厳しい訓練や行動の中で規律心、責任感や実行力を身に付け、任期を満了し、企業への就職を選択した２０代前半から３０代前半の隊員です。</a:t>
            </a:r>
            <a:endParaRPr lang="en-US" altLang="ja-JP" sz="1200" dirty="0">
              <a:solidFill>
                <a:schemeClr val="tx1"/>
              </a:solidFill>
              <a:latin typeface="メイリオ" panose="020B0604030504040204" pitchFamily="50" charset="-128"/>
              <a:ea typeface="メイリオ" panose="020B0604030504040204" pitchFamily="50" charset="-128"/>
            </a:endParaRPr>
          </a:p>
          <a:p>
            <a:endParaRPr lang="en-US" altLang="ja-JP" sz="1200" dirty="0">
              <a:solidFill>
                <a:schemeClr val="tx1"/>
              </a:solidFill>
              <a:latin typeface="メイリオ" panose="020B0604030504040204" pitchFamily="50" charset="-128"/>
              <a:ea typeface="メイリオ" panose="020B0604030504040204" pitchFamily="50" charset="-128"/>
            </a:endParaRPr>
          </a:p>
          <a:p>
            <a:r>
              <a:rPr lang="ja-JP" altLang="en-US" sz="1200" u="sng" dirty="0">
                <a:solidFill>
                  <a:schemeClr val="accent1"/>
                </a:solidFill>
                <a:latin typeface="メイリオ" panose="020B0604030504040204" pitchFamily="50" charset="-128"/>
                <a:ea typeface="メイリオ" panose="020B0604030504040204" pitchFamily="50" charset="-128"/>
              </a:rPr>
              <a:t>〇説明会の概要</a:t>
            </a:r>
            <a:endParaRPr lang="en-US" altLang="ja-JP" sz="1200" u="sng" dirty="0">
              <a:solidFill>
                <a:schemeClr val="accent1"/>
              </a:solidFill>
              <a:latin typeface="メイリオ" panose="020B0604030504040204" pitchFamily="50" charset="-128"/>
              <a:ea typeface="メイリオ" panose="020B0604030504040204" pitchFamily="50" charset="-128"/>
            </a:endParaRPr>
          </a:p>
          <a:p>
            <a:endParaRPr lang="en-US" altLang="ja-JP" sz="1200" u="sng" dirty="0">
              <a:solidFill>
                <a:schemeClr val="accent5"/>
              </a:solidFill>
              <a:latin typeface="メイリオ" panose="020B0604030504040204" pitchFamily="50" charset="-128"/>
              <a:ea typeface="メイリオ" panose="020B0604030504040204" pitchFamily="50" charset="-128"/>
            </a:endParaRPr>
          </a:p>
          <a:p>
            <a:endParaRPr lang="en-US" altLang="ja-JP" sz="1200" u="sng" dirty="0">
              <a:solidFill>
                <a:schemeClr val="accent5"/>
              </a:solidFill>
              <a:latin typeface="メイリオ" panose="020B0604030504040204" pitchFamily="50" charset="-128"/>
              <a:ea typeface="メイリオ" panose="020B0604030504040204" pitchFamily="50" charset="-128"/>
            </a:endParaRPr>
          </a:p>
          <a:p>
            <a:endParaRPr lang="en-US" altLang="ja-JP" sz="1200" u="sng" dirty="0">
              <a:solidFill>
                <a:schemeClr val="accent5"/>
              </a:solidFill>
              <a:latin typeface="メイリオ" panose="020B0604030504040204" pitchFamily="50" charset="-128"/>
              <a:ea typeface="メイリオ" panose="020B0604030504040204" pitchFamily="50" charset="-128"/>
            </a:endParaRPr>
          </a:p>
          <a:p>
            <a:endParaRPr lang="en-US" altLang="ja-JP" sz="1200" u="sng" dirty="0">
              <a:solidFill>
                <a:schemeClr val="accent5"/>
              </a:solidFill>
              <a:latin typeface="メイリオ" panose="020B0604030504040204" pitchFamily="50" charset="-128"/>
              <a:ea typeface="メイリオ" panose="020B0604030504040204" pitchFamily="50" charset="-128"/>
            </a:endParaRPr>
          </a:p>
          <a:p>
            <a:endParaRPr lang="en-US" altLang="ja-JP" sz="1200" dirty="0">
              <a:solidFill>
                <a:schemeClr val="tx1"/>
              </a:solidFill>
              <a:latin typeface="メイリオ" panose="020B0604030504040204" pitchFamily="50" charset="-128"/>
              <a:ea typeface="メイリオ" panose="020B0604030504040204" pitchFamily="50" charset="-128"/>
            </a:endParaRPr>
          </a:p>
          <a:p>
            <a:endParaRPr lang="en-US" altLang="ja-JP" sz="1200" dirty="0">
              <a:solidFill>
                <a:schemeClr val="tx1"/>
              </a:solidFill>
              <a:latin typeface="メイリオ" panose="020B0604030504040204" pitchFamily="50" charset="-128"/>
              <a:ea typeface="メイリオ" panose="020B0604030504040204" pitchFamily="50" charset="-128"/>
            </a:endParaRPr>
          </a:p>
          <a:p>
            <a:endParaRPr lang="en-US" altLang="ja-JP" sz="1200" dirty="0">
              <a:solidFill>
                <a:schemeClr val="tx1"/>
              </a:solidFill>
              <a:latin typeface="メイリオ" panose="020B0604030504040204" pitchFamily="50" charset="-128"/>
              <a:ea typeface="メイリオ" panose="020B0604030504040204" pitchFamily="50" charset="-128"/>
            </a:endParaRPr>
          </a:p>
          <a:p>
            <a:endParaRPr lang="en-US" altLang="ja-JP" sz="1200" dirty="0">
              <a:solidFill>
                <a:schemeClr val="tx1"/>
              </a:solidFill>
              <a:latin typeface="メイリオ" panose="020B0604030504040204" pitchFamily="50" charset="-128"/>
              <a:ea typeface="メイリオ" panose="020B0604030504040204" pitchFamily="50" charset="-128"/>
            </a:endParaRPr>
          </a:p>
          <a:p>
            <a:endParaRPr lang="en-US" altLang="ja-JP" sz="1200" dirty="0">
              <a:solidFill>
                <a:schemeClr val="tx1"/>
              </a:solidFill>
              <a:latin typeface="メイリオ" panose="020B0604030504040204" pitchFamily="50" charset="-128"/>
              <a:ea typeface="メイリオ" panose="020B0604030504040204" pitchFamily="50" charset="-128"/>
            </a:endParaRPr>
          </a:p>
          <a:p>
            <a:endParaRPr lang="en-US" altLang="ja-JP" sz="1200" dirty="0">
              <a:solidFill>
                <a:schemeClr val="tx1"/>
              </a:solidFill>
              <a:latin typeface="メイリオ" panose="020B0604030504040204" pitchFamily="50" charset="-128"/>
              <a:ea typeface="メイリオ" panose="020B0604030504040204" pitchFamily="50" charset="-128"/>
            </a:endParaRPr>
          </a:p>
          <a:p>
            <a:endParaRPr lang="en-US" altLang="ja-JP" sz="1200" dirty="0">
              <a:solidFill>
                <a:schemeClr val="tx1"/>
              </a:solidFill>
              <a:latin typeface="メイリオ" panose="020B0604030504040204" pitchFamily="50" charset="-128"/>
              <a:ea typeface="メイリオ" panose="020B0604030504040204" pitchFamily="50" charset="-128"/>
            </a:endParaRPr>
          </a:p>
          <a:p>
            <a:endParaRPr lang="en-US" altLang="ja-JP" sz="1200" dirty="0">
              <a:solidFill>
                <a:schemeClr val="tx1"/>
              </a:solidFill>
              <a:latin typeface="メイリオ" panose="020B0604030504040204" pitchFamily="50" charset="-128"/>
              <a:ea typeface="メイリオ" panose="020B0604030504040204" pitchFamily="50" charset="-128"/>
            </a:endParaRPr>
          </a:p>
          <a:p>
            <a:endParaRPr lang="en-US" altLang="ja-JP" sz="1200" dirty="0">
              <a:solidFill>
                <a:schemeClr val="tx1"/>
              </a:solidFill>
              <a:latin typeface="メイリオ" panose="020B0604030504040204" pitchFamily="50" charset="-128"/>
              <a:ea typeface="メイリオ" panose="020B0604030504040204" pitchFamily="50" charset="-128"/>
            </a:endParaRPr>
          </a:p>
          <a:p>
            <a:endParaRPr lang="en-US" altLang="ja-JP" sz="1200" dirty="0">
              <a:solidFill>
                <a:schemeClr val="tx1"/>
              </a:solidFill>
              <a:latin typeface="メイリオ" panose="020B0604030504040204" pitchFamily="50" charset="-128"/>
              <a:ea typeface="メイリオ" panose="020B0604030504040204" pitchFamily="50" charset="-128"/>
            </a:endParaRPr>
          </a:p>
          <a:p>
            <a:endParaRPr lang="en-US" altLang="ja-JP" sz="1200" dirty="0">
              <a:solidFill>
                <a:schemeClr val="tx1"/>
              </a:solidFill>
              <a:latin typeface="メイリオ" panose="020B0604030504040204" pitchFamily="50" charset="-128"/>
              <a:ea typeface="メイリオ" panose="020B0604030504040204" pitchFamily="50" charset="-128"/>
            </a:endParaRPr>
          </a:p>
          <a:p>
            <a:endParaRPr lang="en-US" altLang="ja-JP" sz="1200" dirty="0">
              <a:solidFill>
                <a:schemeClr val="tx1"/>
              </a:solidFill>
              <a:latin typeface="メイリオ" panose="020B0604030504040204" pitchFamily="50" charset="-128"/>
              <a:ea typeface="メイリオ" panose="020B0604030504040204" pitchFamily="50" charset="-128"/>
            </a:endParaRPr>
          </a:p>
          <a:p>
            <a:endParaRPr lang="en-US" altLang="ja-JP" sz="1200" dirty="0">
              <a:solidFill>
                <a:schemeClr val="tx1"/>
              </a:solidFill>
              <a:latin typeface="メイリオ" panose="020B0604030504040204" pitchFamily="50" charset="-128"/>
              <a:ea typeface="メイリオ" panose="020B0604030504040204" pitchFamily="50" charset="-128"/>
            </a:endParaRPr>
          </a:p>
          <a:p>
            <a:endParaRPr lang="en-US" altLang="ja-JP" sz="1200" dirty="0">
              <a:solidFill>
                <a:schemeClr val="tx1"/>
              </a:solidFill>
              <a:latin typeface="メイリオ" panose="020B0604030504040204" pitchFamily="50" charset="-128"/>
              <a:ea typeface="メイリオ" panose="020B0604030504040204" pitchFamily="50" charset="-128"/>
            </a:endParaRPr>
          </a:p>
          <a:p>
            <a:endParaRPr lang="en-US" altLang="ja-JP" sz="1200" dirty="0">
              <a:solidFill>
                <a:schemeClr val="tx1"/>
              </a:solidFill>
              <a:latin typeface="メイリオ" panose="020B0604030504040204" pitchFamily="50" charset="-128"/>
              <a:ea typeface="メイリオ" panose="020B0604030504040204" pitchFamily="50" charset="-128"/>
            </a:endParaRPr>
          </a:p>
          <a:p>
            <a:endParaRPr lang="en-US" altLang="ja-JP" sz="1200" dirty="0">
              <a:solidFill>
                <a:schemeClr val="tx1"/>
              </a:solidFill>
              <a:latin typeface="メイリオ" panose="020B0604030504040204" pitchFamily="50" charset="-128"/>
              <a:ea typeface="メイリオ" panose="020B0604030504040204" pitchFamily="50" charset="-128"/>
            </a:endParaRPr>
          </a:p>
          <a:p>
            <a:endParaRPr lang="en-US" altLang="ja-JP" sz="1200" dirty="0">
              <a:solidFill>
                <a:schemeClr val="tx1"/>
              </a:solidFill>
              <a:latin typeface="メイリオ" panose="020B0604030504040204" pitchFamily="50" charset="-128"/>
              <a:ea typeface="メイリオ" panose="020B0604030504040204" pitchFamily="50" charset="-128"/>
            </a:endParaRPr>
          </a:p>
          <a:p>
            <a:endParaRPr lang="en-US" altLang="ja-JP" sz="1200" dirty="0">
              <a:solidFill>
                <a:schemeClr val="tx1"/>
              </a:solidFill>
              <a:latin typeface="メイリオ" panose="020B0604030504040204" pitchFamily="50" charset="-128"/>
              <a:ea typeface="メイリオ" panose="020B0604030504040204" pitchFamily="50" charset="-128"/>
            </a:endParaRPr>
          </a:p>
        </p:txBody>
      </p:sp>
      <p:graphicFrame>
        <p:nvGraphicFramePr>
          <p:cNvPr id="2" name="表 1"/>
          <p:cNvGraphicFramePr>
            <a:graphicFrameLocks noGrp="1"/>
          </p:cNvGraphicFramePr>
          <p:nvPr>
            <p:extLst>
              <p:ext uri="{D42A27DB-BD31-4B8C-83A1-F6EECF244321}">
                <p14:modId xmlns:p14="http://schemas.microsoft.com/office/powerpoint/2010/main" val="2356178389"/>
              </p:ext>
            </p:extLst>
          </p:nvPr>
        </p:nvGraphicFramePr>
        <p:xfrm>
          <a:off x="81000" y="2905411"/>
          <a:ext cx="6696000" cy="6766560"/>
        </p:xfrm>
        <a:graphic>
          <a:graphicData uri="http://schemas.openxmlformats.org/drawingml/2006/table">
            <a:tbl>
              <a:tblPr firstRow="1" bandRow="1">
                <a:tableStyleId>{5940675A-B579-460E-94D1-54222C63F5DA}</a:tableStyleId>
              </a:tblPr>
              <a:tblGrid>
                <a:gridCol w="1044000">
                  <a:extLst>
                    <a:ext uri="{9D8B030D-6E8A-4147-A177-3AD203B41FA5}">
                      <a16:colId xmlns:a16="http://schemas.microsoft.com/office/drawing/2014/main" val="66181171"/>
                    </a:ext>
                  </a:extLst>
                </a:gridCol>
                <a:gridCol w="5652000">
                  <a:extLst>
                    <a:ext uri="{9D8B030D-6E8A-4147-A177-3AD203B41FA5}">
                      <a16:colId xmlns:a16="http://schemas.microsoft.com/office/drawing/2014/main" val="3353523653"/>
                    </a:ext>
                  </a:extLst>
                </a:gridCol>
              </a:tblGrid>
              <a:tr h="620279">
                <a:tc>
                  <a:txBody>
                    <a:bodyPr/>
                    <a:lstStyle/>
                    <a:p>
                      <a:pPr algn="dist"/>
                      <a:r>
                        <a:rPr kumimoji="1" lang="ja-JP" altLang="en-US" sz="1200" dirty="0">
                          <a:latin typeface="メイリオ" panose="020B0604030504040204" pitchFamily="50" charset="-128"/>
                          <a:ea typeface="メイリオ" panose="020B0604030504040204" pitchFamily="50" charset="-128"/>
                        </a:rPr>
                        <a:t>開催日時</a:t>
                      </a:r>
                    </a:p>
                  </a:txBody>
                  <a:tcPr anchor="ctr">
                    <a:solidFill>
                      <a:schemeClr val="accent1">
                        <a:lumMod val="20000"/>
                        <a:lumOff val="80000"/>
                      </a:schemeClr>
                    </a:solidFill>
                  </a:tcPr>
                </a:tc>
                <a:tc>
                  <a:txBody>
                    <a:bodyPr/>
                    <a:lstStyle/>
                    <a:p>
                      <a:r>
                        <a:rPr kumimoji="1" lang="ja-JP" altLang="en-US" sz="1200" dirty="0">
                          <a:latin typeface="メイリオ" panose="020B0604030504040204" pitchFamily="50" charset="-128"/>
                          <a:ea typeface="メイリオ" panose="020B0604030504040204" pitchFamily="50" charset="-128"/>
                        </a:rPr>
                        <a:t>令和８年８月２７日（木）</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　</a:t>
                      </a:r>
                      <a:r>
                        <a:rPr kumimoji="1" lang="en-US" altLang="ja-JP" sz="1200" dirty="0">
                          <a:latin typeface="メイリオ" panose="020B0604030504040204" pitchFamily="50" charset="-128"/>
                          <a:ea typeface="メイリオ" panose="020B0604030504040204" pitchFamily="50" charset="-128"/>
                        </a:rPr>
                        <a:t>【</a:t>
                      </a:r>
                      <a:r>
                        <a:rPr kumimoji="1" lang="ja-JP" altLang="en-US" sz="1200" dirty="0">
                          <a:latin typeface="メイリオ" panose="020B0604030504040204" pitchFamily="50" charset="-128"/>
                          <a:ea typeface="メイリオ" panose="020B0604030504040204" pitchFamily="50" charset="-128"/>
                        </a:rPr>
                        <a:t>午前の部</a:t>
                      </a:r>
                      <a:r>
                        <a:rPr kumimoji="1" lang="en-US" altLang="ja-JP" sz="1200" dirty="0">
                          <a:latin typeface="メイリオ" panose="020B0604030504040204" pitchFamily="50" charset="-128"/>
                          <a:ea typeface="メイリオ" panose="020B0604030504040204" pitchFamily="50" charset="-128"/>
                        </a:rPr>
                        <a:t>】</a:t>
                      </a:r>
                      <a:r>
                        <a:rPr kumimoji="1" lang="ja-JP" altLang="en-US" sz="1200" dirty="0">
                          <a:latin typeface="メイリオ" panose="020B0604030504040204" pitchFamily="50" charset="-128"/>
                          <a:ea typeface="メイリオ" panose="020B0604030504040204" pitchFamily="50" charset="-128"/>
                        </a:rPr>
                        <a:t>　８：００～１２：３０</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dirty="0">
                          <a:latin typeface="メイリオ" panose="020B0604030504040204" pitchFamily="50" charset="-128"/>
                          <a:ea typeface="メイリオ" panose="020B0604030504040204" pitchFamily="50" charset="-128"/>
                        </a:rPr>
                        <a:t>　</a:t>
                      </a:r>
                      <a:r>
                        <a:rPr kumimoji="1" lang="en-US" altLang="ja-JP" sz="1200" dirty="0">
                          <a:latin typeface="メイリオ" panose="020B0604030504040204" pitchFamily="50" charset="-128"/>
                          <a:ea typeface="メイリオ" panose="020B0604030504040204" pitchFamily="50" charset="-128"/>
                        </a:rPr>
                        <a:t>【</a:t>
                      </a:r>
                      <a:r>
                        <a:rPr kumimoji="1" lang="ja-JP" altLang="en-US" sz="1200" dirty="0">
                          <a:latin typeface="メイリオ" panose="020B0604030504040204" pitchFamily="50" charset="-128"/>
                          <a:ea typeface="メイリオ" panose="020B0604030504040204" pitchFamily="50" charset="-128"/>
                        </a:rPr>
                        <a:t>午後の部</a:t>
                      </a:r>
                      <a:r>
                        <a:rPr kumimoji="1" lang="en-US" altLang="ja-JP" sz="1200" dirty="0">
                          <a:latin typeface="メイリオ" panose="020B0604030504040204" pitchFamily="50" charset="-128"/>
                          <a:ea typeface="メイリオ" panose="020B0604030504040204" pitchFamily="50" charset="-128"/>
                        </a:rPr>
                        <a:t>】</a:t>
                      </a:r>
                      <a:r>
                        <a:rPr kumimoji="1" lang="ja-JP" altLang="en-US" sz="1200" dirty="0">
                          <a:latin typeface="メイリオ" panose="020B0604030504040204" pitchFamily="50" charset="-128"/>
                          <a:ea typeface="メイリオ" panose="020B0604030504040204" pitchFamily="50" charset="-128"/>
                        </a:rPr>
                        <a:t>１３：００～１７：００</a:t>
                      </a:r>
                      <a:endParaRPr kumimoji="1" lang="en-US" altLang="ja-JP" sz="1200" dirty="0">
                        <a:latin typeface="メイリオ" panose="020B0604030504040204" pitchFamily="50" charset="-128"/>
                        <a:ea typeface="メイリオ" panose="020B0604030504040204" pitchFamily="50" charset="-128"/>
                      </a:endParaRPr>
                    </a:p>
                    <a:p>
                      <a:r>
                        <a:rPr kumimoji="1" lang="en-US" altLang="ja-JP" sz="1200" dirty="0">
                          <a:latin typeface="メイリオ" panose="020B0604030504040204" pitchFamily="50" charset="-128"/>
                          <a:ea typeface="メイリオ" panose="020B0604030504040204" pitchFamily="50" charset="-128"/>
                        </a:rPr>
                        <a:t>※</a:t>
                      </a:r>
                      <a:r>
                        <a:rPr lang="ja-JP" altLang="en-US" sz="1200" dirty="0">
                          <a:solidFill>
                            <a:srgbClr val="FF0000"/>
                          </a:solidFill>
                          <a:latin typeface="メイリオ" panose="020B0604030504040204" pitchFamily="50" charset="-128"/>
                          <a:ea typeface="メイリオ" panose="020B0604030504040204" pitchFamily="50" charset="-128"/>
                        </a:rPr>
                        <a:t>午前・午後の企業入れ替えによる２部制</a:t>
                      </a:r>
                      <a:r>
                        <a:rPr lang="ja-JP" altLang="en-US" sz="1200" dirty="0">
                          <a:solidFill>
                            <a:schemeClr val="tx1"/>
                          </a:solidFill>
                          <a:latin typeface="メイリオ" panose="020B0604030504040204" pitchFamily="50" charset="-128"/>
                          <a:ea typeface="メイリオ" panose="020B0604030504040204" pitchFamily="50" charset="-128"/>
                        </a:rPr>
                        <a:t>で実施します。</a:t>
                      </a:r>
                      <a:endParaRPr kumimoji="1" lang="ja-JP" altLang="en-US" sz="1200" dirty="0">
                        <a:latin typeface="メイリオ" panose="020B0604030504040204" pitchFamily="50" charset="-128"/>
                        <a:ea typeface="メイリオ" panose="020B0604030504040204" pitchFamily="50" charset="-128"/>
                      </a:endParaRPr>
                    </a:p>
                  </a:txBody>
                  <a:tcPr>
                    <a:solidFill>
                      <a:schemeClr val="bg1"/>
                    </a:solidFill>
                  </a:tcPr>
                </a:tc>
                <a:extLst>
                  <a:ext uri="{0D108BD9-81ED-4DB2-BD59-A6C34878D82A}">
                    <a16:rowId xmlns:a16="http://schemas.microsoft.com/office/drawing/2014/main" val="1750528111"/>
                  </a:ext>
                </a:extLst>
              </a:tr>
              <a:tr h="206760">
                <a:tc>
                  <a:txBody>
                    <a:bodyPr/>
                    <a:lstStyle/>
                    <a:p>
                      <a:pPr algn="dist"/>
                      <a:r>
                        <a:rPr kumimoji="1" lang="ja-JP" altLang="en-US" sz="1200" dirty="0">
                          <a:latin typeface="メイリオ" panose="020B0604030504040204" pitchFamily="50" charset="-128"/>
                          <a:ea typeface="メイリオ" panose="020B0604030504040204" pitchFamily="50" charset="-128"/>
                        </a:rPr>
                        <a:t>場所</a:t>
                      </a:r>
                    </a:p>
                  </a:txBody>
                  <a:tcPr anchor="ctr">
                    <a:solidFill>
                      <a:schemeClr val="accent1">
                        <a:lumMod val="20000"/>
                        <a:lumOff val="80000"/>
                      </a:schemeClr>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ja-JP" altLang="en-US" sz="1200" dirty="0" err="1">
                          <a:solidFill>
                            <a:schemeClr val="tx1"/>
                          </a:solidFill>
                          <a:latin typeface="メイリオ" panose="020B0604030504040204" pitchFamily="50" charset="-128"/>
                          <a:ea typeface="メイリオ" panose="020B0604030504040204" pitchFamily="50" charset="-128"/>
                        </a:rPr>
                        <a:t>にぎ</a:t>
                      </a:r>
                      <a:r>
                        <a:rPr lang="ja-JP" altLang="en-US" sz="1200" dirty="0">
                          <a:solidFill>
                            <a:schemeClr val="tx1"/>
                          </a:solidFill>
                          <a:latin typeface="メイリオ" panose="020B0604030504040204" pitchFamily="50" charset="-128"/>
                          <a:ea typeface="メイリオ" panose="020B0604030504040204" pitchFamily="50" charset="-128"/>
                        </a:rPr>
                        <a:t>たつ会館（松山市道後姫塚１１８－２）</a:t>
                      </a:r>
                      <a:endParaRPr lang="en-US" altLang="ja-JP" sz="1200" dirty="0">
                        <a:solidFill>
                          <a:schemeClr val="tx1"/>
                        </a:solidFill>
                        <a:latin typeface="メイリオ" panose="020B0604030504040204" pitchFamily="50" charset="-128"/>
                        <a:ea typeface="メイリオ" panose="020B0604030504040204" pitchFamily="50" charset="-128"/>
                      </a:endParaRPr>
                    </a:p>
                  </a:txBody>
                  <a:tcPr>
                    <a:solidFill>
                      <a:schemeClr val="bg1"/>
                    </a:solidFill>
                  </a:tcPr>
                </a:tc>
                <a:extLst>
                  <a:ext uri="{0D108BD9-81ED-4DB2-BD59-A6C34878D82A}">
                    <a16:rowId xmlns:a16="http://schemas.microsoft.com/office/drawing/2014/main" val="3896827089"/>
                  </a:ext>
                </a:extLst>
              </a:tr>
              <a:tr h="206760">
                <a:tc>
                  <a:txBody>
                    <a:bodyPr/>
                    <a:lstStyle/>
                    <a:p>
                      <a:pPr algn="dist"/>
                      <a:r>
                        <a:rPr kumimoji="1" lang="ja-JP" altLang="en-US" sz="1200" dirty="0">
                          <a:latin typeface="メイリオ" panose="020B0604030504040204" pitchFamily="50" charset="-128"/>
                          <a:ea typeface="メイリオ" panose="020B0604030504040204" pitchFamily="50" charset="-128"/>
                        </a:rPr>
                        <a:t>主催</a:t>
                      </a:r>
                    </a:p>
                  </a:txBody>
                  <a:tcPr anchor="ctr">
                    <a:solidFill>
                      <a:schemeClr val="accent1">
                        <a:lumMod val="20000"/>
                        <a:lumOff val="80000"/>
                      </a:schemeClr>
                    </a:solidFill>
                  </a:tcPr>
                </a:tc>
                <a:tc>
                  <a:txBody>
                    <a:bodyPr/>
                    <a:lstStyle/>
                    <a:p>
                      <a:r>
                        <a:rPr kumimoji="1" lang="ja-JP" altLang="en-US" sz="1200" dirty="0">
                          <a:latin typeface="メイリオ" panose="020B0604030504040204" pitchFamily="50" charset="-128"/>
                          <a:ea typeface="メイリオ" panose="020B0604030504040204" pitchFamily="50" charset="-128"/>
                        </a:rPr>
                        <a:t>一般財団法人自衛隊援護協会広島支部</a:t>
                      </a:r>
                    </a:p>
                  </a:txBody>
                  <a:tcPr>
                    <a:solidFill>
                      <a:schemeClr val="bg1"/>
                    </a:solidFill>
                  </a:tcPr>
                </a:tc>
                <a:extLst>
                  <a:ext uri="{0D108BD9-81ED-4DB2-BD59-A6C34878D82A}">
                    <a16:rowId xmlns:a16="http://schemas.microsoft.com/office/drawing/2014/main" val="2472895758"/>
                  </a:ext>
                </a:extLst>
              </a:tr>
              <a:tr h="206760">
                <a:tc>
                  <a:txBody>
                    <a:bodyPr/>
                    <a:lstStyle/>
                    <a:p>
                      <a:pPr algn="dist"/>
                      <a:r>
                        <a:rPr kumimoji="1" lang="ja-JP" altLang="en-US" sz="1200" dirty="0">
                          <a:latin typeface="メイリオ" panose="020B0604030504040204" pitchFamily="50" charset="-128"/>
                          <a:ea typeface="メイリオ" panose="020B0604030504040204" pitchFamily="50" charset="-128"/>
                        </a:rPr>
                        <a:t>担任</a:t>
                      </a:r>
                    </a:p>
                  </a:txBody>
                  <a:tcPr anchor="ctr">
                    <a:solidFill>
                      <a:schemeClr val="accent1">
                        <a:lumMod val="20000"/>
                        <a:lumOff val="80000"/>
                      </a:schemeClr>
                    </a:solidFill>
                  </a:tcPr>
                </a:tc>
                <a:tc>
                  <a:txBody>
                    <a:bodyPr/>
                    <a:lstStyle/>
                    <a:p>
                      <a:r>
                        <a:rPr kumimoji="1" lang="ja-JP" altLang="en-US" sz="1200" dirty="0">
                          <a:latin typeface="メイリオ" panose="020B0604030504040204" pitchFamily="50" charset="-128"/>
                          <a:ea typeface="メイリオ" panose="020B0604030504040204" pitchFamily="50" charset="-128"/>
                        </a:rPr>
                        <a:t>自衛隊愛媛地方協力本部</a:t>
                      </a:r>
                    </a:p>
                  </a:txBody>
                  <a:tcPr>
                    <a:solidFill>
                      <a:schemeClr val="bg1"/>
                    </a:solidFill>
                  </a:tcPr>
                </a:tc>
                <a:extLst>
                  <a:ext uri="{0D108BD9-81ED-4DB2-BD59-A6C34878D82A}">
                    <a16:rowId xmlns:a16="http://schemas.microsoft.com/office/drawing/2014/main" val="4168152056"/>
                  </a:ext>
                </a:extLst>
              </a:tr>
              <a:tr h="206760">
                <a:tc>
                  <a:txBody>
                    <a:bodyPr/>
                    <a:lstStyle/>
                    <a:p>
                      <a:pPr algn="dist"/>
                      <a:r>
                        <a:rPr kumimoji="1" lang="ja-JP" altLang="en-US" sz="1200" dirty="0">
                          <a:latin typeface="メイリオ" panose="020B0604030504040204" pitchFamily="50" charset="-128"/>
                          <a:ea typeface="メイリオ" panose="020B0604030504040204" pitchFamily="50" charset="-128"/>
                        </a:rPr>
                        <a:t>参加隊員</a:t>
                      </a:r>
                    </a:p>
                  </a:txBody>
                  <a:tcPr anchor="ctr">
                    <a:solidFill>
                      <a:schemeClr val="accent1">
                        <a:lumMod val="20000"/>
                        <a:lumOff val="80000"/>
                      </a:schemeClr>
                    </a:solidFill>
                  </a:tcPr>
                </a:tc>
                <a:tc>
                  <a:txBody>
                    <a:bodyPr/>
                    <a:lstStyle/>
                    <a:p>
                      <a:r>
                        <a:rPr kumimoji="1" lang="ja-JP" altLang="en-US" sz="1200" dirty="0">
                          <a:latin typeface="メイリオ" panose="020B0604030504040204" pitchFamily="50" charset="-128"/>
                          <a:ea typeface="メイリオ" panose="020B0604030504040204" pitchFamily="50" charset="-128"/>
                        </a:rPr>
                        <a:t>令和９年９月末までに任期満了退職を予定し、愛媛県内に就職を希望する隊員</a:t>
                      </a:r>
                    </a:p>
                  </a:txBody>
                  <a:tcPr>
                    <a:solidFill>
                      <a:schemeClr val="bg1"/>
                    </a:solidFill>
                  </a:tcPr>
                </a:tc>
                <a:extLst>
                  <a:ext uri="{0D108BD9-81ED-4DB2-BD59-A6C34878D82A}">
                    <a16:rowId xmlns:a16="http://schemas.microsoft.com/office/drawing/2014/main" val="1960343434"/>
                  </a:ext>
                </a:extLst>
              </a:tr>
              <a:tr h="530120">
                <a:tc>
                  <a:txBody>
                    <a:bodyPr/>
                    <a:lstStyle/>
                    <a:p>
                      <a:pPr algn="dist"/>
                      <a:r>
                        <a:rPr kumimoji="1" lang="ja-JP" altLang="en-US" sz="1200" dirty="0">
                          <a:latin typeface="メイリオ" panose="020B0604030504040204" pitchFamily="50" charset="-128"/>
                          <a:ea typeface="メイリオ" panose="020B0604030504040204" pitchFamily="50" charset="-128"/>
                        </a:rPr>
                        <a:t>要領</a:t>
                      </a:r>
                    </a:p>
                  </a:txBody>
                  <a:tcPr anchor="ctr">
                    <a:solidFill>
                      <a:schemeClr val="accent1">
                        <a:lumMod val="20000"/>
                        <a:lumOff val="80000"/>
                      </a:schemeClr>
                    </a:solidFill>
                  </a:tcPr>
                </a:tc>
                <a:tc>
                  <a:txBody>
                    <a:bodyPr/>
                    <a:lstStyle/>
                    <a:p>
                      <a:r>
                        <a:rPr lang="ja-JP" altLang="en-US" sz="1200" dirty="0">
                          <a:solidFill>
                            <a:schemeClr val="tx1"/>
                          </a:solidFill>
                          <a:latin typeface="メイリオ" panose="020B0604030504040204" pitchFamily="50" charset="-128"/>
                          <a:ea typeface="メイリオ" panose="020B0604030504040204" pitchFamily="50" charset="-128"/>
                        </a:rPr>
                        <a:t>　対面形式により企業と隊員の面談を実施します。</a:t>
                      </a:r>
                      <a:endParaRPr lang="en-US" altLang="ja-JP" sz="1200" dirty="0">
                        <a:solidFill>
                          <a:schemeClr val="tx1"/>
                        </a:solidFill>
                        <a:latin typeface="メイリオ" panose="020B0604030504040204" pitchFamily="50" charset="-128"/>
                        <a:ea typeface="メイリオ" panose="020B0604030504040204" pitchFamily="50" charset="-128"/>
                      </a:endParaRPr>
                    </a:p>
                    <a:p>
                      <a:r>
                        <a:rPr lang="ja-JP" altLang="en-US" sz="1200" dirty="0">
                          <a:solidFill>
                            <a:schemeClr val="tx1"/>
                          </a:solidFill>
                          <a:latin typeface="メイリオ" panose="020B0604030504040204" pitchFamily="50" charset="-128"/>
                          <a:ea typeface="メイリオ" panose="020B0604030504040204" pitchFamily="50" charset="-128"/>
                        </a:rPr>
                        <a:t>　なお、午前の部と午後の部の冒頭に企業によるプレゼンテーション（約３分間）を実施後に個別面談を開催します。</a:t>
                      </a:r>
                      <a:endParaRPr lang="en-US" altLang="ja-JP" sz="1200" dirty="0">
                        <a:solidFill>
                          <a:schemeClr val="tx1"/>
                        </a:solidFill>
                        <a:latin typeface="メイリオ" panose="020B0604030504040204" pitchFamily="50" charset="-128"/>
                        <a:ea typeface="メイリオ" panose="020B0604030504040204" pitchFamily="50" charset="-128"/>
                      </a:endParaRPr>
                    </a:p>
                  </a:txBody>
                  <a:tcPr>
                    <a:solidFill>
                      <a:schemeClr val="bg1"/>
                    </a:solidFill>
                  </a:tcPr>
                </a:tc>
                <a:extLst>
                  <a:ext uri="{0D108BD9-81ED-4DB2-BD59-A6C34878D82A}">
                    <a16:rowId xmlns:a16="http://schemas.microsoft.com/office/drawing/2014/main" val="929515120"/>
                  </a:ext>
                </a:extLst>
              </a:tr>
              <a:tr h="758118">
                <a:tc>
                  <a:txBody>
                    <a:bodyPr/>
                    <a:lstStyle/>
                    <a:p>
                      <a:pPr algn="dist"/>
                      <a:r>
                        <a:rPr kumimoji="1" lang="ja-JP" altLang="en-US" sz="1200" dirty="0">
                          <a:latin typeface="メイリオ" panose="020B0604030504040204" pitchFamily="50" charset="-128"/>
                          <a:ea typeface="メイリオ" panose="020B0604030504040204" pitchFamily="50" charset="-128"/>
                        </a:rPr>
                        <a:t>参加企業数</a:t>
                      </a:r>
                    </a:p>
                  </a:txBody>
                  <a:tcPr anchor="ctr">
                    <a:solidFill>
                      <a:schemeClr val="accent1">
                        <a:lumMod val="20000"/>
                        <a:lumOff val="80000"/>
                      </a:schemeClr>
                    </a:solidFill>
                  </a:tcPr>
                </a:tc>
                <a:tc>
                  <a:txBody>
                    <a:bodyPr/>
                    <a:lstStyle/>
                    <a:p>
                      <a:pPr marL="177800" indent="-177800"/>
                      <a:r>
                        <a:rPr lang="ja-JP" altLang="en-US" sz="1200" dirty="0">
                          <a:solidFill>
                            <a:schemeClr val="tx1"/>
                          </a:solidFill>
                          <a:latin typeface="メイリオ" panose="020B0604030504040204" pitchFamily="50" charset="-128"/>
                          <a:ea typeface="メイリオ" panose="020B0604030504040204" pitchFamily="50" charset="-128"/>
                        </a:rPr>
                        <a:t>午前の部と午後の部の合計で５０社程度</a:t>
                      </a:r>
                      <a:endParaRPr lang="en-US" altLang="ja-JP" sz="1200" dirty="0">
                        <a:solidFill>
                          <a:schemeClr val="tx1"/>
                        </a:solidFill>
                        <a:latin typeface="メイリオ" panose="020B0604030504040204" pitchFamily="50" charset="-128"/>
                        <a:ea typeface="メイリオ" panose="020B0604030504040204" pitchFamily="50" charset="-128"/>
                      </a:endParaRPr>
                    </a:p>
                    <a:p>
                      <a:pPr marL="0" indent="0"/>
                      <a:r>
                        <a:rPr lang="en-US" altLang="ja-JP" sz="1200" dirty="0">
                          <a:solidFill>
                            <a:srgbClr val="FF0000"/>
                          </a:solidFill>
                          <a:latin typeface="メイリオ" panose="020B0604030504040204" pitchFamily="50" charset="-128"/>
                          <a:ea typeface="メイリオ" panose="020B0604030504040204" pitchFamily="50" charset="-128"/>
                        </a:rPr>
                        <a:t>※</a:t>
                      </a:r>
                      <a:r>
                        <a:rPr lang="ja-JP" altLang="en-US" sz="1200" dirty="0">
                          <a:solidFill>
                            <a:srgbClr val="FF0000"/>
                          </a:solidFill>
                          <a:latin typeface="メイリオ" panose="020B0604030504040204" pitchFamily="50" charset="-128"/>
                          <a:ea typeface="メイリオ" panose="020B0604030504040204" pitchFamily="50" charset="-128"/>
                        </a:rPr>
                        <a:t>申し込み多数の場合は、隊員の希望等を考慮し、参加企業を選考します。</a:t>
                      </a:r>
                      <a:endParaRPr lang="en-US" altLang="ja-JP" sz="1200" dirty="0">
                        <a:solidFill>
                          <a:srgbClr val="FF0000"/>
                        </a:solidFill>
                        <a:latin typeface="メイリオ" panose="020B0604030504040204" pitchFamily="50" charset="-128"/>
                        <a:ea typeface="メイリオ" panose="020B0604030504040204" pitchFamily="50" charset="-128"/>
                      </a:endParaRPr>
                    </a:p>
                    <a:p>
                      <a:pPr marL="0" indent="0"/>
                      <a:r>
                        <a:rPr lang="ja-JP" altLang="en-US" sz="1200" dirty="0">
                          <a:solidFill>
                            <a:schemeClr val="tx1"/>
                          </a:solidFill>
                          <a:latin typeface="メイリオ" panose="020B0604030504040204" pitchFamily="50" charset="-128"/>
                          <a:ea typeface="メイリオ" panose="020B0604030504040204" pitchFamily="50" charset="-128"/>
                        </a:rPr>
                        <a:t>企業様のご希望に添えない場合がありますので予めご了承ください。</a:t>
                      </a:r>
                      <a:endParaRPr lang="en-US" altLang="ja-JP" sz="1200" dirty="0">
                        <a:solidFill>
                          <a:schemeClr val="tx1"/>
                        </a:solidFill>
                        <a:latin typeface="メイリオ" panose="020B0604030504040204" pitchFamily="50" charset="-128"/>
                        <a:ea typeface="メイリオ" panose="020B0604030504040204" pitchFamily="50" charset="-128"/>
                      </a:endParaRPr>
                    </a:p>
                    <a:p>
                      <a:pPr marL="0" indent="0"/>
                      <a:r>
                        <a:rPr lang="en-US" altLang="ja-JP" sz="1200" dirty="0">
                          <a:solidFill>
                            <a:srgbClr val="FF0000"/>
                          </a:solidFill>
                          <a:latin typeface="メイリオ" panose="020B0604030504040204" pitchFamily="50" charset="-128"/>
                          <a:ea typeface="メイリオ" panose="020B0604030504040204" pitchFamily="50" charset="-128"/>
                        </a:rPr>
                        <a:t>※</a:t>
                      </a:r>
                      <a:r>
                        <a:rPr lang="ja-JP" altLang="en-US" sz="1200" dirty="0">
                          <a:solidFill>
                            <a:srgbClr val="FF0000"/>
                          </a:solidFill>
                          <a:latin typeface="メイリオ" panose="020B0604030504040204" pitchFamily="50" charset="-128"/>
                          <a:ea typeface="メイリオ" panose="020B0604030504040204" pitchFamily="50" charset="-128"/>
                        </a:rPr>
                        <a:t>選考結果につきましては、令和８年７月下旬にメールにてお知らせします。</a:t>
                      </a:r>
                      <a:endParaRPr kumimoji="1" lang="ja-JP" altLang="en-US" sz="1200" dirty="0">
                        <a:solidFill>
                          <a:srgbClr val="FF0000"/>
                        </a:solidFill>
                        <a:latin typeface="メイリオ" panose="020B0604030504040204" pitchFamily="50" charset="-128"/>
                        <a:ea typeface="メイリオ" panose="020B0604030504040204" pitchFamily="50" charset="-128"/>
                      </a:endParaRPr>
                    </a:p>
                  </a:txBody>
                  <a:tcPr>
                    <a:solidFill>
                      <a:schemeClr val="bg1"/>
                    </a:solidFill>
                  </a:tcPr>
                </a:tc>
                <a:extLst>
                  <a:ext uri="{0D108BD9-81ED-4DB2-BD59-A6C34878D82A}">
                    <a16:rowId xmlns:a16="http://schemas.microsoft.com/office/drawing/2014/main" val="2991634732"/>
                  </a:ext>
                </a:extLst>
              </a:tr>
              <a:tr h="0">
                <a:tc>
                  <a:txBody>
                    <a:bodyPr/>
                    <a:lstStyle/>
                    <a:p>
                      <a:pPr algn="dist"/>
                      <a:r>
                        <a:rPr kumimoji="1" lang="ja-JP" altLang="en-US" sz="1200" dirty="0">
                          <a:latin typeface="メイリオ" panose="020B0604030504040204" pitchFamily="50" charset="-128"/>
                          <a:ea typeface="メイリオ" panose="020B0604030504040204" pitchFamily="50" charset="-128"/>
                        </a:rPr>
                        <a:t>参加費用</a:t>
                      </a:r>
                    </a:p>
                  </a:txBody>
                  <a:tcPr anchor="ctr">
                    <a:solidFill>
                      <a:schemeClr val="accent1">
                        <a:lumMod val="20000"/>
                        <a:lumOff val="80000"/>
                      </a:schemeClr>
                    </a:solidFill>
                  </a:tcPr>
                </a:tc>
                <a:tc>
                  <a:txBody>
                    <a:bodyPr/>
                    <a:lstStyle/>
                    <a:p>
                      <a:pPr marL="0" indent="0"/>
                      <a:r>
                        <a:rPr kumimoji="1" lang="ja-JP" altLang="en-US" sz="1200" dirty="0">
                          <a:latin typeface="メイリオ" panose="020B0604030504040204" pitchFamily="50" charset="-128"/>
                          <a:ea typeface="メイリオ" panose="020B0604030504040204" pitchFamily="50" charset="-128"/>
                        </a:rPr>
                        <a:t>無料</a:t>
                      </a:r>
                      <a:endParaRPr kumimoji="1" lang="en-US" altLang="ja-JP" sz="1200" dirty="0">
                        <a:latin typeface="メイリオ" panose="020B0604030504040204" pitchFamily="50" charset="-128"/>
                        <a:ea typeface="メイリオ" panose="020B0604030504040204" pitchFamily="50" charset="-128"/>
                      </a:endParaRPr>
                    </a:p>
                  </a:txBody>
                  <a:tcPr>
                    <a:solidFill>
                      <a:schemeClr val="bg1"/>
                    </a:solidFill>
                  </a:tcPr>
                </a:tc>
                <a:extLst>
                  <a:ext uri="{0D108BD9-81ED-4DB2-BD59-A6C34878D82A}">
                    <a16:rowId xmlns:a16="http://schemas.microsoft.com/office/drawing/2014/main" val="3885018800"/>
                  </a:ext>
                </a:extLst>
              </a:tr>
              <a:tr h="0">
                <a:tc>
                  <a:txBody>
                    <a:bodyPr/>
                    <a:lstStyle/>
                    <a:p>
                      <a:pPr marL="0" marR="0" indent="0" algn="dist" defTabSz="685800" rtl="0" eaLnBrk="1" fontAlgn="auto" latinLnBrk="0" hangingPunct="1">
                        <a:lnSpc>
                          <a:spcPct val="100000"/>
                        </a:lnSpc>
                        <a:spcBef>
                          <a:spcPts val="0"/>
                        </a:spcBef>
                        <a:spcAft>
                          <a:spcPts val="0"/>
                        </a:spcAft>
                        <a:buClrTx/>
                        <a:buSzTx/>
                        <a:buFontTx/>
                        <a:buNone/>
                        <a:tabLst/>
                        <a:defRPr/>
                      </a:pPr>
                      <a:r>
                        <a:rPr kumimoji="1" lang="ja-JP" altLang="en-US" sz="1200" dirty="0">
                          <a:latin typeface="メイリオ" panose="020B0604030504040204" pitchFamily="50" charset="-128"/>
                          <a:ea typeface="メイリオ" panose="020B0604030504040204" pitchFamily="50" charset="-128"/>
                        </a:rPr>
                        <a:t>申込方法</a:t>
                      </a:r>
                    </a:p>
                  </a:txBody>
                  <a:tcPr anchor="ctr">
                    <a:solidFill>
                      <a:schemeClr val="accent1">
                        <a:lumMod val="20000"/>
                        <a:lumOff val="80000"/>
                      </a:schemeClr>
                    </a:solidFill>
                  </a:tcPr>
                </a:tc>
                <a:tc>
                  <a:txBody>
                    <a:bodyPr/>
                    <a:lstStyle/>
                    <a:p>
                      <a:pPr marL="25400" indent="-25400" algn="just"/>
                      <a:r>
                        <a:rPr lang="ja-JP" altLang="en-US" sz="1200" dirty="0">
                          <a:solidFill>
                            <a:schemeClr val="tx1"/>
                          </a:solidFill>
                          <a:latin typeface="メイリオ" panose="020B0604030504040204" pitchFamily="50" charset="-128"/>
                          <a:ea typeface="メイリオ" panose="020B0604030504040204" pitchFamily="50" charset="-128"/>
                        </a:rPr>
                        <a:t>「令和８年度愛媛県任期制隊員合同企業説明会参加申込書</a:t>
                      </a:r>
                      <a:r>
                        <a:rPr lang="en-US" altLang="ja-JP" sz="1200" dirty="0">
                          <a:solidFill>
                            <a:schemeClr val="tx1"/>
                          </a:solidFill>
                          <a:latin typeface="メイリオ" panose="020B0604030504040204" pitchFamily="50" charset="-128"/>
                          <a:ea typeface="メイリオ" panose="020B0604030504040204" pitchFamily="50" charset="-128"/>
                        </a:rPr>
                        <a:t>.</a:t>
                      </a:r>
                      <a:r>
                        <a:rPr lang="en-US" altLang="ja-JP" sz="1200" dirty="0" err="1">
                          <a:solidFill>
                            <a:schemeClr val="tx1"/>
                          </a:solidFill>
                          <a:latin typeface="メイリオ" panose="020B0604030504040204" pitchFamily="50" charset="-128"/>
                          <a:ea typeface="メイリオ" panose="020B0604030504040204" pitchFamily="50" charset="-128"/>
                        </a:rPr>
                        <a:t>xlsx</a:t>
                      </a:r>
                      <a:r>
                        <a:rPr lang="ja-JP" altLang="en-US" sz="1200" dirty="0">
                          <a:solidFill>
                            <a:schemeClr val="tx1"/>
                          </a:solidFill>
                          <a:latin typeface="メイリオ" panose="020B0604030504040204" pitchFamily="50" charset="-128"/>
                          <a:ea typeface="メイリオ" panose="020B0604030504040204" pitchFamily="50" charset="-128"/>
                        </a:rPr>
                        <a:t>」</a:t>
                      </a:r>
                      <a:endParaRPr lang="en-US" altLang="ja-JP" sz="1200" dirty="0">
                        <a:solidFill>
                          <a:schemeClr val="tx1"/>
                        </a:solidFill>
                        <a:latin typeface="メイリオ" panose="020B0604030504040204" pitchFamily="50" charset="-128"/>
                        <a:ea typeface="メイリオ" panose="020B0604030504040204" pitchFamily="50" charset="-128"/>
                      </a:endParaRPr>
                    </a:p>
                    <a:p>
                      <a:pPr marL="25400" indent="-25400" algn="just"/>
                      <a:r>
                        <a:rPr lang="ja-JP" altLang="en-US" sz="1200" dirty="0">
                          <a:solidFill>
                            <a:schemeClr val="tx1"/>
                          </a:solidFill>
                          <a:latin typeface="メイリオ" panose="020B0604030504040204" pitchFamily="50" charset="-128"/>
                          <a:ea typeface="メイリオ" panose="020B0604030504040204" pitchFamily="50" charset="-128"/>
                        </a:rPr>
                        <a:t>「令和８年度愛媛県任期制隊員合同企業説明会求人票</a:t>
                      </a:r>
                      <a:r>
                        <a:rPr lang="en-US" altLang="ja-JP" sz="1200" dirty="0">
                          <a:solidFill>
                            <a:schemeClr val="tx1"/>
                          </a:solidFill>
                          <a:latin typeface="メイリオ" panose="020B0604030504040204" pitchFamily="50" charset="-128"/>
                          <a:ea typeface="メイリオ" panose="020B0604030504040204" pitchFamily="50" charset="-128"/>
                        </a:rPr>
                        <a:t>.</a:t>
                      </a:r>
                      <a:r>
                        <a:rPr lang="en-US" altLang="ja-JP" sz="1200" dirty="0" err="1">
                          <a:solidFill>
                            <a:schemeClr val="tx1"/>
                          </a:solidFill>
                          <a:latin typeface="メイリオ" panose="020B0604030504040204" pitchFamily="50" charset="-128"/>
                          <a:ea typeface="メイリオ" panose="020B0604030504040204" pitchFamily="50" charset="-128"/>
                        </a:rPr>
                        <a:t>xlsx</a:t>
                      </a:r>
                      <a:r>
                        <a:rPr lang="ja-JP" altLang="en-US" sz="1200" dirty="0">
                          <a:solidFill>
                            <a:schemeClr val="tx1"/>
                          </a:solidFill>
                          <a:latin typeface="メイリオ" panose="020B0604030504040204" pitchFamily="50" charset="-128"/>
                          <a:ea typeface="メイリオ" panose="020B0604030504040204" pitchFamily="50" charset="-128"/>
                        </a:rPr>
                        <a:t>」</a:t>
                      </a:r>
                      <a:endParaRPr lang="en-US" altLang="ja-JP" sz="1200" dirty="0">
                        <a:solidFill>
                          <a:schemeClr val="tx1"/>
                        </a:solidFill>
                        <a:latin typeface="メイリオ" panose="020B0604030504040204" pitchFamily="50" charset="-128"/>
                        <a:ea typeface="メイリオ" panose="020B0604030504040204" pitchFamily="50" charset="-128"/>
                      </a:endParaRPr>
                    </a:p>
                    <a:p>
                      <a:pPr marL="25400" indent="12700" algn="just"/>
                      <a:r>
                        <a:rPr lang="ja-JP" altLang="en-US" sz="1200" dirty="0">
                          <a:solidFill>
                            <a:schemeClr val="tx1"/>
                          </a:solidFill>
                          <a:latin typeface="メイリオ" panose="020B0604030504040204" pitchFamily="50" charset="-128"/>
                          <a:ea typeface="メイリオ" panose="020B0604030504040204" pitchFamily="50" charset="-128"/>
                        </a:rPr>
                        <a:t>に必要事項を記入の上、下記の申込先メールアドレスに</a:t>
                      </a:r>
                      <a:r>
                        <a:rPr lang="en-US" altLang="ja-JP" sz="1200" dirty="0">
                          <a:solidFill>
                            <a:schemeClr val="tx1"/>
                          </a:solidFill>
                          <a:latin typeface="メイリオ" panose="020B0604030504040204" pitchFamily="50" charset="-128"/>
                          <a:ea typeface="メイリオ" panose="020B0604030504040204" pitchFamily="50" charset="-128"/>
                        </a:rPr>
                        <a:t>Excel</a:t>
                      </a:r>
                      <a:r>
                        <a:rPr lang="ja-JP" altLang="en-US" sz="1200" dirty="0">
                          <a:solidFill>
                            <a:schemeClr val="tx1"/>
                          </a:solidFill>
                          <a:latin typeface="メイリオ" panose="020B0604030504040204" pitchFamily="50" charset="-128"/>
                          <a:ea typeface="メイリオ" panose="020B0604030504040204" pitchFamily="50" charset="-128"/>
                        </a:rPr>
                        <a:t>データを送信してください。</a:t>
                      </a:r>
                      <a:endParaRPr lang="en-US" altLang="ja-JP" sz="1200" dirty="0">
                        <a:solidFill>
                          <a:schemeClr val="tx1"/>
                        </a:solidFill>
                        <a:latin typeface="メイリオ" panose="020B0604030504040204" pitchFamily="50" charset="-128"/>
                        <a:ea typeface="メイリオ" panose="020B0604030504040204" pitchFamily="50" charset="-128"/>
                      </a:endParaRPr>
                    </a:p>
                    <a:p>
                      <a:pPr marL="25400" marR="0" indent="12700" algn="just" defTabSz="6858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メイリオ" panose="020B0604030504040204" pitchFamily="50" charset="-128"/>
                          <a:ea typeface="メイリオ" panose="020B0604030504040204" pitchFamily="50" charset="-128"/>
                        </a:rPr>
                        <a:t>　</a:t>
                      </a:r>
                      <a:r>
                        <a:rPr lang="en-US" altLang="ja-JP" sz="1200" dirty="0">
                          <a:solidFill>
                            <a:schemeClr val="tx1"/>
                          </a:solidFill>
                          <a:latin typeface="メイリオ" panose="020B0604030504040204" pitchFamily="50" charset="-128"/>
                          <a:ea typeface="メイリオ" panose="020B0604030504040204" pitchFamily="50" charset="-128"/>
                        </a:rPr>
                        <a:t>※</a:t>
                      </a:r>
                      <a:r>
                        <a:rPr lang="ja-JP" altLang="en-US" sz="1200" dirty="0">
                          <a:solidFill>
                            <a:schemeClr val="tx1"/>
                          </a:solidFill>
                          <a:latin typeface="メイリオ" panose="020B0604030504040204" pitchFamily="50" charset="-128"/>
                          <a:ea typeface="メイリオ" panose="020B0604030504040204" pitchFamily="50" charset="-128"/>
                        </a:rPr>
                        <a:t>メールの件名は、「合同企業説明会参加希望」と記載してください。</a:t>
                      </a:r>
                      <a:endParaRPr kumimoji="1" lang="en-US" altLang="ja-JP" sz="1200" dirty="0">
                        <a:latin typeface="メイリオ" panose="020B0604030504040204" pitchFamily="50" charset="-128"/>
                        <a:ea typeface="メイリオ" panose="020B0604030504040204" pitchFamily="50" charset="-128"/>
                      </a:endParaRPr>
                    </a:p>
                  </a:txBody>
                  <a:tcPr>
                    <a:solidFill>
                      <a:schemeClr val="bg1"/>
                    </a:solidFill>
                  </a:tcPr>
                </a:tc>
                <a:extLst>
                  <a:ext uri="{0D108BD9-81ED-4DB2-BD59-A6C34878D82A}">
                    <a16:rowId xmlns:a16="http://schemas.microsoft.com/office/drawing/2014/main" val="3882679600"/>
                  </a:ext>
                </a:extLst>
              </a:tr>
              <a:tr h="0">
                <a:tc>
                  <a:txBody>
                    <a:bodyPr/>
                    <a:lstStyle/>
                    <a:p>
                      <a:pPr algn="dist"/>
                      <a:r>
                        <a:rPr kumimoji="1" lang="ja-JP" altLang="en-US" sz="1200" dirty="0">
                          <a:latin typeface="メイリオ" panose="020B0604030504040204" pitchFamily="50" charset="-128"/>
                          <a:ea typeface="メイリオ" panose="020B0604030504040204" pitchFamily="50" charset="-128"/>
                        </a:rPr>
                        <a:t>申込先</a:t>
                      </a:r>
                    </a:p>
                  </a:txBody>
                  <a:tcPr>
                    <a:solidFill>
                      <a:schemeClr val="accent1">
                        <a:lumMod val="20000"/>
                        <a:lumOff val="80000"/>
                      </a:schemeClr>
                    </a:solidFill>
                  </a:tcPr>
                </a:tc>
                <a:tc>
                  <a:txBody>
                    <a:bodyPr/>
                    <a:lstStyle/>
                    <a:p>
                      <a:pPr marL="465535" indent="-465535" algn="l"/>
                      <a:r>
                        <a:rPr lang="ja-JP" altLang="en-US" sz="1200" dirty="0">
                          <a:latin typeface="メイリオ" panose="020B0604030504040204" pitchFamily="50" charset="-128"/>
                          <a:ea typeface="メイリオ" panose="020B0604030504040204" pitchFamily="50" charset="-128"/>
                        </a:rPr>
                        <a:t>自衛隊愛媛地方協力本部　援護課　</a:t>
                      </a:r>
                      <a:r>
                        <a:rPr lang="en-US" altLang="ja-JP" sz="1200" dirty="0">
                          <a:latin typeface="メイリオ" panose="020B0604030504040204" pitchFamily="50" charset="-128"/>
                          <a:ea typeface="メイリオ" panose="020B0604030504040204" pitchFamily="50" charset="-128"/>
                        </a:rPr>
                        <a:t>mail</a:t>
                      </a:r>
                      <a:r>
                        <a:rPr lang="ja-JP" altLang="en-US" sz="1200" dirty="0">
                          <a:latin typeface="メイリオ" panose="020B0604030504040204" pitchFamily="50" charset="-128"/>
                          <a:ea typeface="メイリオ" panose="020B0604030504040204" pitchFamily="50" charset="-128"/>
                        </a:rPr>
                        <a:t>：</a:t>
                      </a:r>
                      <a:r>
                        <a:rPr lang="en-US" altLang="ja-JP" sz="1200" dirty="0">
                          <a:latin typeface="メイリオ" panose="020B0604030504040204" pitchFamily="50" charset="-128"/>
                          <a:ea typeface="メイリオ" panose="020B0604030504040204" pitchFamily="50" charset="-128"/>
                          <a:hlinkClick r:id="rId2"/>
                        </a:rPr>
                        <a:t>place1-ehime@pco.mod.go.jp</a:t>
                      </a:r>
                      <a:endParaRPr lang="en-US" altLang="ja-JP" sz="1200" dirty="0">
                        <a:latin typeface="メイリオ" panose="020B0604030504040204" pitchFamily="50" charset="-128"/>
                        <a:ea typeface="メイリオ" panose="020B0604030504040204" pitchFamily="50" charset="-128"/>
                      </a:endParaRPr>
                    </a:p>
                  </a:txBody>
                  <a:tcPr>
                    <a:solidFill>
                      <a:schemeClr val="bg1"/>
                    </a:solidFill>
                  </a:tcPr>
                </a:tc>
                <a:extLst>
                  <a:ext uri="{0D108BD9-81ED-4DB2-BD59-A6C34878D82A}">
                    <a16:rowId xmlns:a16="http://schemas.microsoft.com/office/drawing/2014/main" val="1191134405"/>
                  </a:ext>
                </a:extLst>
              </a:tr>
              <a:tr h="0">
                <a:tc>
                  <a:txBody>
                    <a:bodyPr/>
                    <a:lstStyle/>
                    <a:p>
                      <a:pPr algn="dist"/>
                      <a:r>
                        <a:rPr kumimoji="1" lang="ja-JP" altLang="en-US" sz="1200" dirty="0">
                          <a:latin typeface="メイリオ" panose="020B0604030504040204" pitchFamily="50" charset="-128"/>
                          <a:ea typeface="メイリオ" panose="020B0604030504040204" pitchFamily="50" charset="-128"/>
                        </a:rPr>
                        <a:t>申込期限</a:t>
                      </a:r>
                    </a:p>
                  </a:txBody>
                  <a:tcPr>
                    <a:solidFill>
                      <a:schemeClr val="accent1">
                        <a:lumMod val="20000"/>
                        <a:lumOff val="80000"/>
                      </a:schemeClr>
                    </a:solidFill>
                  </a:tcPr>
                </a:tc>
                <a:tc>
                  <a:txBody>
                    <a:bodyPr/>
                    <a:lstStyle/>
                    <a:p>
                      <a:r>
                        <a:rPr lang="ja-JP" altLang="en-US" sz="1200" dirty="0">
                          <a:solidFill>
                            <a:srgbClr val="FF0000"/>
                          </a:solidFill>
                          <a:latin typeface="メイリオ" panose="020B0604030504040204" pitchFamily="50" charset="-128"/>
                          <a:ea typeface="メイリオ" panose="020B0604030504040204" pitchFamily="50" charset="-128"/>
                        </a:rPr>
                        <a:t>令和８年５月２９日（金）</a:t>
                      </a:r>
                      <a:endParaRPr kumimoji="1" lang="ja-JP" altLang="en-US" sz="1200" dirty="0">
                        <a:solidFill>
                          <a:srgbClr val="FF0000"/>
                        </a:solidFill>
                        <a:latin typeface="メイリオ" panose="020B0604030504040204" pitchFamily="50" charset="-128"/>
                        <a:ea typeface="メイリオ" panose="020B0604030504040204" pitchFamily="50" charset="-128"/>
                      </a:endParaRPr>
                    </a:p>
                  </a:txBody>
                  <a:tcPr>
                    <a:solidFill>
                      <a:schemeClr val="bg1"/>
                    </a:solidFill>
                  </a:tcPr>
                </a:tc>
                <a:extLst>
                  <a:ext uri="{0D108BD9-81ED-4DB2-BD59-A6C34878D82A}">
                    <a16:rowId xmlns:a16="http://schemas.microsoft.com/office/drawing/2014/main" val="829465900"/>
                  </a:ext>
                </a:extLst>
              </a:tr>
              <a:tr h="0">
                <a:tc>
                  <a:txBody>
                    <a:bodyPr/>
                    <a:lstStyle/>
                    <a:p>
                      <a:pPr algn="dist"/>
                      <a:r>
                        <a:rPr kumimoji="1" lang="ja-JP" altLang="en-US" sz="1200" dirty="0">
                          <a:latin typeface="メイリオ" panose="020B0604030504040204" pitchFamily="50" charset="-128"/>
                          <a:ea typeface="メイリオ" panose="020B0604030504040204" pitchFamily="50" charset="-128"/>
                        </a:rPr>
                        <a:t>その他</a:t>
                      </a:r>
                    </a:p>
                  </a:txBody>
                  <a:tcPr>
                    <a:solidFill>
                      <a:schemeClr val="accent1">
                        <a:lumMod val="20000"/>
                        <a:lumOff val="80000"/>
                      </a:schemeClr>
                    </a:solidFill>
                  </a:tcPr>
                </a:tc>
                <a:tc>
                  <a:txBody>
                    <a:bodyPr/>
                    <a:lstStyle/>
                    <a:p>
                      <a:r>
                        <a:rPr lang="ja-JP" altLang="en-US" sz="1200" dirty="0">
                          <a:latin typeface="メイリオ" panose="020B0604030504040204" pitchFamily="50" charset="-128"/>
                          <a:ea typeface="メイリオ" panose="020B0604030504040204" pitchFamily="50" charset="-128"/>
                        </a:rPr>
                        <a:t>・</a:t>
                      </a:r>
                      <a:r>
                        <a:rPr lang="ja-JP" altLang="en-US" sz="1200" dirty="0">
                          <a:solidFill>
                            <a:srgbClr val="FF0000"/>
                          </a:solidFill>
                          <a:latin typeface="メイリオ" panose="020B0604030504040204" pitchFamily="50" charset="-128"/>
                          <a:ea typeface="メイリオ" panose="020B0604030504040204" pitchFamily="50" charset="-128"/>
                        </a:rPr>
                        <a:t>参加申込書及び求人票の提出は、合同企業説明会への参加をお約束するものではございません。申し込み多数の場合は、隊員の希望を考慮し参加企業等を選考します。</a:t>
                      </a:r>
                      <a:endParaRPr lang="en-US" altLang="ja-JP" sz="1200" dirty="0">
                        <a:solidFill>
                          <a:srgbClr val="FF0000"/>
                        </a:solidFill>
                        <a:latin typeface="メイリオ" panose="020B0604030504040204" pitchFamily="50" charset="-128"/>
                        <a:ea typeface="メイリオ" panose="020B0604030504040204" pitchFamily="50" charset="-128"/>
                      </a:endParaRPr>
                    </a:p>
                    <a:p>
                      <a:pPr marL="0" indent="0"/>
                      <a:r>
                        <a:rPr lang="ja-JP" altLang="en-US" sz="1200" dirty="0">
                          <a:solidFill>
                            <a:schemeClr val="tx1"/>
                          </a:solidFill>
                          <a:latin typeface="メイリオ" panose="020B0604030504040204" pitchFamily="50" charset="-128"/>
                          <a:ea typeface="メイリオ" panose="020B0604030504040204" pitchFamily="50" charset="-128"/>
                        </a:rPr>
                        <a:t>・選考結果につきましては、令和８年７月下旬頃にメールにてお知らせします。</a:t>
                      </a:r>
                      <a:endParaRPr kumimoji="1" lang="ja-JP" altLang="en-US" sz="1200" dirty="0">
                        <a:latin typeface="メイリオ" panose="020B0604030504040204" pitchFamily="50" charset="-128"/>
                        <a:ea typeface="メイリオ" panose="020B0604030504040204" pitchFamily="50" charset="-128"/>
                      </a:endParaRPr>
                    </a:p>
                    <a:p>
                      <a:r>
                        <a:rPr lang="ja-JP" altLang="en-US" sz="1200" dirty="0">
                          <a:latin typeface="メイリオ" panose="020B0604030504040204" pitchFamily="50" charset="-128"/>
                          <a:ea typeface="メイリオ" panose="020B0604030504040204" pitchFamily="50" charset="-128"/>
                        </a:rPr>
                        <a:t>・本説明会への参加の有無にかかわらず、お申込み時に頂いた求人票については、冊子（企業情報）として本説明会参加全員へ配布します。</a:t>
                      </a:r>
                      <a:endParaRPr lang="en-US" altLang="ja-JP" sz="1200" dirty="0">
                        <a:latin typeface="メイリオ" panose="020B0604030504040204" pitchFamily="50" charset="-128"/>
                        <a:ea typeface="メイリオ" panose="020B0604030504040204" pitchFamily="50" charset="-128"/>
                      </a:endParaRPr>
                    </a:p>
                    <a:p>
                      <a:r>
                        <a:rPr lang="ja-JP" altLang="en-US" sz="1200" dirty="0">
                          <a:solidFill>
                            <a:schemeClr val="tx1"/>
                          </a:solidFill>
                          <a:latin typeface="メイリオ" panose="020B0604030504040204" pitchFamily="50" charset="-128"/>
                          <a:ea typeface="メイリオ" panose="020B0604030504040204" pitchFamily="50" charset="-128"/>
                        </a:rPr>
                        <a:t>・申込期限以降に提出された求人票は、参加隊員へ企業情報として提供できない場合がありますので予めご了承ください。</a:t>
                      </a:r>
                      <a:endParaRPr kumimoji="1" lang="ja-JP" altLang="en-US" sz="1200" dirty="0">
                        <a:solidFill>
                          <a:schemeClr val="tx1"/>
                        </a:solidFill>
                        <a:latin typeface="メイリオ" panose="020B0604030504040204" pitchFamily="50" charset="-128"/>
                        <a:ea typeface="メイリオ" panose="020B0604030504040204" pitchFamily="50" charset="-128"/>
                      </a:endParaRPr>
                    </a:p>
                  </a:txBody>
                  <a:tcPr>
                    <a:solidFill>
                      <a:schemeClr val="bg1"/>
                    </a:solidFill>
                  </a:tcPr>
                </a:tc>
                <a:extLst>
                  <a:ext uri="{0D108BD9-81ED-4DB2-BD59-A6C34878D82A}">
                    <a16:rowId xmlns:a16="http://schemas.microsoft.com/office/drawing/2014/main" val="1783310734"/>
                  </a:ext>
                </a:extLst>
              </a:tr>
            </a:tbl>
          </a:graphicData>
        </a:graphic>
      </p:graphicFrame>
    </p:spTree>
    <p:extLst>
      <p:ext uri="{BB962C8B-B14F-4D97-AF65-F5344CB8AC3E}">
        <p14:creationId xmlns:p14="http://schemas.microsoft.com/office/powerpoint/2010/main" val="24044793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0" y="80455"/>
            <a:ext cx="6858000" cy="2339340"/>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t"/>
          <a:lstStyle/>
          <a:p>
            <a:r>
              <a:rPr lang="ja-JP" altLang="en-US" sz="1200" dirty="0">
                <a:solidFill>
                  <a:schemeClr val="accent5"/>
                </a:solidFill>
                <a:latin typeface="メイリオ" panose="020B0604030504040204" pitchFamily="50" charset="-128"/>
                <a:ea typeface="メイリオ" panose="020B0604030504040204" pitchFamily="50" charset="-128"/>
              </a:rPr>
              <a:t>参加申込～内定までの流れ</a:t>
            </a:r>
            <a:endParaRPr lang="en-US" altLang="ja-JP" sz="1200" dirty="0">
              <a:solidFill>
                <a:schemeClr val="accent5"/>
              </a:solidFill>
              <a:latin typeface="メイリオ" panose="020B0604030504040204" pitchFamily="50" charset="-128"/>
              <a:ea typeface="メイリオ" panose="020B0604030504040204" pitchFamily="50" charset="-128"/>
            </a:endParaRPr>
          </a:p>
          <a:p>
            <a:endParaRPr lang="en-US" altLang="ja-JP" sz="1200" dirty="0">
              <a:solidFill>
                <a:schemeClr val="accent5"/>
              </a:solidFill>
              <a:latin typeface="メイリオ" panose="020B0604030504040204" pitchFamily="50" charset="-128"/>
              <a:ea typeface="メイリオ" panose="020B0604030504040204" pitchFamily="50" charset="-128"/>
            </a:endParaRPr>
          </a:p>
          <a:p>
            <a:r>
              <a:rPr lang="ja-JP" altLang="en-US" sz="1200" dirty="0">
                <a:solidFill>
                  <a:schemeClr val="tx1"/>
                </a:solidFill>
                <a:latin typeface="メイリオ" panose="020B0604030504040204" pitchFamily="50" charset="-128"/>
                <a:ea typeface="メイリオ" panose="020B0604030504040204" pitchFamily="50" charset="-128"/>
              </a:rPr>
              <a:t>　　　</a:t>
            </a:r>
            <a:endParaRPr lang="en-US" altLang="ja-JP" sz="1200" dirty="0">
              <a:solidFill>
                <a:schemeClr val="tx1"/>
              </a:solidFill>
              <a:latin typeface="メイリオ" panose="020B0604030504040204" pitchFamily="50" charset="-128"/>
              <a:ea typeface="メイリオ" panose="020B0604030504040204" pitchFamily="50" charset="-128"/>
            </a:endParaRPr>
          </a:p>
        </p:txBody>
      </p:sp>
      <p:sp>
        <p:nvSpPr>
          <p:cNvPr id="6" name="テキスト ボックス 5"/>
          <p:cNvSpPr txBox="1"/>
          <p:nvPr/>
        </p:nvSpPr>
        <p:spPr>
          <a:xfrm>
            <a:off x="88404" y="506883"/>
            <a:ext cx="492443" cy="276999"/>
          </a:xfrm>
          <a:prstGeom prst="rect">
            <a:avLst/>
          </a:prstGeom>
          <a:solidFill>
            <a:schemeClr val="accent1">
              <a:lumMod val="20000"/>
              <a:lumOff val="80000"/>
            </a:schemeClr>
          </a:solidFill>
          <a:ln>
            <a:solidFill>
              <a:srgbClr val="0070C0"/>
            </a:solidFill>
          </a:ln>
        </p:spPr>
        <p:txBody>
          <a:bodyPr wrap="none" rtlCol="0">
            <a:spAutoFit/>
          </a:bodyPr>
          <a:lstStyle/>
          <a:p>
            <a:pPr algn="ctr"/>
            <a:r>
              <a:rPr kumimoji="1" lang="ja-JP" altLang="en-US" sz="1200" dirty="0">
                <a:latin typeface="メイリオ" panose="020B0604030504040204" pitchFamily="50" charset="-128"/>
                <a:ea typeface="メイリオ" panose="020B0604030504040204" pitchFamily="50" charset="-128"/>
              </a:rPr>
              <a:t>時期</a:t>
            </a:r>
          </a:p>
        </p:txBody>
      </p:sp>
      <p:sp>
        <p:nvSpPr>
          <p:cNvPr id="8" name="テキスト ボックス 7"/>
          <p:cNvSpPr txBox="1"/>
          <p:nvPr/>
        </p:nvSpPr>
        <p:spPr>
          <a:xfrm>
            <a:off x="1117279" y="506883"/>
            <a:ext cx="646331" cy="276999"/>
          </a:xfrm>
          <a:prstGeom prst="rect">
            <a:avLst/>
          </a:prstGeom>
          <a:solidFill>
            <a:schemeClr val="accent1">
              <a:lumMod val="20000"/>
              <a:lumOff val="80000"/>
            </a:schemeClr>
          </a:solidFill>
          <a:ln>
            <a:solidFill>
              <a:srgbClr val="0070C0"/>
            </a:solidFill>
          </a:ln>
        </p:spPr>
        <p:txBody>
          <a:bodyPr wrap="none" rtlCol="0">
            <a:spAutoFit/>
          </a:bodyPr>
          <a:lstStyle/>
          <a:p>
            <a:pPr algn="ctr"/>
            <a:r>
              <a:rPr kumimoji="1" lang="ja-JP" altLang="en-US" sz="1200" dirty="0">
                <a:latin typeface="メイリオ" panose="020B0604030504040204" pitchFamily="50" charset="-128"/>
                <a:ea typeface="メイリオ" panose="020B0604030504040204" pitchFamily="50" charset="-128"/>
              </a:rPr>
              <a:t>内　容</a:t>
            </a:r>
          </a:p>
        </p:txBody>
      </p:sp>
      <p:sp>
        <p:nvSpPr>
          <p:cNvPr id="9" name="テキスト ボックス 8"/>
          <p:cNvSpPr txBox="1"/>
          <p:nvPr/>
        </p:nvSpPr>
        <p:spPr>
          <a:xfrm>
            <a:off x="2245145" y="506883"/>
            <a:ext cx="4546716" cy="276999"/>
          </a:xfrm>
          <a:prstGeom prst="rect">
            <a:avLst/>
          </a:prstGeom>
          <a:solidFill>
            <a:schemeClr val="accent1">
              <a:lumMod val="20000"/>
              <a:lumOff val="80000"/>
            </a:schemeClr>
          </a:solidFill>
          <a:ln>
            <a:solidFill>
              <a:srgbClr val="0070C0"/>
            </a:solidFill>
          </a:ln>
        </p:spPr>
        <p:txBody>
          <a:bodyPr wrap="square" rtlCol="0">
            <a:spAutoFit/>
          </a:bodyPr>
          <a:lstStyle/>
          <a:p>
            <a:pPr algn="ctr"/>
            <a:r>
              <a:rPr kumimoji="1" lang="ja-JP" altLang="en-US" sz="1200" dirty="0">
                <a:latin typeface="メイリオ" panose="020B0604030504040204" pitchFamily="50" charset="-128"/>
                <a:ea typeface="メイリオ" panose="020B0604030504040204" pitchFamily="50" charset="-128"/>
              </a:rPr>
              <a:t>詳　細</a:t>
            </a:r>
          </a:p>
        </p:txBody>
      </p:sp>
      <p:sp>
        <p:nvSpPr>
          <p:cNvPr id="11" name="テキスト ボックス 10"/>
          <p:cNvSpPr txBox="1"/>
          <p:nvPr/>
        </p:nvSpPr>
        <p:spPr>
          <a:xfrm>
            <a:off x="63558" y="911807"/>
            <a:ext cx="542136" cy="8771632"/>
          </a:xfrm>
          <a:prstGeom prst="rect">
            <a:avLst/>
          </a:prstGeom>
          <a:solidFill>
            <a:schemeClr val="accent1">
              <a:lumMod val="20000"/>
              <a:lumOff val="80000"/>
            </a:schemeClr>
          </a:solidFill>
          <a:ln>
            <a:solidFill>
              <a:srgbClr val="0070C0"/>
            </a:solidFill>
          </a:ln>
        </p:spPr>
        <p:txBody>
          <a:bodyPr wrap="none" rtlCol="0">
            <a:spAutoFit/>
          </a:bodyPr>
          <a:lstStyle/>
          <a:p>
            <a:pPr algn="ctr"/>
            <a:r>
              <a:rPr kumimoji="1" lang="en-US" altLang="ja-JP" sz="1200" dirty="0">
                <a:latin typeface="メイリオ" panose="020B0604030504040204" pitchFamily="50" charset="-128"/>
                <a:ea typeface="メイリオ" panose="020B0604030504040204" pitchFamily="50" charset="-128"/>
              </a:rPr>
              <a:t>4/1</a:t>
            </a:r>
          </a:p>
          <a:p>
            <a:pPr algn="ctr"/>
            <a:endParaRPr kumimoji="1" lang="en-US" altLang="ja-JP" sz="1200" dirty="0">
              <a:latin typeface="メイリオ" panose="020B0604030504040204" pitchFamily="50" charset="-128"/>
              <a:ea typeface="メイリオ" panose="020B0604030504040204" pitchFamily="50" charset="-128"/>
            </a:endParaRPr>
          </a:p>
          <a:p>
            <a:pPr algn="ctr"/>
            <a:endParaRPr kumimoji="1" lang="en-US" altLang="ja-JP" sz="1200" dirty="0">
              <a:latin typeface="メイリオ" panose="020B0604030504040204" pitchFamily="50" charset="-128"/>
              <a:ea typeface="メイリオ" panose="020B0604030504040204" pitchFamily="50" charset="-128"/>
            </a:endParaRPr>
          </a:p>
          <a:p>
            <a:pPr algn="ctr"/>
            <a:endParaRPr kumimoji="1" lang="en-US" altLang="ja-JP" sz="1200" dirty="0">
              <a:latin typeface="メイリオ" panose="020B0604030504040204" pitchFamily="50" charset="-128"/>
              <a:ea typeface="メイリオ" panose="020B0604030504040204" pitchFamily="50" charset="-128"/>
            </a:endParaRPr>
          </a:p>
          <a:p>
            <a:pPr algn="ctr"/>
            <a:endParaRPr kumimoji="1" lang="en-US" altLang="ja-JP" sz="1200" dirty="0">
              <a:latin typeface="メイリオ" panose="020B0604030504040204" pitchFamily="50" charset="-128"/>
              <a:ea typeface="メイリオ" panose="020B0604030504040204" pitchFamily="50" charset="-128"/>
            </a:endParaRPr>
          </a:p>
          <a:p>
            <a:pPr algn="ctr"/>
            <a:endParaRPr kumimoji="1" lang="en-US" altLang="ja-JP" sz="1200" dirty="0">
              <a:latin typeface="メイリオ" panose="020B0604030504040204" pitchFamily="50" charset="-128"/>
              <a:ea typeface="メイリオ" panose="020B0604030504040204" pitchFamily="50" charset="-128"/>
            </a:endParaRPr>
          </a:p>
          <a:p>
            <a:pPr algn="ctr"/>
            <a:endParaRPr kumimoji="1" lang="en-US" altLang="ja-JP" sz="1200" dirty="0">
              <a:latin typeface="メイリオ" panose="020B0604030504040204" pitchFamily="50" charset="-128"/>
              <a:ea typeface="メイリオ" panose="020B0604030504040204" pitchFamily="50" charset="-128"/>
            </a:endParaRPr>
          </a:p>
          <a:p>
            <a:pPr algn="ctr"/>
            <a:endParaRPr kumimoji="1" lang="en-US" altLang="ja-JP" sz="1200" dirty="0">
              <a:latin typeface="メイリオ" panose="020B0604030504040204" pitchFamily="50" charset="-128"/>
              <a:ea typeface="メイリオ" panose="020B0604030504040204" pitchFamily="50" charset="-128"/>
            </a:endParaRPr>
          </a:p>
          <a:p>
            <a:pPr algn="ctr"/>
            <a:endParaRPr kumimoji="1" lang="en-US" altLang="ja-JP" sz="1200" dirty="0">
              <a:latin typeface="メイリオ" panose="020B0604030504040204" pitchFamily="50" charset="-128"/>
              <a:ea typeface="メイリオ" panose="020B0604030504040204" pitchFamily="50" charset="-128"/>
            </a:endParaRPr>
          </a:p>
          <a:p>
            <a:pPr algn="ctr"/>
            <a:endParaRPr kumimoji="1" lang="en-US" altLang="ja-JP" sz="1200" dirty="0">
              <a:latin typeface="メイリオ" panose="020B0604030504040204" pitchFamily="50" charset="-128"/>
              <a:ea typeface="メイリオ" panose="020B0604030504040204" pitchFamily="50" charset="-128"/>
            </a:endParaRPr>
          </a:p>
          <a:p>
            <a:pPr algn="ctr"/>
            <a:endParaRPr kumimoji="1" lang="en-US" altLang="ja-JP" sz="1200" dirty="0">
              <a:latin typeface="メイリオ" panose="020B0604030504040204" pitchFamily="50" charset="-128"/>
              <a:ea typeface="メイリオ" panose="020B0604030504040204" pitchFamily="50" charset="-128"/>
            </a:endParaRPr>
          </a:p>
          <a:p>
            <a:pPr algn="ctr"/>
            <a:endParaRPr kumimoji="1" lang="en-US" altLang="ja-JP" sz="1200" dirty="0">
              <a:latin typeface="メイリオ" panose="020B0604030504040204" pitchFamily="50" charset="-128"/>
              <a:ea typeface="メイリオ" panose="020B0604030504040204" pitchFamily="50" charset="-128"/>
            </a:endParaRPr>
          </a:p>
          <a:p>
            <a:pPr algn="ctr"/>
            <a:endParaRPr kumimoji="1" lang="en-US" altLang="ja-JP" sz="1200" dirty="0">
              <a:latin typeface="メイリオ" panose="020B0604030504040204" pitchFamily="50" charset="-128"/>
              <a:ea typeface="メイリオ" panose="020B0604030504040204" pitchFamily="50" charset="-128"/>
            </a:endParaRPr>
          </a:p>
          <a:p>
            <a:pPr algn="ctr"/>
            <a:endParaRPr kumimoji="1" lang="en-US" altLang="ja-JP" sz="1200" dirty="0">
              <a:latin typeface="メイリオ" panose="020B0604030504040204" pitchFamily="50" charset="-128"/>
              <a:ea typeface="メイリオ" panose="020B0604030504040204" pitchFamily="50" charset="-128"/>
            </a:endParaRPr>
          </a:p>
          <a:p>
            <a:pPr algn="ctr"/>
            <a:endParaRPr kumimoji="1" lang="en-US" altLang="ja-JP" sz="1200" dirty="0">
              <a:latin typeface="メイリオ" panose="020B0604030504040204" pitchFamily="50" charset="-128"/>
              <a:ea typeface="メイリオ" panose="020B0604030504040204" pitchFamily="50" charset="-128"/>
            </a:endParaRPr>
          </a:p>
          <a:p>
            <a:pPr algn="ctr"/>
            <a:endParaRPr kumimoji="1" lang="en-US" altLang="ja-JP" sz="1200" dirty="0">
              <a:latin typeface="メイリオ" panose="020B0604030504040204" pitchFamily="50" charset="-128"/>
              <a:ea typeface="メイリオ" panose="020B0604030504040204" pitchFamily="50" charset="-128"/>
            </a:endParaRPr>
          </a:p>
          <a:p>
            <a:pPr algn="ctr"/>
            <a:endParaRPr kumimoji="1" lang="en-US" altLang="ja-JP" sz="1200" dirty="0">
              <a:latin typeface="メイリオ" panose="020B0604030504040204" pitchFamily="50" charset="-128"/>
              <a:ea typeface="メイリオ" panose="020B0604030504040204" pitchFamily="50" charset="-128"/>
            </a:endParaRPr>
          </a:p>
          <a:p>
            <a:pPr algn="ctr"/>
            <a:r>
              <a:rPr kumimoji="1" lang="en-US" altLang="ja-JP" sz="1200" dirty="0">
                <a:latin typeface="メイリオ" panose="020B0604030504040204" pitchFamily="50" charset="-128"/>
                <a:ea typeface="メイリオ" panose="020B0604030504040204" pitchFamily="50" charset="-128"/>
              </a:rPr>
              <a:t>5/29</a:t>
            </a:r>
          </a:p>
          <a:p>
            <a:pPr algn="ctr"/>
            <a:endParaRPr kumimoji="1" lang="en-US" altLang="ja-JP" sz="1200" dirty="0">
              <a:latin typeface="メイリオ" panose="020B0604030504040204" pitchFamily="50" charset="-128"/>
              <a:ea typeface="メイリオ" panose="020B0604030504040204" pitchFamily="50" charset="-128"/>
            </a:endParaRPr>
          </a:p>
          <a:p>
            <a:pPr algn="ctr"/>
            <a:r>
              <a:rPr kumimoji="1" lang="en-US" altLang="ja-JP" sz="1200" dirty="0">
                <a:latin typeface="メイリオ" panose="020B0604030504040204" pitchFamily="50" charset="-128"/>
                <a:ea typeface="メイリオ" panose="020B0604030504040204" pitchFamily="50" charset="-128"/>
              </a:rPr>
              <a:t>6</a:t>
            </a:r>
            <a:r>
              <a:rPr kumimoji="1" lang="ja-JP" altLang="en-US" sz="1200" dirty="0">
                <a:latin typeface="メイリオ" panose="020B0604030504040204" pitchFamily="50" charset="-128"/>
                <a:ea typeface="メイリオ" panose="020B0604030504040204" pitchFamily="50" charset="-128"/>
              </a:rPr>
              <a:t>月</a:t>
            </a:r>
            <a:endParaRPr kumimoji="1" lang="en-US" altLang="ja-JP" sz="1200" dirty="0">
              <a:latin typeface="メイリオ" panose="020B0604030504040204" pitchFamily="50" charset="-128"/>
              <a:ea typeface="メイリオ" panose="020B0604030504040204" pitchFamily="50" charset="-128"/>
            </a:endParaRPr>
          </a:p>
          <a:p>
            <a:pPr algn="ctr"/>
            <a:r>
              <a:rPr kumimoji="1" lang="ja-JP" altLang="en-US" sz="1200" dirty="0">
                <a:latin typeface="メイリオ" panose="020B0604030504040204" pitchFamily="50" charset="-128"/>
                <a:ea typeface="メイリオ" panose="020B0604030504040204" pitchFamily="50" charset="-128"/>
              </a:rPr>
              <a:t>上旬</a:t>
            </a:r>
            <a:endParaRPr kumimoji="1" lang="en-US" altLang="ja-JP" sz="1200" dirty="0">
              <a:latin typeface="メイリオ" panose="020B0604030504040204" pitchFamily="50" charset="-128"/>
              <a:ea typeface="メイリオ" panose="020B0604030504040204" pitchFamily="50" charset="-128"/>
            </a:endParaRPr>
          </a:p>
          <a:p>
            <a:pPr algn="ctr"/>
            <a:endParaRPr kumimoji="1" lang="en-US" altLang="ja-JP" sz="1200" dirty="0">
              <a:latin typeface="メイリオ" panose="020B0604030504040204" pitchFamily="50" charset="-128"/>
              <a:ea typeface="メイリオ" panose="020B0604030504040204" pitchFamily="50" charset="-128"/>
            </a:endParaRPr>
          </a:p>
          <a:p>
            <a:pPr algn="ctr"/>
            <a:endParaRPr kumimoji="1" lang="en-US" altLang="ja-JP" sz="1200" dirty="0">
              <a:latin typeface="メイリオ" panose="020B0604030504040204" pitchFamily="50" charset="-128"/>
              <a:ea typeface="メイリオ" panose="020B0604030504040204" pitchFamily="50" charset="-128"/>
            </a:endParaRPr>
          </a:p>
          <a:p>
            <a:pPr algn="ctr"/>
            <a:r>
              <a:rPr kumimoji="1" lang="en-US" altLang="ja-JP" sz="1200" dirty="0">
                <a:latin typeface="メイリオ" panose="020B0604030504040204" pitchFamily="50" charset="-128"/>
                <a:ea typeface="メイリオ" panose="020B0604030504040204" pitchFamily="50" charset="-128"/>
              </a:rPr>
              <a:t>7</a:t>
            </a:r>
            <a:r>
              <a:rPr kumimoji="1" lang="ja-JP" altLang="en-US" sz="1200" dirty="0">
                <a:latin typeface="メイリオ" panose="020B0604030504040204" pitchFamily="50" charset="-128"/>
                <a:ea typeface="メイリオ" panose="020B0604030504040204" pitchFamily="50" charset="-128"/>
              </a:rPr>
              <a:t>月</a:t>
            </a:r>
            <a:endParaRPr kumimoji="1" lang="en-US" altLang="ja-JP" sz="1200" dirty="0">
              <a:latin typeface="メイリオ" panose="020B0604030504040204" pitchFamily="50" charset="-128"/>
              <a:ea typeface="メイリオ" panose="020B0604030504040204" pitchFamily="50" charset="-128"/>
            </a:endParaRPr>
          </a:p>
          <a:p>
            <a:pPr algn="ctr"/>
            <a:r>
              <a:rPr kumimoji="1" lang="ja-JP" altLang="en-US" sz="1200" dirty="0">
                <a:latin typeface="メイリオ" panose="020B0604030504040204" pitchFamily="50" charset="-128"/>
                <a:ea typeface="メイリオ" panose="020B0604030504040204" pitchFamily="50" charset="-128"/>
              </a:rPr>
              <a:t>中旬</a:t>
            </a:r>
            <a:endParaRPr kumimoji="1" lang="en-US" altLang="ja-JP" sz="1200" dirty="0">
              <a:latin typeface="メイリオ" panose="020B0604030504040204" pitchFamily="50" charset="-128"/>
              <a:ea typeface="メイリオ" panose="020B0604030504040204" pitchFamily="50" charset="-128"/>
            </a:endParaRPr>
          </a:p>
          <a:p>
            <a:pPr algn="ctr"/>
            <a:endParaRPr kumimoji="1" lang="en-US" altLang="ja-JP" sz="1200" dirty="0">
              <a:latin typeface="メイリオ" panose="020B0604030504040204" pitchFamily="50" charset="-128"/>
              <a:ea typeface="メイリオ" panose="020B0604030504040204" pitchFamily="50" charset="-128"/>
            </a:endParaRPr>
          </a:p>
          <a:p>
            <a:pPr algn="ctr"/>
            <a:r>
              <a:rPr kumimoji="1" lang="en-US" altLang="ja-JP" sz="1200" dirty="0">
                <a:latin typeface="メイリオ" panose="020B0604030504040204" pitchFamily="50" charset="-128"/>
                <a:ea typeface="メイリオ" panose="020B0604030504040204" pitchFamily="50" charset="-128"/>
              </a:rPr>
              <a:t>7</a:t>
            </a:r>
            <a:r>
              <a:rPr kumimoji="1" lang="ja-JP" altLang="en-US" sz="1200" dirty="0">
                <a:latin typeface="メイリオ" panose="020B0604030504040204" pitchFamily="50" charset="-128"/>
                <a:ea typeface="メイリオ" panose="020B0604030504040204" pitchFamily="50" charset="-128"/>
              </a:rPr>
              <a:t>月</a:t>
            </a:r>
            <a:endParaRPr kumimoji="1" lang="en-US" altLang="ja-JP" sz="1200" dirty="0">
              <a:latin typeface="メイリオ" panose="020B0604030504040204" pitchFamily="50" charset="-128"/>
              <a:ea typeface="メイリオ" panose="020B0604030504040204" pitchFamily="50" charset="-128"/>
            </a:endParaRPr>
          </a:p>
          <a:p>
            <a:pPr algn="ctr"/>
            <a:r>
              <a:rPr kumimoji="1" lang="ja-JP" altLang="en-US" sz="1200" dirty="0">
                <a:latin typeface="メイリオ" panose="020B0604030504040204" pitchFamily="50" charset="-128"/>
                <a:ea typeface="メイリオ" panose="020B0604030504040204" pitchFamily="50" charset="-128"/>
              </a:rPr>
              <a:t>下旬</a:t>
            </a:r>
            <a:endParaRPr kumimoji="1" lang="en-US" altLang="ja-JP" sz="1200" dirty="0">
              <a:latin typeface="メイリオ" panose="020B0604030504040204" pitchFamily="50" charset="-128"/>
              <a:ea typeface="メイリオ" panose="020B0604030504040204" pitchFamily="50" charset="-128"/>
            </a:endParaRPr>
          </a:p>
          <a:p>
            <a:pPr algn="ctr"/>
            <a:endParaRPr kumimoji="1" lang="en-US" altLang="ja-JP" sz="1200" dirty="0">
              <a:latin typeface="メイリオ" panose="020B0604030504040204" pitchFamily="50" charset="-128"/>
              <a:ea typeface="メイリオ" panose="020B0604030504040204" pitchFamily="50" charset="-128"/>
            </a:endParaRPr>
          </a:p>
          <a:p>
            <a:pPr algn="ctr"/>
            <a:endParaRPr kumimoji="1" lang="en-US" altLang="ja-JP" sz="1200" dirty="0">
              <a:latin typeface="メイリオ" panose="020B0604030504040204" pitchFamily="50" charset="-128"/>
              <a:ea typeface="メイリオ" panose="020B0604030504040204" pitchFamily="50" charset="-128"/>
            </a:endParaRPr>
          </a:p>
          <a:p>
            <a:pPr algn="ctr"/>
            <a:endParaRPr kumimoji="1" lang="en-US" altLang="ja-JP" sz="1200" dirty="0">
              <a:latin typeface="メイリオ" panose="020B0604030504040204" pitchFamily="50" charset="-128"/>
              <a:ea typeface="メイリオ" panose="020B0604030504040204" pitchFamily="50" charset="-128"/>
            </a:endParaRPr>
          </a:p>
          <a:p>
            <a:pPr algn="ctr"/>
            <a:endParaRPr kumimoji="1" lang="en-US" altLang="ja-JP" sz="1200" dirty="0">
              <a:latin typeface="メイリオ" panose="020B0604030504040204" pitchFamily="50" charset="-128"/>
              <a:ea typeface="メイリオ" panose="020B0604030504040204" pitchFamily="50" charset="-128"/>
            </a:endParaRPr>
          </a:p>
          <a:p>
            <a:pPr algn="ctr"/>
            <a:r>
              <a:rPr kumimoji="1" lang="en-US" altLang="ja-JP" sz="1200" dirty="0">
                <a:latin typeface="メイリオ" panose="020B0604030504040204" pitchFamily="50" charset="-128"/>
                <a:ea typeface="メイリオ" panose="020B0604030504040204" pitchFamily="50" charset="-128"/>
              </a:rPr>
              <a:t>8/27</a:t>
            </a:r>
          </a:p>
          <a:p>
            <a:pPr algn="ctr"/>
            <a:endParaRPr kumimoji="1" lang="en-US" altLang="ja-JP" sz="1200" dirty="0">
              <a:latin typeface="メイリオ" panose="020B0604030504040204" pitchFamily="50" charset="-128"/>
              <a:ea typeface="メイリオ" panose="020B0604030504040204" pitchFamily="50" charset="-128"/>
            </a:endParaRPr>
          </a:p>
          <a:p>
            <a:pPr algn="ctr"/>
            <a:endParaRPr kumimoji="1" lang="en-US" altLang="ja-JP" sz="1200" dirty="0">
              <a:latin typeface="メイリオ" panose="020B0604030504040204" pitchFamily="50" charset="-128"/>
              <a:ea typeface="メイリオ" panose="020B0604030504040204" pitchFamily="50" charset="-128"/>
            </a:endParaRPr>
          </a:p>
          <a:p>
            <a:pPr algn="ctr"/>
            <a:endParaRPr kumimoji="1" lang="en-US" altLang="ja-JP" sz="1200" dirty="0">
              <a:latin typeface="メイリオ" panose="020B0604030504040204" pitchFamily="50" charset="-128"/>
              <a:ea typeface="メイリオ" panose="020B0604030504040204" pitchFamily="50" charset="-128"/>
            </a:endParaRPr>
          </a:p>
          <a:p>
            <a:pPr algn="ctr"/>
            <a:endParaRPr kumimoji="1" lang="en-US" altLang="ja-JP" sz="1200" dirty="0">
              <a:latin typeface="メイリオ" panose="020B0604030504040204" pitchFamily="50" charset="-128"/>
              <a:ea typeface="メイリオ" panose="020B0604030504040204" pitchFamily="50" charset="-128"/>
            </a:endParaRPr>
          </a:p>
          <a:p>
            <a:pPr algn="ctr"/>
            <a:endParaRPr kumimoji="1" lang="en-US" altLang="ja-JP" sz="1200" dirty="0">
              <a:latin typeface="メイリオ" panose="020B0604030504040204" pitchFamily="50" charset="-128"/>
              <a:ea typeface="メイリオ" panose="020B0604030504040204" pitchFamily="50" charset="-128"/>
            </a:endParaRPr>
          </a:p>
          <a:p>
            <a:pPr algn="ctr"/>
            <a:endParaRPr kumimoji="1" lang="en-US" altLang="ja-JP" sz="1200" dirty="0">
              <a:latin typeface="メイリオ" panose="020B0604030504040204" pitchFamily="50" charset="-128"/>
              <a:ea typeface="メイリオ" panose="020B0604030504040204" pitchFamily="50" charset="-128"/>
            </a:endParaRPr>
          </a:p>
          <a:p>
            <a:pPr algn="ctr"/>
            <a:r>
              <a:rPr kumimoji="1" lang="en-US" altLang="ja-JP" sz="1200" dirty="0">
                <a:latin typeface="メイリオ" panose="020B0604030504040204" pitchFamily="50" charset="-128"/>
                <a:ea typeface="メイリオ" panose="020B0604030504040204" pitchFamily="50" charset="-128"/>
              </a:rPr>
              <a:t>9</a:t>
            </a:r>
            <a:r>
              <a:rPr kumimoji="1" lang="ja-JP" altLang="en-US" sz="1200" dirty="0">
                <a:latin typeface="メイリオ" panose="020B0604030504040204" pitchFamily="50" charset="-128"/>
                <a:ea typeface="メイリオ" panose="020B0604030504040204" pitchFamily="50" charset="-128"/>
              </a:rPr>
              <a:t>月</a:t>
            </a:r>
            <a:endParaRPr kumimoji="1" lang="en-US" altLang="ja-JP" sz="1200" dirty="0">
              <a:latin typeface="メイリオ" panose="020B0604030504040204" pitchFamily="50" charset="-128"/>
              <a:ea typeface="メイリオ" panose="020B0604030504040204" pitchFamily="50" charset="-128"/>
            </a:endParaRPr>
          </a:p>
          <a:p>
            <a:pPr algn="ctr"/>
            <a:r>
              <a:rPr kumimoji="1" lang="ja-JP" altLang="en-US" sz="1200" dirty="0">
                <a:latin typeface="メイリオ" panose="020B0604030504040204" pitchFamily="50" charset="-128"/>
                <a:ea typeface="メイリオ" panose="020B0604030504040204" pitchFamily="50" charset="-128"/>
              </a:rPr>
              <a:t>～</a:t>
            </a:r>
            <a:endParaRPr kumimoji="1" lang="en-US" altLang="ja-JP" sz="1200" dirty="0">
              <a:latin typeface="メイリオ" panose="020B0604030504040204" pitchFamily="50" charset="-128"/>
              <a:ea typeface="メイリオ" panose="020B0604030504040204" pitchFamily="50" charset="-128"/>
            </a:endParaRPr>
          </a:p>
          <a:p>
            <a:pPr algn="ctr"/>
            <a:r>
              <a:rPr kumimoji="1" lang="en-US" altLang="ja-JP" sz="1200" dirty="0">
                <a:latin typeface="メイリオ" panose="020B0604030504040204" pitchFamily="50" charset="-128"/>
                <a:ea typeface="メイリオ" panose="020B0604030504040204" pitchFamily="50" charset="-128"/>
              </a:rPr>
              <a:t>11</a:t>
            </a:r>
            <a:r>
              <a:rPr kumimoji="1" lang="ja-JP" altLang="en-US" sz="1200" dirty="0">
                <a:latin typeface="メイリオ" panose="020B0604030504040204" pitchFamily="50" charset="-128"/>
                <a:ea typeface="メイリオ" panose="020B0604030504040204" pitchFamily="50" charset="-128"/>
              </a:rPr>
              <a:t>月</a:t>
            </a:r>
            <a:endParaRPr kumimoji="1" lang="en-US" altLang="ja-JP" sz="1200" dirty="0">
              <a:latin typeface="メイリオ" panose="020B0604030504040204" pitchFamily="50" charset="-128"/>
              <a:ea typeface="メイリオ" panose="020B0604030504040204" pitchFamily="50" charset="-128"/>
            </a:endParaRPr>
          </a:p>
          <a:p>
            <a:pPr algn="ctr"/>
            <a:endParaRPr kumimoji="1" lang="en-US" altLang="ja-JP" sz="1200" dirty="0">
              <a:latin typeface="メイリオ" panose="020B0604030504040204" pitchFamily="50" charset="-128"/>
              <a:ea typeface="メイリオ" panose="020B0604030504040204" pitchFamily="50" charset="-128"/>
            </a:endParaRPr>
          </a:p>
          <a:p>
            <a:pPr algn="ctr"/>
            <a:endParaRPr kumimoji="1" lang="en-US" altLang="ja-JP" sz="1200" dirty="0">
              <a:latin typeface="メイリオ" panose="020B0604030504040204" pitchFamily="50" charset="-128"/>
              <a:ea typeface="メイリオ" panose="020B0604030504040204" pitchFamily="50" charset="-128"/>
            </a:endParaRPr>
          </a:p>
          <a:p>
            <a:pPr algn="ctr"/>
            <a:endParaRPr kumimoji="1" lang="en-US" altLang="ja-JP" sz="1200" dirty="0">
              <a:latin typeface="メイリオ" panose="020B0604030504040204" pitchFamily="50" charset="-128"/>
              <a:ea typeface="メイリオ" panose="020B0604030504040204" pitchFamily="50" charset="-128"/>
            </a:endParaRPr>
          </a:p>
          <a:p>
            <a:pPr algn="ctr"/>
            <a:r>
              <a:rPr kumimoji="1" lang="en-US" altLang="ja-JP" sz="1200" dirty="0">
                <a:latin typeface="メイリオ" panose="020B0604030504040204" pitchFamily="50" charset="-128"/>
                <a:ea typeface="メイリオ" panose="020B0604030504040204" pitchFamily="50" charset="-128"/>
              </a:rPr>
              <a:t>12</a:t>
            </a:r>
            <a:r>
              <a:rPr kumimoji="1" lang="ja-JP" altLang="en-US" sz="1200" dirty="0">
                <a:latin typeface="メイリオ" panose="020B0604030504040204" pitchFamily="50" charset="-128"/>
                <a:ea typeface="メイリオ" panose="020B0604030504040204" pitchFamily="50" charset="-128"/>
              </a:rPr>
              <a:t>月</a:t>
            </a:r>
            <a:endParaRPr kumimoji="1" lang="en-US" altLang="ja-JP" sz="1200" dirty="0">
              <a:latin typeface="メイリオ" panose="020B0604030504040204" pitchFamily="50" charset="-128"/>
              <a:ea typeface="メイリオ" panose="020B0604030504040204" pitchFamily="50" charset="-128"/>
            </a:endParaRPr>
          </a:p>
          <a:p>
            <a:pPr algn="ctr"/>
            <a:endParaRPr kumimoji="1" lang="ja-JP" altLang="en-US" sz="1200" dirty="0">
              <a:latin typeface="メイリオ" panose="020B0604030504040204" pitchFamily="50" charset="-128"/>
              <a:ea typeface="メイリオ" panose="020B0604030504040204" pitchFamily="50" charset="-128"/>
            </a:endParaRPr>
          </a:p>
        </p:txBody>
      </p:sp>
      <p:sp>
        <p:nvSpPr>
          <p:cNvPr id="12" name="下矢印 11"/>
          <p:cNvSpPr/>
          <p:nvPr/>
        </p:nvSpPr>
        <p:spPr>
          <a:xfrm>
            <a:off x="648445" y="911807"/>
            <a:ext cx="1584000" cy="3469693"/>
          </a:xfrm>
          <a:prstGeom prst="downArrow">
            <a:avLst>
              <a:gd name="adj1" fmla="val 81296"/>
              <a:gd name="adj2" fmla="val 18808"/>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dirty="0">
                <a:solidFill>
                  <a:schemeClr val="tx1"/>
                </a:solidFill>
                <a:latin typeface="メイリオ" panose="020B0604030504040204" pitchFamily="50" charset="-128"/>
                <a:ea typeface="メイリオ" panose="020B0604030504040204" pitchFamily="50" charset="-128"/>
              </a:rPr>
              <a:t>合同企業説明会</a:t>
            </a:r>
            <a:endParaRPr kumimoji="1" lang="en-US" altLang="ja-JP" sz="1200" dirty="0">
              <a:solidFill>
                <a:schemeClr val="tx1"/>
              </a:solidFill>
              <a:latin typeface="メイリオ" panose="020B0604030504040204" pitchFamily="50" charset="-128"/>
              <a:ea typeface="メイリオ" panose="020B0604030504040204" pitchFamily="50" charset="-128"/>
            </a:endParaRPr>
          </a:p>
          <a:p>
            <a:pPr algn="ctr"/>
            <a:r>
              <a:rPr kumimoji="1" lang="ja-JP" altLang="en-US" sz="1200" dirty="0">
                <a:solidFill>
                  <a:schemeClr val="tx1"/>
                </a:solidFill>
                <a:latin typeface="メイリオ" panose="020B0604030504040204" pitchFamily="50" charset="-128"/>
                <a:ea typeface="メイリオ" panose="020B0604030504040204" pitchFamily="50" charset="-128"/>
              </a:rPr>
              <a:t>参加申込</a:t>
            </a:r>
          </a:p>
        </p:txBody>
      </p:sp>
      <p:sp>
        <p:nvSpPr>
          <p:cNvPr id="13" name="テキスト ボックス 12"/>
          <p:cNvSpPr txBox="1"/>
          <p:nvPr/>
        </p:nvSpPr>
        <p:spPr>
          <a:xfrm>
            <a:off x="2245145" y="911806"/>
            <a:ext cx="4546716" cy="2292935"/>
          </a:xfrm>
          <a:prstGeom prst="rect">
            <a:avLst/>
          </a:prstGeom>
          <a:solidFill>
            <a:schemeClr val="bg1"/>
          </a:solidFill>
          <a:ln>
            <a:solidFill>
              <a:srgbClr val="0070C0"/>
            </a:solidFill>
          </a:ln>
        </p:spPr>
        <p:txBody>
          <a:bodyPr wrap="square" rtlCol="0">
            <a:spAutoFit/>
          </a:bodyPr>
          <a:lstStyle/>
          <a:p>
            <a:pPr marL="88900" indent="-88900" algn="just"/>
            <a:r>
              <a:rPr lang="ja-JP" altLang="en-US" sz="1100" dirty="0">
                <a:latin typeface="メイリオ" panose="020B0604030504040204" pitchFamily="50" charset="-128"/>
                <a:ea typeface="メイリオ" panose="020B0604030504040204" pitchFamily="50" charset="-128"/>
              </a:rPr>
              <a:t>・「令和８年度愛媛県任期制隊員合同企業説明会参加申込書</a:t>
            </a:r>
            <a:r>
              <a:rPr lang="en-US" altLang="ja-JP" sz="1100" dirty="0">
                <a:latin typeface="メイリオ" panose="020B0604030504040204" pitchFamily="50" charset="-128"/>
                <a:ea typeface="メイリオ" panose="020B0604030504040204" pitchFamily="50" charset="-128"/>
              </a:rPr>
              <a:t>.</a:t>
            </a:r>
            <a:r>
              <a:rPr lang="en-US" altLang="ja-JP" sz="1100" dirty="0" err="1">
                <a:latin typeface="メイリオ" panose="020B0604030504040204" pitchFamily="50" charset="-128"/>
                <a:ea typeface="メイリオ" panose="020B0604030504040204" pitchFamily="50" charset="-128"/>
              </a:rPr>
              <a:t>xlsx</a:t>
            </a:r>
            <a:r>
              <a:rPr lang="ja-JP" altLang="en-US" sz="1100" dirty="0">
                <a:latin typeface="メイリオ" panose="020B0604030504040204" pitchFamily="50" charset="-128"/>
                <a:ea typeface="メイリオ" panose="020B0604030504040204" pitchFamily="50" charset="-128"/>
              </a:rPr>
              <a:t>」</a:t>
            </a:r>
            <a:endParaRPr lang="en-US" altLang="ja-JP" sz="1100" dirty="0">
              <a:latin typeface="メイリオ" panose="020B0604030504040204" pitchFamily="50" charset="-128"/>
              <a:ea typeface="メイリオ" panose="020B0604030504040204" pitchFamily="50" charset="-128"/>
            </a:endParaRPr>
          </a:p>
          <a:p>
            <a:pPr marL="88900" indent="-88900" algn="just"/>
            <a:r>
              <a:rPr lang="ja-JP" altLang="en-US" sz="1100" dirty="0">
                <a:latin typeface="メイリオ" panose="020B0604030504040204" pitchFamily="50" charset="-128"/>
                <a:ea typeface="メイリオ" panose="020B0604030504040204" pitchFamily="50" charset="-128"/>
              </a:rPr>
              <a:t>　「令和８年度愛媛県任期制隊員合同企業説明会求人票</a:t>
            </a:r>
            <a:r>
              <a:rPr lang="en-US" altLang="ja-JP" sz="1100" dirty="0">
                <a:latin typeface="メイリオ" panose="020B0604030504040204" pitchFamily="50" charset="-128"/>
                <a:ea typeface="メイリオ" panose="020B0604030504040204" pitchFamily="50" charset="-128"/>
              </a:rPr>
              <a:t>.</a:t>
            </a:r>
            <a:r>
              <a:rPr lang="en-US" altLang="ja-JP" sz="1100" dirty="0" err="1">
                <a:latin typeface="メイリオ" panose="020B0604030504040204" pitchFamily="50" charset="-128"/>
                <a:ea typeface="メイリオ" panose="020B0604030504040204" pitchFamily="50" charset="-128"/>
              </a:rPr>
              <a:t>xlsx</a:t>
            </a:r>
            <a:r>
              <a:rPr lang="ja-JP" altLang="en-US" sz="1100" dirty="0">
                <a:latin typeface="メイリオ" panose="020B0604030504040204" pitchFamily="50" charset="-128"/>
                <a:ea typeface="メイリオ" panose="020B0604030504040204" pitchFamily="50" charset="-128"/>
              </a:rPr>
              <a:t>」</a:t>
            </a:r>
            <a:endParaRPr lang="en-US" altLang="ja-JP" sz="1100" dirty="0">
              <a:latin typeface="メイリオ" panose="020B0604030504040204" pitchFamily="50" charset="-128"/>
              <a:ea typeface="メイリオ" panose="020B0604030504040204" pitchFamily="50" charset="-128"/>
            </a:endParaRPr>
          </a:p>
          <a:p>
            <a:pPr marL="88900" indent="-88900" algn="just"/>
            <a:r>
              <a:rPr lang="ja-JP" altLang="en-US" sz="1100" dirty="0">
                <a:latin typeface="メイリオ" panose="020B0604030504040204" pitchFamily="50" charset="-128"/>
                <a:ea typeface="メイリオ" panose="020B0604030504040204" pitchFamily="50" charset="-128"/>
              </a:rPr>
              <a:t>　に必要事項を記入の上、下記の申込先メールアドレスに</a:t>
            </a:r>
            <a:r>
              <a:rPr lang="en-US" altLang="ja-JP" sz="1100" dirty="0">
                <a:latin typeface="メイリオ" panose="020B0604030504040204" pitchFamily="50" charset="-128"/>
                <a:ea typeface="メイリオ" panose="020B0604030504040204" pitchFamily="50" charset="-128"/>
              </a:rPr>
              <a:t>Excel</a:t>
            </a:r>
            <a:r>
              <a:rPr lang="ja-JP" altLang="en-US" sz="1100" dirty="0">
                <a:latin typeface="メイリオ" panose="020B0604030504040204" pitchFamily="50" charset="-128"/>
                <a:ea typeface="メイリオ" panose="020B0604030504040204" pitchFamily="50" charset="-128"/>
              </a:rPr>
              <a:t>データを送信してください。</a:t>
            </a:r>
            <a:endParaRPr lang="en-US" altLang="ja-JP" sz="1100" dirty="0">
              <a:latin typeface="メイリオ" panose="020B0604030504040204" pitchFamily="50" charset="-128"/>
              <a:ea typeface="メイリオ" panose="020B0604030504040204" pitchFamily="50" charset="-128"/>
            </a:endParaRPr>
          </a:p>
          <a:p>
            <a:pPr marL="88900" indent="-88900" algn="just"/>
            <a:r>
              <a:rPr lang="ja-JP" altLang="en-US" sz="1100" dirty="0">
                <a:latin typeface="メイリオ" panose="020B0604030504040204" pitchFamily="50" charset="-128"/>
                <a:ea typeface="メイリオ" panose="020B0604030504040204" pitchFamily="50" charset="-128"/>
              </a:rPr>
              <a:t>・メールの件名は、「合同企業説明会参加希望」と記載してください。</a:t>
            </a:r>
            <a:endParaRPr lang="en-US" altLang="ja-JP" sz="1100" dirty="0">
              <a:latin typeface="メイリオ" panose="020B0604030504040204" pitchFamily="50" charset="-128"/>
              <a:ea typeface="メイリオ" panose="020B0604030504040204" pitchFamily="50" charset="-128"/>
            </a:endParaRPr>
          </a:p>
          <a:p>
            <a:pPr marL="88900" indent="-88900" algn="just"/>
            <a:r>
              <a:rPr lang="ja-JP" altLang="en-US" sz="1100" dirty="0">
                <a:latin typeface="メイリオ" panose="020B0604030504040204" pitchFamily="50" charset="-128"/>
                <a:ea typeface="メイリオ" panose="020B0604030504040204" pitchFamily="50" charset="-128"/>
              </a:rPr>
              <a:t>・記載内容等について、担当より確認の連絡をする場合があります。</a:t>
            </a:r>
            <a:endParaRPr lang="en-US" altLang="ja-JP" sz="1100" dirty="0">
              <a:latin typeface="メイリオ" panose="020B0604030504040204" pitchFamily="50" charset="-128"/>
              <a:ea typeface="メイリオ" panose="020B0604030504040204" pitchFamily="50" charset="-128"/>
            </a:endParaRPr>
          </a:p>
          <a:p>
            <a:pPr algn="ctr"/>
            <a:endParaRPr lang="en-US" altLang="ja-JP" sz="1100" dirty="0">
              <a:latin typeface="メイリオ" panose="020B0604030504040204" pitchFamily="50" charset="-128"/>
              <a:ea typeface="メイリオ" panose="020B0604030504040204" pitchFamily="50" charset="-128"/>
            </a:endParaRPr>
          </a:p>
          <a:p>
            <a:pPr algn="ctr"/>
            <a:endParaRPr lang="en-US" altLang="ja-JP" sz="1100" dirty="0">
              <a:latin typeface="メイリオ" panose="020B0604030504040204" pitchFamily="50" charset="-128"/>
              <a:ea typeface="メイリオ" panose="020B0604030504040204" pitchFamily="50" charset="-128"/>
            </a:endParaRPr>
          </a:p>
          <a:p>
            <a:pPr algn="ctr"/>
            <a:endParaRPr lang="en-US" altLang="ja-JP" sz="1100" dirty="0">
              <a:latin typeface="メイリオ" panose="020B0604030504040204" pitchFamily="50" charset="-128"/>
              <a:ea typeface="メイリオ" panose="020B0604030504040204" pitchFamily="50" charset="-128"/>
            </a:endParaRPr>
          </a:p>
          <a:p>
            <a:pPr marL="465535" indent="-465535"/>
            <a:endParaRPr lang="en-US" altLang="ja-JP" sz="1100" dirty="0">
              <a:latin typeface="メイリオ" panose="020B0604030504040204" pitchFamily="50" charset="-128"/>
              <a:ea typeface="メイリオ" panose="020B0604030504040204" pitchFamily="50" charset="-128"/>
            </a:endParaRPr>
          </a:p>
          <a:p>
            <a:pPr marL="465535" indent="-465535"/>
            <a:endParaRPr lang="en-US" altLang="ja-JP" sz="1100" dirty="0">
              <a:latin typeface="メイリオ" panose="020B0604030504040204" pitchFamily="50" charset="-128"/>
              <a:ea typeface="メイリオ" panose="020B0604030504040204" pitchFamily="50" charset="-128"/>
            </a:endParaRPr>
          </a:p>
          <a:p>
            <a:pPr algn="ctr"/>
            <a:endParaRPr kumimoji="1" lang="en-US" altLang="ja-JP" sz="1100" dirty="0">
              <a:latin typeface="メイリオ" panose="020B0604030504040204" pitchFamily="50" charset="-128"/>
              <a:ea typeface="メイリオ" panose="020B0604030504040204" pitchFamily="50" charset="-128"/>
            </a:endParaRPr>
          </a:p>
          <a:p>
            <a:pPr algn="ctr"/>
            <a:r>
              <a:rPr kumimoji="1" lang="ja-JP" altLang="en-US" sz="1100" dirty="0">
                <a:latin typeface="メイリオ" panose="020B0604030504040204" pitchFamily="50" charset="-128"/>
                <a:ea typeface="メイリオ" panose="020B0604030504040204" pitchFamily="50" charset="-128"/>
              </a:rPr>
              <a:t>　　</a:t>
            </a:r>
          </a:p>
        </p:txBody>
      </p:sp>
      <p:sp>
        <p:nvSpPr>
          <p:cNvPr id="14" name="テキスト ボックス 13"/>
          <p:cNvSpPr txBox="1"/>
          <p:nvPr/>
        </p:nvSpPr>
        <p:spPr>
          <a:xfrm>
            <a:off x="2767549" y="4177660"/>
            <a:ext cx="3672000" cy="307777"/>
          </a:xfrm>
          <a:prstGeom prst="rect">
            <a:avLst/>
          </a:prstGeom>
          <a:solidFill>
            <a:schemeClr val="bg1"/>
          </a:solidFill>
          <a:ln>
            <a:solidFill>
              <a:srgbClr val="0070C0"/>
            </a:solidFill>
          </a:ln>
        </p:spPr>
        <p:txBody>
          <a:bodyPr wrap="square" rtlCol="0">
            <a:spAutoFit/>
          </a:bodyPr>
          <a:lstStyle/>
          <a:p>
            <a:pPr algn="ctr"/>
            <a:r>
              <a:rPr kumimoji="1" lang="ja-JP" altLang="en-US" sz="1400" dirty="0">
                <a:solidFill>
                  <a:srgbClr val="FF0000"/>
                </a:solidFill>
                <a:latin typeface="メイリオ" panose="020B0604030504040204" pitchFamily="50" charset="-128"/>
                <a:ea typeface="メイリオ" panose="020B0604030504040204" pitchFamily="50" charset="-128"/>
              </a:rPr>
              <a:t>申込期限　令和８年５月２９日（金）</a:t>
            </a:r>
          </a:p>
        </p:txBody>
      </p:sp>
      <p:sp>
        <p:nvSpPr>
          <p:cNvPr id="16" name="下矢印 15"/>
          <p:cNvSpPr/>
          <p:nvPr/>
        </p:nvSpPr>
        <p:spPr>
          <a:xfrm>
            <a:off x="648445" y="5782238"/>
            <a:ext cx="1584000" cy="843275"/>
          </a:xfrm>
          <a:prstGeom prst="downArrow">
            <a:avLst>
              <a:gd name="adj1" fmla="val 82707"/>
              <a:gd name="adj2" fmla="val 20612"/>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sz="1200" dirty="0">
              <a:solidFill>
                <a:schemeClr val="tx1"/>
              </a:solidFill>
              <a:latin typeface="メイリオ" panose="020B0604030504040204" pitchFamily="50" charset="-128"/>
              <a:ea typeface="メイリオ" panose="020B0604030504040204" pitchFamily="50" charset="-128"/>
            </a:endParaRPr>
          </a:p>
          <a:p>
            <a:pPr algn="ctr"/>
            <a:endParaRPr kumimoji="1" lang="en-US" altLang="ja-JP" sz="1200" dirty="0">
              <a:solidFill>
                <a:schemeClr val="tx1"/>
              </a:solidFill>
              <a:latin typeface="メイリオ" panose="020B0604030504040204" pitchFamily="50" charset="-128"/>
              <a:ea typeface="メイリオ" panose="020B0604030504040204" pitchFamily="50" charset="-128"/>
            </a:endParaRPr>
          </a:p>
          <a:p>
            <a:pPr algn="ctr"/>
            <a:r>
              <a:rPr kumimoji="1" lang="ja-JP" altLang="en-US" sz="1200" dirty="0">
                <a:solidFill>
                  <a:schemeClr val="tx1"/>
                </a:solidFill>
                <a:latin typeface="メイリオ" panose="020B0604030504040204" pitchFamily="50" charset="-128"/>
                <a:ea typeface="メイリオ" panose="020B0604030504040204" pitchFamily="50" charset="-128"/>
              </a:rPr>
              <a:t>７月下旬</a:t>
            </a:r>
            <a:endParaRPr kumimoji="1" lang="en-US" altLang="ja-JP" sz="1200" dirty="0">
              <a:solidFill>
                <a:schemeClr val="tx1"/>
              </a:solidFill>
              <a:latin typeface="メイリオ" panose="020B0604030504040204" pitchFamily="50" charset="-128"/>
              <a:ea typeface="メイリオ" panose="020B0604030504040204" pitchFamily="50" charset="-128"/>
            </a:endParaRPr>
          </a:p>
          <a:p>
            <a:pPr algn="ctr"/>
            <a:r>
              <a:rPr kumimoji="1" lang="ja-JP" altLang="en-US" sz="1200" dirty="0">
                <a:solidFill>
                  <a:schemeClr val="tx1"/>
                </a:solidFill>
                <a:latin typeface="メイリオ" panose="020B0604030504040204" pitchFamily="50" charset="-128"/>
                <a:ea typeface="メイリオ" panose="020B0604030504040204" pitchFamily="50" charset="-128"/>
              </a:rPr>
              <a:t>選考結果発表</a:t>
            </a:r>
          </a:p>
        </p:txBody>
      </p:sp>
      <p:sp>
        <p:nvSpPr>
          <p:cNvPr id="17" name="テキスト ボックス 16"/>
          <p:cNvSpPr txBox="1"/>
          <p:nvPr/>
        </p:nvSpPr>
        <p:spPr>
          <a:xfrm>
            <a:off x="2363861" y="4669782"/>
            <a:ext cx="4428000" cy="1785104"/>
          </a:xfrm>
          <a:prstGeom prst="rect">
            <a:avLst/>
          </a:prstGeom>
          <a:solidFill>
            <a:schemeClr val="bg1"/>
          </a:solidFill>
          <a:ln>
            <a:solidFill>
              <a:srgbClr val="0070C0"/>
            </a:solidFill>
          </a:ln>
        </p:spPr>
        <p:txBody>
          <a:bodyPr wrap="square" rtlCol="0">
            <a:spAutoFit/>
          </a:bodyPr>
          <a:lstStyle/>
          <a:p>
            <a:r>
              <a:rPr lang="ja-JP" altLang="en-US" sz="1100" dirty="0">
                <a:solidFill>
                  <a:srgbClr val="FF0000"/>
                </a:solidFill>
                <a:latin typeface="メイリオ" panose="020B0604030504040204" pitchFamily="50" charset="-128"/>
                <a:ea typeface="メイリオ" panose="020B0604030504040204" pitchFamily="50" charset="-128"/>
              </a:rPr>
              <a:t>・選考結果は、令和８年７月下旬頃にメールでお知らせします。</a:t>
            </a:r>
            <a:endParaRPr lang="en-US" altLang="ja-JP" sz="1100" dirty="0">
              <a:solidFill>
                <a:srgbClr val="FF0000"/>
              </a:solidFill>
              <a:latin typeface="メイリオ" panose="020B0604030504040204" pitchFamily="50" charset="-128"/>
              <a:ea typeface="メイリオ" panose="020B0604030504040204" pitchFamily="50" charset="-128"/>
            </a:endParaRPr>
          </a:p>
          <a:p>
            <a:endParaRPr lang="en-US" altLang="ja-JP" sz="1100" dirty="0">
              <a:solidFill>
                <a:srgbClr val="FF0000"/>
              </a:solidFill>
              <a:latin typeface="メイリオ" panose="020B0604030504040204" pitchFamily="50" charset="-128"/>
              <a:ea typeface="メイリオ" panose="020B0604030504040204" pitchFamily="50" charset="-128"/>
            </a:endParaRPr>
          </a:p>
          <a:p>
            <a:r>
              <a:rPr lang="en-US" altLang="ja-JP" sz="1100" dirty="0">
                <a:latin typeface="メイリオ" panose="020B0604030504040204" pitchFamily="50" charset="-128"/>
                <a:ea typeface="メイリオ" panose="020B0604030504040204" pitchFamily="50" charset="-128"/>
              </a:rPr>
              <a:t>※</a:t>
            </a:r>
            <a:r>
              <a:rPr lang="ja-JP" altLang="en-US" sz="1100" dirty="0">
                <a:latin typeface="メイリオ" panose="020B0604030504040204" pitchFamily="50" charset="-128"/>
                <a:ea typeface="メイリオ" panose="020B0604030504040204" pitchFamily="50" charset="-128"/>
              </a:rPr>
              <a:t>参加申込書及び求人票の提出は、合同企業説明会への参加をお約束するものではございません。申し込み多数の場合は、隊員の希望を考慮し参加企業等を選考します。</a:t>
            </a:r>
            <a:endParaRPr lang="en-US" altLang="ja-JP" sz="1100" dirty="0">
              <a:latin typeface="メイリオ" panose="020B0604030504040204" pitchFamily="50" charset="-128"/>
              <a:ea typeface="メイリオ" panose="020B0604030504040204" pitchFamily="50" charset="-128"/>
            </a:endParaRPr>
          </a:p>
          <a:p>
            <a:r>
              <a:rPr lang="en-US" altLang="ja-JP" sz="1100" dirty="0">
                <a:latin typeface="メイリオ" panose="020B0604030504040204" pitchFamily="50" charset="-128"/>
                <a:ea typeface="メイリオ" panose="020B0604030504040204" pitchFamily="50" charset="-128"/>
              </a:rPr>
              <a:t>※</a:t>
            </a:r>
            <a:r>
              <a:rPr lang="ja-JP" altLang="en-US" sz="1100" dirty="0">
                <a:latin typeface="メイリオ" panose="020B0604030504040204" pitchFamily="50" charset="-128"/>
                <a:ea typeface="メイリオ" panose="020B0604030504040204" pitchFamily="50" charset="-128"/>
              </a:rPr>
              <a:t>本説明会への参加の有無にかかわらず、お申込み時に頂いた求人票については、冊子（企業情報）として本説明会参加全員へ配布します。</a:t>
            </a:r>
            <a:endParaRPr lang="en-US" altLang="ja-JP" sz="1100" dirty="0">
              <a:latin typeface="メイリオ" panose="020B0604030504040204" pitchFamily="50" charset="-128"/>
              <a:ea typeface="メイリオ" panose="020B0604030504040204" pitchFamily="50" charset="-128"/>
            </a:endParaRPr>
          </a:p>
          <a:p>
            <a:r>
              <a:rPr lang="en-US" altLang="ja-JP" sz="1100" dirty="0">
                <a:latin typeface="メイリオ" panose="020B0604030504040204" pitchFamily="50" charset="-128"/>
                <a:ea typeface="メイリオ" panose="020B0604030504040204" pitchFamily="50" charset="-128"/>
              </a:rPr>
              <a:t>※</a:t>
            </a:r>
            <a:r>
              <a:rPr lang="ja-JP" altLang="en-US" sz="1100" dirty="0">
                <a:latin typeface="メイリオ" panose="020B0604030504040204" pitchFamily="50" charset="-128"/>
                <a:ea typeface="メイリオ" panose="020B0604030504040204" pitchFamily="50" charset="-128"/>
              </a:rPr>
              <a:t>申込期限以降に提出された求人票は、参加隊員へ企業情報として提供できない場合がありますので予めご了承ください。</a:t>
            </a:r>
            <a:endParaRPr kumimoji="1" lang="ja-JP" altLang="en-US" sz="1100" dirty="0">
              <a:latin typeface="メイリオ" panose="020B0604030504040204" pitchFamily="50" charset="-128"/>
              <a:ea typeface="メイリオ" panose="020B0604030504040204" pitchFamily="50" charset="-128"/>
            </a:endParaRPr>
          </a:p>
        </p:txBody>
      </p:sp>
      <p:sp>
        <p:nvSpPr>
          <p:cNvPr id="18" name="テキスト ボックス 17"/>
          <p:cNvSpPr txBox="1"/>
          <p:nvPr/>
        </p:nvSpPr>
        <p:spPr>
          <a:xfrm>
            <a:off x="648445" y="6755455"/>
            <a:ext cx="6156000" cy="1231106"/>
          </a:xfrm>
          <a:prstGeom prst="rect">
            <a:avLst/>
          </a:prstGeom>
          <a:solidFill>
            <a:schemeClr val="bg1"/>
          </a:solidFill>
          <a:ln>
            <a:solidFill>
              <a:srgbClr val="FF0000"/>
            </a:solidFill>
          </a:ln>
        </p:spPr>
        <p:txBody>
          <a:bodyPr wrap="square" rtlCol="0">
            <a:spAutoFit/>
          </a:bodyPr>
          <a:lstStyle/>
          <a:p>
            <a:pPr algn="ctr"/>
            <a:r>
              <a:rPr lang="ja-JP" altLang="en-US" sz="2000" dirty="0">
                <a:latin typeface="メイリオ" panose="020B0604030504040204" pitchFamily="50" charset="-128"/>
                <a:ea typeface="メイリオ" panose="020B0604030504040204" pitchFamily="50" charset="-128"/>
              </a:rPr>
              <a:t>愛媛県任期制隊員合同企業説明会</a:t>
            </a:r>
            <a:endParaRPr lang="en-US" altLang="ja-JP" sz="2000" dirty="0">
              <a:latin typeface="メイリオ" panose="020B0604030504040204" pitchFamily="50" charset="-128"/>
              <a:ea typeface="メイリオ" panose="020B0604030504040204" pitchFamily="50" charset="-128"/>
            </a:endParaRPr>
          </a:p>
          <a:p>
            <a:pPr algn="ctr"/>
            <a:r>
              <a:rPr kumimoji="1" lang="ja-JP" altLang="en-US" sz="1400" dirty="0">
                <a:latin typeface="メイリオ" panose="020B0604030504040204" pitchFamily="50" charset="-128"/>
                <a:ea typeface="メイリオ" panose="020B0604030504040204" pitchFamily="50" charset="-128"/>
              </a:rPr>
              <a:t>開催日時　令和８年８月２７日（木）</a:t>
            </a:r>
            <a:endParaRPr kumimoji="1" lang="en-US" altLang="ja-JP" sz="1400" dirty="0">
              <a:latin typeface="メイリオ" panose="020B0604030504040204" pitchFamily="50" charset="-128"/>
              <a:ea typeface="メイリオ" panose="020B0604030504040204" pitchFamily="50" charset="-128"/>
            </a:endParaRPr>
          </a:p>
          <a:p>
            <a:pPr algn="ctr"/>
            <a:r>
              <a:rPr kumimoji="1" lang="ja-JP" altLang="en-US" sz="1400" dirty="0">
                <a:latin typeface="メイリオ" panose="020B0604030504040204" pitchFamily="50" charset="-128"/>
                <a:ea typeface="メイリオ" panose="020B0604030504040204" pitchFamily="50" charset="-128"/>
              </a:rPr>
              <a:t>　</a:t>
            </a:r>
            <a:r>
              <a:rPr kumimoji="1" lang="en-US" altLang="ja-JP" sz="1400" dirty="0">
                <a:latin typeface="メイリオ" panose="020B0604030504040204" pitchFamily="50" charset="-128"/>
                <a:ea typeface="メイリオ" panose="020B0604030504040204" pitchFamily="50" charset="-128"/>
              </a:rPr>
              <a:t>【</a:t>
            </a:r>
            <a:r>
              <a:rPr kumimoji="1" lang="ja-JP" altLang="en-US" sz="1400" dirty="0">
                <a:latin typeface="メイリオ" panose="020B0604030504040204" pitchFamily="50" charset="-128"/>
                <a:ea typeface="メイリオ" panose="020B0604030504040204" pitchFamily="50" charset="-128"/>
              </a:rPr>
              <a:t>午前の部</a:t>
            </a:r>
            <a:r>
              <a:rPr kumimoji="1" lang="en-US" altLang="ja-JP" sz="1400" dirty="0">
                <a:latin typeface="メイリオ" panose="020B0604030504040204" pitchFamily="50" charset="-128"/>
                <a:ea typeface="メイリオ" panose="020B0604030504040204" pitchFamily="50" charset="-128"/>
              </a:rPr>
              <a:t>】</a:t>
            </a:r>
            <a:r>
              <a:rPr kumimoji="1" lang="ja-JP" altLang="en-US" sz="1400" dirty="0">
                <a:latin typeface="メイリオ" panose="020B0604030504040204" pitchFamily="50" charset="-128"/>
                <a:ea typeface="メイリオ" panose="020B0604030504040204" pitchFamily="50" charset="-128"/>
              </a:rPr>
              <a:t>　８：００～１２：３０</a:t>
            </a:r>
            <a:endParaRPr kumimoji="1" lang="en-US" altLang="ja-JP" sz="1400" dirty="0">
              <a:latin typeface="メイリオ" panose="020B0604030504040204" pitchFamily="50" charset="-128"/>
              <a:ea typeface="メイリオ" panose="020B0604030504040204" pitchFamily="50" charset="-128"/>
            </a:endParaRPr>
          </a:p>
          <a:p>
            <a:pPr algn="ctr"/>
            <a:r>
              <a:rPr kumimoji="1" lang="ja-JP" altLang="en-US" sz="1400" dirty="0">
                <a:latin typeface="メイリオ" panose="020B0604030504040204" pitchFamily="50" charset="-128"/>
                <a:ea typeface="メイリオ" panose="020B0604030504040204" pitchFamily="50" charset="-128"/>
              </a:rPr>
              <a:t>　</a:t>
            </a:r>
            <a:r>
              <a:rPr kumimoji="1" lang="en-US" altLang="ja-JP" sz="1400" dirty="0">
                <a:latin typeface="メイリオ" panose="020B0604030504040204" pitchFamily="50" charset="-128"/>
                <a:ea typeface="メイリオ" panose="020B0604030504040204" pitchFamily="50" charset="-128"/>
              </a:rPr>
              <a:t>【</a:t>
            </a:r>
            <a:r>
              <a:rPr kumimoji="1" lang="ja-JP" altLang="en-US" sz="1400" dirty="0">
                <a:latin typeface="メイリオ" panose="020B0604030504040204" pitchFamily="50" charset="-128"/>
                <a:ea typeface="メイリオ" panose="020B0604030504040204" pitchFamily="50" charset="-128"/>
              </a:rPr>
              <a:t>午後の部</a:t>
            </a:r>
            <a:r>
              <a:rPr kumimoji="1" lang="en-US" altLang="ja-JP" sz="1400" dirty="0">
                <a:latin typeface="メイリオ" panose="020B0604030504040204" pitchFamily="50" charset="-128"/>
                <a:ea typeface="メイリオ" panose="020B0604030504040204" pitchFamily="50" charset="-128"/>
              </a:rPr>
              <a:t>】</a:t>
            </a:r>
            <a:r>
              <a:rPr kumimoji="1" lang="ja-JP" altLang="en-US" sz="1400" dirty="0">
                <a:latin typeface="メイリオ" panose="020B0604030504040204" pitchFamily="50" charset="-128"/>
                <a:ea typeface="メイリオ" panose="020B0604030504040204" pitchFamily="50" charset="-128"/>
              </a:rPr>
              <a:t>１３：００～１７：００</a:t>
            </a:r>
            <a:endParaRPr kumimoji="1" lang="en-US" altLang="ja-JP" sz="1400" dirty="0">
              <a:latin typeface="メイリオ" panose="020B0604030504040204" pitchFamily="50" charset="-128"/>
              <a:ea typeface="メイリオ" panose="020B0604030504040204" pitchFamily="50" charset="-128"/>
            </a:endParaRPr>
          </a:p>
          <a:p>
            <a:pPr algn="ctr"/>
            <a:r>
              <a:rPr kumimoji="1" lang="en-US" altLang="ja-JP" sz="1200" dirty="0">
                <a:latin typeface="メイリオ" panose="020B0604030504040204" pitchFamily="50" charset="-128"/>
                <a:ea typeface="メイリオ" panose="020B0604030504040204" pitchFamily="50" charset="-128"/>
              </a:rPr>
              <a:t>※</a:t>
            </a:r>
            <a:r>
              <a:rPr lang="ja-JP" altLang="en-US" sz="1200" dirty="0">
                <a:latin typeface="メイリオ" panose="020B0604030504040204" pitchFamily="50" charset="-128"/>
                <a:ea typeface="メイリオ" panose="020B0604030504040204" pitchFamily="50" charset="-128"/>
              </a:rPr>
              <a:t>午前・午後の企業入れ替えによる２部制で実施します。</a:t>
            </a:r>
            <a:endParaRPr kumimoji="1" lang="ja-JP" altLang="en-US" sz="1200" dirty="0">
              <a:latin typeface="メイリオ" panose="020B0604030504040204" pitchFamily="50" charset="-128"/>
              <a:ea typeface="メイリオ" panose="020B0604030504040204" pitchFamily="50" charset="-128"/>
            </a:endParaRPr>
          </a:p>
        </p:txBody>
      </p:sp>
      <p:sp>
        <p:nvSpPr>
          <p:cNvPr id="19" name="下矢印 18"/>
          <p:cNvSpPr/>
          <p:nvPr/>
        </p:nvSpPr>
        <p:spPr>
          <a:xfrm>
            <a:off x="648445" y="8046160"/>
            <a:ext cx="1584000" cy="622300"/>
          </a:xfrm>
          <a:prstGeom prst="downArrow">
            <a:avLst>
              <a:gd name="adj1" fmla="val 82707"/>
              <a:gd name="adj2" fmla="val 49349"/>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dirty="0">
                <a:solidFill>
                  <a:schemeClr val="tx1"/>
                </a:solidFill>
                <a:latin typeface="メイリオ" panose="020B0604030504040204" pitchFamily="50" charset="-128"/>
                <a:ea typeface="メイリオ" panose="020B0604030504040204" pitchFamily="50" charset="-128"/>
              </a:rPr>
              <a:t>見学～採用試験</a:t>
            </a:r>
          </a:p>
        </p:txBody>
      </p:sp>
      <p:sp>
        <p:nvSpPr>
          <p:cNvPr id="20" name="テキスト ボックス 19"/>
          <p:cNvSpPr txBox="1"/>
          <p:nvPr/>
        </p:nvSpPr>
        <p:spPr>
          <a:xfrm>
            <a:off x="2363861" y="8187455"/>
            <a:ext cx="4428000" cy="261610"/>
          </a:xfrm>
          <a:prstGeom prst="rect">
            <a:avLst/>
          </a:prstGeom>
          <a:solidFill>
            <a:schemeClr val="bg1"/>
          </a:solidFill>
          <a:ln>
            <a:solidFill>
              <a:srgbClr val="0070C0"/>
            </a:solidFill>
          </a:ln>
        </p:spPr>
        <p:txBody>
          <a:bodyPr wrap="square" rtlCol="0" anchor="ctr" anchorCtr="0">
            <a:spAutoFit/>
          </a:bodyPr>
          <a:lstStyle/>
          <a:p>
            <a:r>
              <a:rPr lang="ja-JP" altLang="en-US" sz="1100" dirty="0">
                <a:latin typeface="メイリオ" panose="020B0604030504040204" pitchFamily="50" charset="-128"/>
                <a:ea typeface="メイリオ" panose="020B0604030504040204" pitchFamily="50" charset="-128"/>
              </a:rPr>
              <a:t>日程の調整は、担当者より企業様にご連絡申し上げます。</a:t>
            </a:r>
            <a:endParaRPr kumimoji="1" lang="ja-JP" altLang="en-US" sz="1100" dirty="0">
              <a:latin typeface="メイリオ" panose="020B0604030504040204" pitchFamily="50" charset="-128"/>
              <a:ea typeface="メイリオ" panose="020B0604030504040204" pitchFamily="50" charset="-128"/>
            </a:endParaRPr>
          </a:p>
        </p:txBody>
      </p:sp>
      <p:sp>
        <p:nvSpPr>
          <p:cNvPr id="21" name="下矢印 20"/>
          <p:cNvSpPr/>
          <p:nvPr/>
        </p:nvSpPr>
        <p:spPr>
          <a:xfrm>
            <a:off x="661145" y="8770060"/>
            <a:ext cx="1584000" cy="1099000"/>
          </a:xfrm>
          <a:prstGeom prst="downArrow">
            <a:avLst>
              <a:gd name="adj1" fmla="val 82707"/>
              <a:gd name="adj2" fmla="val 29659"/>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dirty="0">
                <a:solidFill>
                  <a:schemeClr val="tx1"/>
                </a:solidFill>
                <a:latin typeface="メイリオ" panose="020B0604030504040204" pitchFamily="50" charset="-128"/>
                <a:ea typeface="メイリオ" panose="020B0604030504040204" pitchFamily="50" charset="-128"/>
              </a:rPr>
              <a:t>内定</a:t>
            </a:r>
          </a:p>
        </p:txBody>
      </p:sp>
      <p:sp>
        <p:nvSpPr>
          <p:cNvPr id="22" name="テキスト ボックス 21"/>
          <p:cNvSpPr txBox="1"/>
          <p:nvPr/>
        </p:nvSpPr>
        <p:spPr>
          <a:xfrm>
            <a:off x="2363861" y="8706560"/>
            <a:ext cx="4428000" cy="1123384"/>
          </a:xfrm>
          <a:prstGeom prst="rect">
            <a:avLst/>
          </a:prstGeom>
          <a:solidFill>
            <a:schemeClr val="bg1"/>
          </a:solidFill>
          <a:ln>
            <a:solidFill>
              <a:srgbClr val="0070C0"/>
            </a:solidFill>
          </a:ln>
        </p:spPr>
        <p:txBody>
          <a:bodyPr wrap="square" rtlCol="0">
            <a:spAutoFit/>
          </a:bodyPr>
          <a:lstStyle/>
          <a:p>
            <a:r>
              <a:rPr kumimoji="1" lang="ja-JP" altLang="en-US" sz="1100" dirty="0">
                <a:latin typeface="メイリオ" panose="020B0604030504040204" pitchFamily="50" charset="-128"/>
                <a:ea typeface="メイリオ" panose="020B0604030504040204" pitchFamily="50" charset="-128"/>
              </a:rPr>
              <a:t>・内定の場合は、「採否通知書」及び「労働条件通知書」を自衛隊愛媛地方協力本部援護課にご提出いただきます。</a:t>
            </a:r>
            <a:endParaRPr kumimoji="1" lang="en-US" altLang="ja-JP" sz="1100" dirty="0">
              <a:latin typeface="メイリオ" panose="020B0604030504040204" pitchFamily="50" charset="-128"/>
              <a:ea typeface="メイリオ" panose="020B0604030504040204" pitchFamily="50" charset="-128"/>
            </a:endParaRPr>
          </a:p>
          <a:p>
            <a:r>
              <a:rPr kumimoji="1" lang="ja-JP" altLang="en-US" sz="1100" dirty="0">
                <a:latin typeface="メイリオ" panose="020B0604030504040204" pitchFamily="50" charset="-128"/>
                <a:ea typeface="メイリオ" panose="020B0604030504040204" pitchFamily="50" charset="-128"/>
              </a:rPr>
              <a:t>・隊員へは、自衛隊愛媛地方協力本部援護課担当を通じてお渡しいたします。</a:t>
            </a:r>
            <a:endParaRPr kumimoji="1" lang="en-US" altLang="ja-JP" sz="1100" dirty="0">
              <a:latin typeface="メイリオ" panose="020B0604030504040204" pitchFamily="50" charset="-128"/>
              <a:ea typeface="メイリオ" panose="020B0604030504040204" pitchFamily="50" charset="-128"/>
            </a:endParaRPr>
          </a:p>
          <a:p>
            <a:r>
              <a:rPr kumimoji="1" lang="ja-JP" altLang="en-US" sz="1100" dirty="0">
                <a:latin typeface="メイリオ" panose="020B0604030504040204" pitchFamily="50" charset="-128"/>
                <a:ea typeface="メイリオ" panose="020B0604030504040204" pitchFamily="50" charset="-128"/>
              </a:rPr>
              <a:t>・入社意思を確認できた隊員から「承諾書」を受領し、企業様にご提出いたします。</a:t>
            </a:r>
          </a:p>
        </p:txBody>
      </p:sp>
      <p:sp>
        <p:nvSpPr>
          <p:cNvPr id="23" name="テキスト ボックス 22"/>
          <p:cNvSpPr txBox="1"/>
          <p:nvPr/>
        </p:nvSpPr>
        <p:spPr>
          <a:xfrm>
            <a:off x="2767549" y="2789082"/>
            <a:ext cx="3672000" cy="1015663"/>
          </a:xfrm>
          <a:prstGeom prst="rect">
            <a:avLst/>
          </a:prstGeom>
          <a:solidFill>
            <a:schemeClr val="bg1"/>
          </a:solidFill>
          <a:ln>
            <a:solidFill>
              <a:srgbClr val="0070C0"/>
            </a:solidFill>
          </a:ln>
        </p:spPr>
        <p:txBody>
          <a:bodyPr wrap="square" rtlCol="0">
            <a:spAutoFit/>
          </a:bodyPr>
          <a:lstStyle/>
          <a:p>
            <a:pPr marL="465535" indent="-465535" algn="ctr"/>
            <a:r>
              <a:rPr lang="ja-JP" altLang="en-US" sz="1200" dirty="0">
                <a:latin typeface="メイリオ" panose="020B0604030504040204" pitchFamily="50" charset="-128"/>
                <a:ea typeface="メイリオ" panose="020B0604030504040204" pitchFamily="50" charset="-128"/>
              </a:rPr>
              <a:t>申込先　</a:t>
            </a:r>
            <a:endParaRPr lang="en-US" altLang="ja-JP" sz="1200" dirty="0">
              <a:latin typeface="メイリオ" panose="020B0604030504040204" pitchFamily="50" charset="-128"/>
              <a:ea typeface="メイリオ" panose="020B0604030504040204" pitchFamily="50" charset="-128"/>
            </a:endParaRPr>
          </a:p>
          <a:p>
            <a:pPr marL="465535" indent="-465535" algn="ctr"/>
            <a:r>
              <a:rPr lang="ja-JP" altLang="en-US" sz="1200" dirty="0">
                <a:latin typeface="メイリオ" panose="020B0604030504040204" pitchFamily="50" charset="-128"/>
                <a:ea typeface="メイリオ" panose="020B0604030504040204" pitchFamily="50" charset="-128"/>
              </a:rPr>
              <a:t>自衛隊愛媛地方協力本部　援護課</a:t>
            </a:r>
            <a:endParaRPr lang="en-US" altLang="ja-JP" sz="1200" dirty="0">
              <a:latin typeface="メイリオ" panose="020B0604030504040204" pitchFamily="50" charset="-128"/>
              <a:ea typeface="メイリオ" panose="020B0604030504040204" pitchFamily="50" charset="-128"/>
            </a:endParaRPr>
          </a:p>
          <a:p>
            <a:pPr marL="465535" indent="-465535" algn="ctr"/>
            <a:r>
              <a:rPr lang="en-US" altLang="ja-JP" sz="1200" dirty="0">
                <a:latin typeface="メイリオ" panose="020B0604030504040204" pitchFamily="50" charset="-128"/>
                <a:ea typeface="メイリオ" panose="020B0604030504040204" pitchFamily="50" charset="-128"/>
              </a:rPr>
              <a:t>mail</a:t>
            </a:r>
            <a:r>
              <a:rPr lang="ja-JP" altLang="en-US" sz="1200" dirty="0">
                <a:latin typeface="メイリオ" panose="020B0604030504040204" pitchFamily="50" charset="-128"/>
                <a:ea typeface="メイリオ" panose="020B0604030504040204" pitchFamily="50" charset="-128"/>
              </a:rPr>
              <a:t>：</a:t>
            </a:r>
            <a:r>
              <a:rPr lang="en-US" altLang="ja-JP" sz="1200" dirty="0">
                <a:latin typeface="メイリオ" panose="020B0604030504040204" pitchFamily="50" charset="-128"/>
                <a:ea typeface="メイリオ" panose="020B0604030504040204" pitchFamily="50" charset="-128"/>
                <a:hlinkClick r:id="rId2"/>
              </a:rPr>
              <a:t>place1-ehime@pco.mod.go.jp</a:t>
            </a:r>
            <a:endParaRPr lang="en-US" altLang="ja-JP" sz="1200" dirty="0">
              <a:latin typeface="メイリオ" panose="020B0604030504040204" pitchFamily="50" charset="-128"/>
              <a:ea typeface="メイリオ" panose="020B0604030504040204" pitchFamily="50" charset="-128"/>
            </a:endParaRPr>
          </a:p>
          <a:p>
            <a:pPr marL="465535" indent="-465535" algn="ctr"/>
            <a:r>
              <a:rPr lang="ja-JP" altLang="en-US" sz="1200" dirty="0">
                <a:latin typeface="メイリオ" panose="020B0604030504040204" pitchFamily="50" charset="-128"/>
                <a:ea typeface="メイリオ" panose="020B0604030504040204" pitchFamily="50" charset="-128"/>
              </a:rPr>
              <a:t>〒</a:t>
            </a:r>
            <a:r>
              <a:rPr lang="en-US" altLang="ja-JP" sz="1200" dirty="0">
                <a:latin typeface="メイリオ" panose="020B0604030504040204" pitchFamily="50" charset="-128"/>
                <a:ea typeface="メイリオ" panose="020B0604030504040204" pitchFamily="50" charset="-128"/>
              </a:rPr>
              <a:t>790-0003</a:t>
            </a:r>
            <a:r>
              <a:rPr lang="ja-JP" altLang="en-US" sz="1200" dirty="0">
                <a:latin typeface="メイリオ" panose="020B0604030504040204" pitchFamily="50" charset="-128"/>
                <a:ea typeface="メイリオ" panose="020B0604030504040204" pitchFamily="50" charset="-128"/>
              </a:rPr>
              <a:t>　愛媛県松山市三番町８－３５２－１</a:t>
            </a:r>
            <a:endParaRPr lang="en-US" altLang="ja-JP" sz="1200" dirty="0">
              <a:latin typeface="メイリオ" panose="020B0604030504040204" pitchFamily="50" charset="-128"/>
              <a:ea typeface="メイリオ" panose="020B0604030504040204" pitchFamily="50" charset="-128"/>
            </a:endParaRPr>
          </a:p>
          <a:p>
            <a:pPr marL="465535" indent="-465535" algn="ctr"/>
            <a:r>
              <a:rPr lang="ja-JP" altLang="en-US" sz="1200" dirty="0">
                <a:latin typeface="メイリオ" panose="020B0604030504040204" pitchFamily="50" charset="-128"/>
                <a:ea typeface="メイリオ" panose="020B0604030504040204" pitchFamily="50" charset="-128"/>
              </a:rPr>
              <a:t>電話　０８９－９４１－８３８１</a:t>
            </a:r>
            <a:endParaRPr lang="en-US" altLang="ja-JP" sz="1200" dirty="0">
              <a:latin typeface="メイリオ" panose="020B0604030504040204" pitchFamily="50" charset="-128"/>
              <a:ea typeface="メイリオ" panose="020B0604030504040204" pitchFamily="50" charset="-128"/>
            </a:endParaRPr>
          </a:p>
        </p:txBody>
      </p:sp>
      <p:sp>
        <p:nvSpPr>
          <p:cNvPr id="25" name="下矢印 24"/>
          <p:cNvSpPr/>
          <p:nvPr/>
        </p:nvSpPr>
        <p:spPr>
          <a:xfrm>
            <a:off x="648445" y="4488110"/>
            <a:ext cx="1584000" cy="1143844"/>
          </a:xfrm>
          <a:prstGeom prst="downArrow">
            <a:avLst>
              <a:gd name="adj1" fmla="val 82707"/>
              <a:gd name="adj2" fmla="val 20612"/>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sz="1200" dirty="0">
              <a:solidFill>
                <a:schemeClr val="tx1"/>
              </a:solidFill>
              <a:latin typeface="メイリオ" panose="020B0604030504040204" pitchFamily="50" charset="-128"/>
              <a:ea typeface="メイリオ" panose="020B0604030504040204" pitchFamily="50" charset="-128"/>
            </a:endParaRPr>
          </a:p>
          <a:p>
            <a:pPr algn="ctr"/>
            <a:r>
              <a:rPr kumimoji="1" lang="ja-JP" altLang="en-US" sz="1200" dirty="0">
                <a:solidFill>
                  <a:schemeClr val="tx1"/>
                </a:solidFill>
                <a:latin typeface="メイリオ" panose="020B0604030504040204" pitchFamily="50" charset="-128"/>
                <a:ea typeface="メイリオ" panose="020B0604030504040204" pitchFamily="50" charset="-128"/>
              </a:rPr>
              <a:t>参加企業</a:t>
            </a:r>
            <a:endParaRPr kumimoji="1" lang="en-US" altLang="ja-JP" sz="1200" dirty="0">
              <a:solidFill>
                <a:schemeClr val="tx1"/>
              </a:solidFill>
              <a:latin typeface="メイリオ" panose="020B0604030504040204" pitchFamily="50" charset="-128"/>
              <a:ea typeface="メイリオ" panose="020B0604030504040204" pitchFamily="50" charset="-128"/>
            </a:endParaRPr>
          </a:p>
          <a:p>
            <a:pPr algn="ctr"/>
            <a:r>
              <a:rPr kumimoji="1" lang="ja-JP" altLang="en-US" sz="1200" dirty="0">
                <a:solidFill>
                  <a:schemeClr val="tx1"/>
                </a:solidFill>
                <a:latin typeface="メイリオ" panose="020B0604030504040204" pitchFamily="50" charset="-128"/>
                <a:ea typeface="メイリオ" panose="020B0604030504040204" pitchFamily="50" charset="-128"/>
              </a:rPr>
              <a:t>選考等</a:t>
            </a:r>
          </a:p>
        </p:txBody>
      </p:sp>
    </p:spTree>
    <p:extLst>
      <p:ext uri="{BB962C8B-B14F-4D97-AF65-F5344CB8AC3E}">
        <p14:creationId xmlns:p14="http://schemas.microsoft.com/office/powerpoint/2010/main" val="2650151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0" y="80455"/>
            <a:ext cx="6858000" cy="2339340"/>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t"/>
          <a:lstStyle/>
          <a:p>
            <a:r>
              <a:rPr lang="ja-JP" altLang="en-US" sz="1200" dirty="0">
                <a:solidFill>
                  <a:schemeClr val="accent5"/>
                </a:solidFill>
                <a:latin typeface="メイリオ" panose="020B0604030504040204" pitchFamily="50" charset="-128"/>
                <a:ea typeface="メイリオ" panose="020B0604030504040204" pitchFamily="50" charset="-128"/>
              </a:rPr>
              <a:t>合同企業説明会当日の流れ（イメージ）</a:t>
            </a:r>
            <a:endParaRPr lang="en-US" altLang="ja-JP" sz="1200" dirty="0">
              <a:solidFill>
                <a:schemeClr val="accent5"/>
              </a:solidFill>
              <a:latin typeface="メイリオ" panose="020B0604030504040204" pitchFamily="50" charset="-128"/>
              <a:ea typeface="メイリオ" panose="020B0604030504040204" pitchFamily="50" charset="-128"/>
            </a:endParaRPr>
          </a:p>
          <a:p>
            <a:endParaRPr lang="en-US" altLang="ja-JP" sz="1200" dirty="0">
              <a:solidFill>
                <a:schemeClr val="accent5"/>
              </a:solidFill>
              <a:latin typeface="メイリオ" panose="020B0604030504040204" pitchFamily="50" charset="-128"/>
              <a:ea typeface="メイリオ" panose="020B0604030504040204" pitchFamily="50" charset="-128"/>
            </a:endParaRPr>
          </a:p>
          <a:p>
            <a:r>
              <a:rPr lang="ja-JP" altLang="en-US" sz="1200" dirty="0">
                <a:solidFill>
                  <a:schemeClr val="tx1"/>
                </a:solidFill>
                <a:latin typeface="メイリオ" panose="020B0604030504040204" pitchFamily="50" charset="-128"/>
                <a:ea typeface="メイリオ" panose="020B0604030504040204" pitchFamily="50" charset="-128"/>
              </a:rPr>
              <a:t>　　　</a:t>
            </a:r>
            <a:endParaRPr lang="en-US" altLang="ja-JP" sz="1200" dirty="0">
              <a:solidFill>
                <a:schemeClr val="tx1"/>
              </a:solidFill>
              <a:latin typeface="メイリオ" panose="020B0604030504040204" pitchFamily="50" charset="-128"/>
              <a:ea typeface="メイリオ" panose="020B0604030504040204" pitchFamily="50" charset="-128"/>
            </a:endParaRPr>
          </a:p>
        </p:txBody>
      </p:sp>
      <p:graphicFrame>
        <p:nvGraphicFramePr>
          <p:cNvPr id="2" name="表 1"/>
          <p:cNvGraphicFramePr>
            <a:graphicFrameLocks noGrp="1"/>
          </p:cNvGraphicFramePr>
          <p:nvPr>
            <p:extLst>
              <p:ext uri="{D42A27DB-BD31-4B8C-83A1-F6EECF244321}">
                <p14:modId xmlns:p14="http://schemas.microsoft.com/office/powerpoint/2010/main" val="1058532563"/>
              </p:ext>
            </p:extLst>
          </p:nvPr>
        </p:nvGraphicFramePr>
        <p:xfrm>
          <a:off x="459150" y="482463"/>
          <a:ext cx="5939699" cy="3458210"/>
        </p:xfrm>
        <a:graphic>
          <a:graphicData uri="http://schemas.openxmlformats.org/drawingml/2006/table">
            <a:tbl>
              <a:tblPr>
                <a:tableStyleId>{5C22544A-7EE6-4342-B048-85BDC9FD1C3A}</a:tableStyleId>
              </a:tblPr>
              <a:tblGrid>
                <a:gridCol w="1555374">
                  <a:extLst>
                    <a:ext uri="{9D8B030D-6E8A-4147-A177-3AD203B41FA5}">
                      <a16:colId xmlns:a16="http://schemas.microsoft.com/office/drawing/2014/main" val="783712487"/>
                    </a:ext>
                  </a:extLst>
                </a:gridCol>
                <a:gridCol w="2533410">
                  <a:extLst>
                    <a:ext uri="{9D8B030D-6E8A-4147-A177-3AD203B41FA5}">
                      <a16:colId xmlns:a16="http://schemas.microsoft.com/office/drawing/2014/main" val="1767469108"/>
                    </a:ext>
                  </a:extLst>
                </a:gridCol>
                <a:gridCol w="1850915">
                  <a:extLst>
                    <a:ext uri="{9D8B030D-6E8A-4147-A177-3AD203B41FA5}">
                      <a16:colId xmlns:a16="http://schemas.microsoft.com/office/drawing/2014/main" val="1894045282"/>
                    </a:ext>
                  </a:extLst>
                </a:gridCol>
              </a:tblGrid>
              <a:tr h="247015">
                <a:tc>
                  <a:txBody>
                    <a:bodyPr/>
                    <a:lstStyle/>
                    <a:p>
                      <a:pPr algn="ctr">
                        <a:lnSpc>
                          <a:spcPts val="1600"/>
                        </a:lnSpc>
                      </a:pPr>
                      <a:r>
                        <a:rPr lang="ja-JP" sz="1200" kern="100" dirty="0">
                          <a:effectLst/>
                        </a:rPr>
                        <a:t>時　間</a:t>
                      </a:r>
                      <a:endParaRPr lang="ja-JP" sz="1050" kern="100" dirty="0">
                        <a:effectLst/>
                        <a:latin typeface="Century" panose="02040604050505020304" pitchFamily="18" charset="0"/>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ts val="1600"/>
                        </a:lnSpc>
                      </a:pPr>
                      <a:r>
                        <a:rPr lang="ja-JP" sz="1200" kern="100" dirty="0">
                          <a:effectLst/>
                        </a:rPr>
                        <a:t>内　容</a:t>
                      </a:r>
                      <a:endParaRPr lang="ja-JP" sz="1050" kern="100" dirty="0">
                        <a:effectLst/>
                        <a:latin typeface="Century" panose="02040604050505020304" pitchFamily="18" charset="0"/>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ts val="1600"/>
                        </a:lnSpc>
                      </a:pPr>
                      <a:r>
                        <a:rPr lang="ja-JP" sz="1200" kern="100" dirty="0">
                          <a:effectLst/>
                        </a:rPr>
                        <a:t>備　考</a:t>
                      </a:r>
                      <a:endParaRPr lang="ja-JP" sz="1050" kern="100" dirty="0">
                        <a:effectLst/>
                        <a:latin typeface="Century" panose="02040604050505020304" pitchFamily="18" charset="0"/>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98042700"/>
                  </a:ext>
                </a:extLst>
              </a:tr>
              <a:tr h="247015">
                <a:tc>
                  <a:txBody>
                    <a:bodyPr/>
                    <a:lstStyle/>
                    <a:p>
                      <a:pPr algn="l">
                        <a:lnSpc>
                          <a:spcPts val="1600"/>
                        </a:lnSpc>
                      </a:pPr>
                      <a:r>
                        <a:rPr lang="en-US" sz="1200" kern="100">
                          <a:effectLst/>
                        </a:rPr>
                        <a:t>08</a:t>
                      </a:r>
                      <a:r>
                        <a:rPr lang="ja-JP" sz="1200" kern="100">
                          <a:effectLst/>
                        </a:rPr>
                        <a:t>：</a:t>
                      </a:r>
                      <a:r>
                        <a:rPr lang="en-US" sz="1200" kern="100">
                          <a:effectLst/>
                        </a:rPr>
                        <a:t>00 </a:t>
                      </a:r>
                      <a:r>
                        <a:rPr lang="ja-JP" sz="1200" kern="100">
                          <a:effectLst/>
                        </a:rPr>
                        <a:t>～ </a:t>
                      </a:r>
                      <a:r>
                        <a:rPr lang="en-US" sz="1200" kern="100">
                          <a:effectLst/>
                        </a:rPr>
                        <a:t>09</a:t>
                      </a:r>
                      <a:r>
                        <a:rPr lang="ja-JP" sz="1200" kern="100">
                          <a:effectLst/>
                        </a:rPr>
                        <a:t>：</a:t>
                      </a:r>
                      <a:r>
                        <a:rPr lang="en-US" sz="1200" kern="100">
                          <a:effectLst/>
                        </a:rPr>
                        <a:t>30</a:t>
                      </a:r>
                      <a:endParaRPr lang="ja-JP" sz="1050" kern="100">
                        <a:effectLst/>
                        <a:latin typeface="Century" panose="02040604050505020304" pitchFamily="18" charset="0"/>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ts val="1600"/>
                        </a:lnSpc>
                      </a:pPr>
                      <a:r>
                        <a:rPr lang="ja-JP" sz="1200" kern="100" dirty="0">
                          <a:effectLst/>
                        </a:rPr>
                        <a:t>午前の部　受付※</a:t>
                      </a:r>
                      <a:endParaRPr lang="ja-JP" sz="1050" kern="100" dirty="0">
                        <a:effectLst/>
                        <a:latin typeface="Century" panose="02040604050505020304" pitchFamily="18" charset="0"/>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ts val="1600"/>
                        </a:lnSpc>
                      </a:pPr>
                      <a:endParaRPr lang="ja-JP" sz="1050" kern="100" dirty="0">
                        <a:effectLst/>
                        <a:latin typeface="Century" panose="02040604050505020304" pitchFamily="18" charset="0"/>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05839978"/>
                  </a:ext>
                </a:extLst>
              </a:tr>
              <a:tr h="247015">
                <a:tc>
                  <a:txBody>
                    <a:bodyPr/>
                    <a:lstStyle/>
                    <a:p>
                      <a:pPr algn="l">
                        <a:lnSpc>
                          <a:spcPts val="1600"/>
                        </a:lnSpc>
                      </a:pPr>
                      <a:r>
                        <a:rPr lang="en-US" sz="1200" kern="100">
                          <a:effectLst/>
                        </a:rPr>
                        <a:t>08</a:t>
                      </a:r>
                      <a:r>
                        <a:rPr lang="ja-JP" sz="1200" kern="100">
                          <a:effectLst/>
                        </a:rPr>
                        <a:t>：</a:t>
                      </a:r>
                      <a:r>
                        <a:rPr lang="en-US" sz="1200" kern="100">
                          <a:effectLst/>
                        </a:rPr>
                        <a:t>30 </a:t>
                      </a:r>
                      <a:r>
                        <a:rPr lang="ja-JP" sz="1200" kern="100">
                          <a:effectLst/>
                        </a:rPr>
                        <a:t>～</a:t>
                      </a:r>
                      <a:r>
                        <a:rPr lang="en-US" sz="1200" kern="100">
                          <a:effectLst/>
                        </a:rPr>
                        <a:t> 10</a:t>
                      </a:r>
                      <a:r>
                        <a:rPr lang="ja-JP" sz="1200" kern="100">
                          <a:effectLst/>
                        </a:rPr>
                        <a:t>：</a:t>
                      </a:r>
                      <a:r>
                        <a:rPr lang="en-US" sz="1200" kern="100">
                          <a:effectLst/>
                        </a:rPr>
                        <a:t>00</a:t>
                      </a:r>
                      <a:endParaRPr lang="ja-JP" sz="1050" kern="100">
                        <a:effectLst/>
                        <a:latin typeface="Century" panose="02040604050505020304" pitchFamily="18" charset="0"/>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ts val="1600"/>
                        </a:lnSpc>
                      </a:pPr>
                      <a:r>
                        <a:rPr lang="ja-JP" sz="1200" kern="100" dirty="0">
                          <a:effectLst/>
                        </a:rPr>
                        <a:t>企業プレゼンテーション</a:t>
                      </a:r>
                      <a:endParaRPr lang="ja-JP" sz="1050" kern="100" dirty="0">
                        <a:effectLst/>
                        <a:latin typeface="Century" panose="02040604050505020304" pitchFamily="18" charset="0"/>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ts val="1600"/>
                        </a:lnSpc>
                      </a:pPr>
                      <a:r>
                        <a:rPr lang="ja-JP" altLang="en-US" sz="1050" kern="100" dirty="0">
                          <a:effectLst/>
                          <a:latin typeface="Century" panose="02040604050505020304" pitchFamily="18" charset="0"/>
                        </a:rPr>
                        <a:t>プレゼン会場</a:t>
                      </a:r>
                      <a:endParaRPr lang="ja-JP" sz="1050" kern="100" dirty="0">
                        <a:effectLst/>
                        <a:latin typeface="Century" panose="020406040505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3336400"/>
                  </a:ext>
                </a:extLst>
              </a:tr>
              <a:tr h="247015">
                <a:tc>
                  <a:txBody>
                    <a:bodyPr/>
                    <a:lstStyle/>
                    <a:p>
                      <a:pPr algn="l">
                        <a:lnSpc>
                          <a:spcPts val="1600"/>
                        </a:lnSpc>
                      </a:pPr>
                      <a:r>
                        <a:rPr lang="en-US" sz="1200" kern="100">
                          <a:effectLst/>
                        </a:rPr>
                        <a:t>09</a:t>
                      </a:r>
                      <a:r>
                        <a:rPr lang="ja-JP" sz="1200" kern="100">
                          <a:effectLst/>
                        </a:rPr>
                        <a:t>：</a:t>
                      </a:r>
                      <a:r>
                        <a:rPr lang="en-US" sz="1200" kern="100">
                          <a:effectLst/>
                        </a:rPr>
                        <a:t>30 </a:t>
                      </a:r>
                      <a:r>
                        <a:rPr lang="ja-JP" sz="1200" kern="100">
                          <a:effectLst/>
                        </a:rPr>
                        <a:t>～</a:t>
                      </a:r>
                      <a:r>
                        <a:rPr lang="en-US" sz="1200" kern="100">
                          <a:effectLst/>
                        </a:rPr>
                        <a:t> 10</a:t>
                      </a:r>
                      <a:r>
                        <a:rPr lang="ja-JP" sz="1200" kern="100">
                          <a:effectLst/>
                        </a:rPr>
                        <a:t>：</a:t>
                      </a:r>
                      <a:r>
                        <a:rPr lang="en-US" sz="1200" kern="100">
                          <a:effectLst/>
                        </a:rPr>
                        <a:t>00</a:t>
                      </a:r>
                      <a:endParaRPr lang="ja-JP" sz="1050" kern="100">
                        <a:effectLst/>
                        <a:latin typeface="Century" panose="020406040505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ts val="1600"/>
                        </a:lnSpc>
                      </a:pPr>
                      <a:r>
                        <a:rPr lang="ja-JP" sz="1200" kern="100" dirty="0">
                          <a:effectLst/>
                        </a:rPr>
                        <a:t>予備自衛官等制度説明</a:t>
                      </a:r>
                      <a:endParaRPr lang="ja-JP" sz="1050" kern="100" dirty="0">
                        <a:effectLst/>
                        <a:latin typeface="Century" panose="020406040505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rowSpan="4">
                  <a:txBody>
                    <a:bodyPr/>
                    <a:lstStyle/>
                    <a:p>
                      <a:pPr algn="l">
                        <a:lnSpc>
                          <a:spcPts val="1600"/>
                        </a:lnSpc>
                      </a:pPr>
                      <a:r>
                        <a:rPr lang="ja-JP" altLang="en-US" sz="1050" kern="100" dirty="0">
                          <a:effectLst/>
                          <a:latin typeface="Century" panose="02040604050505020304" pitchFamily="18" charset="0"/>
                        </a:rPr>
                        <a:t>個別面談会場</a:t>
                      </a:r>
                      <a:endParaRPr lang="ja-JP" sz="1050" kern="100" dirty="0">
                        <a:effectLst/>
                        <a:latin typeface="Century" panose="020406040505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88059217"/>
                  </a:ext>
                </a:extLst>
              </a:tr>
              <a:tr h="247015">
                <a:tc>
                  <a:txBody>
                    <a:bodyPr/>
                    <a:lstStyle/>
                    <a:p>
                      <a:pPr algn="l">
                        <a:lnSpc>
                          <a:spcPts val="1600"/>
                        </a:lnSpc>
                      </a:pPr>
                      <a:r>
                        <a:rPr lang="en-US" sz="1200" kern="100">
                          <a:effectLst/>
                        </a:rPr>
                        <a:t>10</a:t>
                      </a:r>
                      <a:r>
                        <a:rPr lang="ja-JP" sz="1200" kern="100">
                          <a:effectLst/>
                        </a:rPr>
                        <a:t>：</a:t>
                      </a:r>
                      <a:r>
                        <a:rPr lang="en-US" sz="1200" kern="100">
                          <a:effectLst/>
                        </a:rPr>
                        <a:t>00 </a:t>
                      </a:r>
                      <a:r>
                        <a:rPr lang="ja-JP" sz="1200" kern="100">
                          <a:effectLst/>
                        </a:rPr>
                        <a:t>～</a:t>
                      </a:r>
                      <a:r>
                        <a:rPr lang="en-US" sz="1200" kern="100">
                          <a:effectLst/>
                        </a:rPr>
                        <a:t> 10</a:t>
                      </a:r>
                      <a:r>
                        <a:rPr lang="ja-JP" sz="1200" kern="100">
                          <a:effectLst/>
                        </a:rPr>
                        <a:t>：</a:t>
                      </a:r>
                      <a:r>
                        <a:rPr lang="en-US" sz="1200" kern="100">
                          <a:effectLst/>
                        </a:rPr>
                        <a:t>15</a:t>
                      </a:r>
                      <a:endParaRPr lang="ja-JP" sz="1050" kern="100">
                        <a:effectLst/>
                        <a:latin typeface="Century" panose="020406040505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ts val="1600"/>
                        </a:lnSpc>
                      </a:pPr>
                      <a:r>
                        <a:rPr lang="ja-JP" sz="1200" kern="100" dirty="0">
                          <a:effectLst/>
                        </a:rPr>
                        <a:t>主催者等挨拶</a:t>
                      </a:r>
                      <a:endParaRPr lang="ja-JP" sz="1050" kern="100" dirty="0">
                        <a:effectLst/>
                        <a:latin typeface="Century" panose="020406040505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kumimoji="1" lang="ja-JP" altLang="en-US"/>
                    </a:p>
                  </a:txBody>
                  <a:tcPr/>
                </a:tc>
                <a:extLst>
                  <a:ext uri="{0D108BD9-81ED-4DB2-BD59-A6C34878D82A}">
                    <a16:rowId xmlns:a16="http://schemas.microsoft.com/office/drawing/2014/main" val="3892372246"/>
                  </a:ext>
                </a:extLst>
              </a:tr>
              <a:tr h="247015">
                <a:tc>
                  <a:txBody>
                    <a:bodyPr/>
                    <a:lstStyle/>
                    <a:p>
                      <a:pPr algn="l">
                        <a:lnSpc>
                          <a:spcPts val="1600"/>
                        </a:lnSpc>
                      </a:pPr>
                      <a:r>
                        <a:rPr lang="en-US" sz="1200" kern="100">
                          <a:effectLst/>
                        </a:rPr>
                        <a:t>10</a:t>
                      </a:r>
                      <a:r>
                        <a:rPr lang="ja-JP" sz="1200" kern="100">
                          <a:effectLst/>
                        </a:rPr>
                        <a:t>：</a:t>
                      </a:r>
                      <a:r>
                        <a:rPr lang="en-US" sz="1200" kern="100">
                          <a:effectLst/>
                        </a:rPr>
                        <a:t>15 </a:t>
                      </a:r>
                      <a:r>
                        <a:rPr lang="ja-JP" sz="1200" kern="100">
                          <a:effectLst/>
                        </a:rPr>
                        <a:t>～</a:t>
                      </a:r>
                      <a:r>
                        <a:rPr lang="en-US" sz="1200" kern="100">
                          <a:effectLst/>
                        </a:rPr>
                        <a:t> 12</a:t>
                      </a:r>
                      <a:r>
                        <a:rPr lang="ja-JP" sz="1200" kern="100">
                          <a:effectLst/>
                        </a:rPr>
                        <a:t>：</a:t>
                      </a:r>
                      <a:r>
                        <a:rPr lang="en-US" sz="1200" kern="100">
                          <a:effectLst/>
                        </a:rPr>
                        <a:t>10</a:t>
                      </a:r>
                      <a:endParaRPr lang="ja-JP" sz="1050" kern="100">
                        <a:effectLst/>
                        <a:latin typeface="Century" panose="02040604050505020304" pitchFamily="18" charset="0"/>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ts val="1600"/>
                        </a:lnSpc>
                      </a:pPr>
                      <a:r>
                        <a:rPr lang="ja-JP" sz="1200" kern="100" dirty="0">
                          <a:effectLst/>
                        </a:rPr>
                        <a:t>個別面談（４回）（２５分</a:t>
                      </a:r>
                      <a:r>
                        <a:rPr lang="en-US" sz="1200" kern="100" dirty="0">
                          <a:effectLst/>
                        </a:rPr>
                        <a:t>/</a:t>
                      </a:r>
                      <a:r>
                        <a:rPr lang="ja-JP" sz="1200" kern="100" dirty="0">
                          <a:effectLst/>
                        </a:rPr>
                        <a:t>回）</a:t>
                      </a:r>
                      <a:endParaRPr lang="ja-JP" sz="1050" kern="100" dirty="0">
                        <a:effectLst/>
                        <a:latin typeface="Century" panose="02040604050505020304" pitchFamily="18" charset="0"/>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kumimoji="1" lang="ja-JP" altLang="en-US"/>
                    </a:p>
                  </a:txBody>
                  <a:tcPr/>
                </a:tc>
                <a:extLst>
                  <a:ext uri="{0D108BD9-81ED-4DB2-BD59-A6C34878D82A}">
                    <a16:rowId xmlns:a16="http://schemas.microsoft.com/office/drawing/2014/main" val="2142968035"/>
                  </a:ext>
                </a:extLst>
              </a:tr>
              <a:tr h="247015">
                <a:tc>
                  <a:txBody>
                    <a:bodyPr/>
                    <a:lstStyle/>
                    <a:p>
                      <a:pPr algn="just">
                        <a:lnSpc>
                          <a:spcPts val="1600"/>
                        </a:lnSpc>
                        <a:spcAft>
                          <a:spcPts val="0"/>
                        </a:spcAft>
                      </a:pPr>
                      <a:r>
                        <a:rPr lang="en-US" sz="1200" kern="100">
                          <a:effectLst/>
                        </a:rPr>
                        <a:t>12</a:t>
                      </a:r>
                      <a:r>
                        <a:rPr lang="ja-JP" sz="1200" kern="100">
                          <a:effectLst/>
                        </a:rPr>
                        <a:t>：</a:t>
                      </a:r>
                      <a:r>
                        <a:rPr lang="en-US" sz="1200" kern="100">
                          <a:effectLst/>
                        </a:rPr>
                        <a:t>10 </a:t>
                      </a:r>
                      <a:r>
                        <a:rPr lang="ja-JP" sz="1200" kern="100">
                          <a:effectLst/>
                        </a:rPr>
                        <a:t>～</a:t>
                      </a:r>
                      <a:r>
                        <a:rPr lang="en-US" sz="1200" kern="100">
                          <a:effectLst/>
                        </a:rPr>
                        <a:t> 12</a:t>
                      </a:r>
                      <a:r>
                        <a:rPr lang="ja-JP" sz="1200" kern="100">
                          <a:effectLst/>
                        </a:rPr>
                        <a:t>：</a:t>
                      </a:r>
                      <a:r>
                        <a:rPr lang="en-US" sz="1200" kern="100">
                          <a:effectLst/>
                        </a:rPr>
                        <a:t>15</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ts val="1600"/>
                        </a:lnSpc>
                      </a:pPr>
                      <a:r>
                        <a:rPr lang="ja-JP" sz="1200" kern="100" dirty="0">
                          <a:effectLst/>
                        </a:rPr>
                        <a:t>アンケート調査</a:t>
                      </a:r>
                      <a:endParaRPr lang="ja-JP" sz="1050" kern="100" dirty="0">
                        <a:effectLst/>
                        <a:latin typeface="Century" panose="02040604050505020304" pitchFamily="18" charset="0"/>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kumimoji="1" lang="ja-JP" altLang="en-US"/>
                    </a:p>
                  </a:txBody>
                  <a:tcPr/>
                </a:tc>
                <a:extLst>
                  <a:ext uri="{0D108BD9-81ED-4DB2-BD59-A6C34878D82A}">
                    <a16:rowId xmlns:a16="http://schemas.microsoft.com/office/drawing/2014/main" val="4192423695"/>
                  </a:ext>
                </a:extLst>
              </a:tr>
              <a:tr h="247015">
                <a:tc gridSpan="3">
                  <a:txBody>
                    <a:bodyPr/>
                    <a:lstStyle/>
                    <a:p>
                      <a:pPr algn="l">
                        <a:lnSpc>
                          <a:spcPts val="1600"/>
                        </a:lnSpc>
                      </a:pPr>
                      <a:endParaRPr lang="ja-JP" sz="1050" kern="100" dirty="0">
                        <a:effectLst/>
                        <a:latin typeface="Century" panose="02040604050505020304" pitchFamily="18" charset="0"/>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506128266"/>
                  </a:ext>
                </a:extLst>
              </a:tr>
              <a:tr h="247015">
                <a:tc>
                  <a:txBody>
                    <a:bodyPr/>
                    <a:lstStyle/>
                    <a:p>
                      <a:pPr algn="just">
                        <a:lnSpc>
                          <a:spcPts val="1600"/>
                        </a:lnSpc>
                        <a:spcAft>
                          <a:spcPts val="0"/>
                        </a:spcAft>
                      </a:pPr>
                      <a:r>
                        <a:rPr lang="en-US" sz="1200" kern="100">
                          <a:effectLst/>
                        </a:rPr>
                        <a:t>12</a:t>
                      </a:r>
                      <a:r>
                        <a:rPr lang="ja-JP" sz="1200" kern="100">
                          <a:effectLst/>
                        </a:rPr>
                        <a:t>：</a:t>
                      </a:r>
                      <a:r>
                        <a:rPr lang="en-US" sz="1200" kern="100">
                          <a:effectLst/>
                        </a:rPr>
                        <a:t>30 </a:t>
                      </a:r>
                      <a:r>
                        <a:rPr lang="ja-JP" sz="1200" kern="100">
                          <a:effectLst/>
                        </a:rPr>
                        <a:t>～</a:t>
                      </a:r>
                      <a:r>
                        <a:rPr lang="en-US" sz="1200" kern="100">
                          <a:effectLst/>
                        </a:rPr>
                        <a:t> 14</a:t>
                      </a:r>
                      <a:r>
                        <a:rPr lang="ja-JP" sz="1200" kern="100">
                          <a:effectLst/>
                        </a:rPr>
                        <a:t>：</a:t>
                      </a:r>
                      <a:r>
                        <a:rPr lang="en-US" sz="1200" kern="100">
                          <a:effectLst/>
                        </a:rPr>
                        <a:t>00</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ts val="1600"/>
                        </a:lnSpc>
                      </a:pPr>
                      <a:r>
                        <a:rPr lang="ja-JP" sz="1200" kern="100">
                          <a:effectLst/>
                        </a:rPr>
                        <a:t>午後の部　受付※</a:t>
                      </a:r>
                      <a:endParaRPr lang="ja-JP" sz="1050" kern="100">
                        <a:effectLst/>
                        <a:latin typeface="Century" panose="02040604050505020304" pitchFamily="18" charset="0"/>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ts val="1600"/>
                        </a:lnSpc>
                      </a:pPr>
                      <a:endParaRPr lang="ja-JP" sz="1050" kern="100" dirty="0">
                        <a:effectLst/>
                        <a:latin typeface="Century" panose="02040604050505020304" pitchFamily="18" charset="0"/>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67181874"/>
                  </a:ext>
                </a:extLst>
              </a:tr>
              <a:tr h="247015">
                <a:tc>
                  <a:txBody>
                    <a:bodyPr/>
                    <a:lstStyle/>
                    <a:p>
                      <a:pPr algn="just">
                        <a:lnSpc>
                          <a:spcPts val="1600"/>
                        </a:lnSpc>
                        <a:spcAft>
                          <a:spcPts val="0"/>
                        </a:spcAft>
                      </a:pPr>
                      <a:r>
                        <a:rPr lang="en-US" sz="1200" kern="100">
                          <a:effectLst/>
                        </a:rPr>
                        <a:t>13</a:t>
                      </a:r>
                      <a:r>
                        <a:rPr lang="ja-JP" sz="1200" kern="100">
                          <a:effectLst/>
                        </a:rPr>
                        <a:t>：</a:t>
                      </a:r>
                      <a:r>
                        <a:rPr lang="en-US" sz="1200" kern="100">
                          <a:effectLst/>
                        </a:rPr>
                        <a:t>00 </a:t>
                      </a:r>
                      <a:r>
                        <a:rPr lang="ja-JP" sz="1200" kern="100">
                          <a:effectLst/>
                        </a:rPr>
                        <a:t>～ </a:t>
                      </a:r>
                      <a:r>
                        <a:rPr lang="en-US" sz="1200" kern="100">
                          <a:effectLst/>
                        </a:rPr>
                        <a:t>14</a:t>
                      </a:r>
                      <a:r>
                        <a:rPr lang="ja-JP" sz="1200" kern="100">
                          <a:effectLst/>
                        </a:rPr>
                        <a:t>：</a:t>
                      </a:r>
                      <a:r>
                        <a:rPr lang="en-US" sz="1200" kern="100">
                          <a:effectLst/>
                        </a:rPr>
                        <a:t>30</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ts val="1600"/>
                        </a:lnSpc>
                      </a:pPr>
                      <a:r>
                        <a:rPr lang="ja-JP" sz="1200" kern="100">
                          <a:effectLst/>
                        </a:rPr>
                        <a:t>企業プレゼンテーション</a:t>
                      </a:r>
                      <a:endParaRPr lang="ja-JP" sz="1050" kern="100">
                        <a:effectLst/>
                        <a:latin typeface="Century" panose="02040604050505020304" pitchFamily="18" charset="0"/>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685800" rtl="0" eaLnBrk="1" fontAlgn="auto" latinLnBrk="0" hangingPunct="1">
                        <a:lnSpc>
                          <a:spcPts val="1600"/>
                        </a:lnSpc>
                        <a:spcBef>
                          <a:spcPts val="0"/>
                        </a:spcBef>
                        <a:spcAft>
                          <a:spcPts val="0"/>
                        </a:spcAft>
                        <a:buClrTx/>
                        <a:buSzTx/>
                        <a:buFontTx/>
                        <a:buNone/>
                        <a:tabLst/>
                        <a:defRPr/>
                      </a:pPr>
                      <a:r>
                        <a:rPr lang="ja-JP" altLang="en-US" sz="1050" kern="100" dirty="0">
                          <a:effectLst/>
                          <a:latin typeface="Century" panose="02040604050505020304" pitchFamily="18" charset="0"/>
                        </a:rPr>
                        <a:t>プレゼン会場</a:t>
                      </a:r>
                      <a:endParaRPr lang="ja-JP" sz="1050" kern="100" dirty="0">
                        <a:effectLst/>
                        <a:latin typeface="Century" panose="020406040505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8993267"/>
                  </a:ext>
                </a:extLst>
              </a:tr>
              <a:tr h="247015">
                <a:tc>
                  <a:txBody>
                    <a:bodyPr/>
                    <a:lstStyle/>
                    <a:p>
                      <a:pPr algn="just">
                        <a:lnSpc>
                          <a:spcPts val="1600"/>
                        </a:lnSpc>
                        <a:spcAft>
                          <a:spcPts val="0"/>
                        </a:spcAft>
                      </a:pPr>
                      <a:r>
                        <a:rPr lang="en-US" sz="1200" kern="100">
                          <a:effectLst/>
                        </a:rPr>
                        <a:t>14</a:t>
                      </a:r>
                      <a:r>
                        <a:rPr lang="ja-JP" sz="1200" kern="100">
                          <a:effectLst/>
                        </a:rPr>
                        <a:t>：</a:t>
                      </a:r>
                      <a:r>
                        <a:rPr lang="en-US" sz="1200" kern="100">
                          <a:effectLst/>
                        </a:rPr>
                        <a:t>00 </a:t>
                      </a:r>
                      <a:r>
                        <a:rPr lang="ja-JP" sz="1200" kern="100">
                          <a:effectLst/>
                        </a:rPr>
                        <a:t>～</a:t>
                      </a:r>
                      <a:r>
                        <a:rPr lang="en-US" sz="1200" kern="100">
                          <a:effectLst/>
                        </a:rPr>
                        <a:t> 14</a:t>
                      </a:r>
                      <a:r>
                        <a:rPr lang="ja-JP" sz="1200" kern="100">
                          <a:effectLst/>
                        </a:rPr>
                        <a:t>：</a:t>
                      </a:r>
                      <a:r>
                        <a:rPr lang="en-US" sz="1200" kern="100">
                          <a:effectLst/>
                        </a:rPr>
                        <a:t>30</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ts val="1600"/>
                        </a:lnSpc>
                      </a:pPr>
                      <a:r>
                        <a:rPr lang="ja-JP" sz="1200" kern="100">
                          <a:effectLst/>
                        </a:rPr>
                        <a:t>予備自衛官等制度説明</a:t>
                      </a:r>
                      <a:endParaRPr lang="ja-JP" sz="1050" kern="100">
                        <a:effectLst/>
                        <a:latin typeface="Century" panose="020406040505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rowSpan="4">
                  <a:txBody>
                    <a:bodyPr/>
                    <a:lstStyle/>
                    <a:p>
                      <a:pPr marL="0" marR="0" indent="0" algn="l" defTabSz="685800" rtl="0" eaLnBrk="1" fontAlgn="auto" latinLnBrk="0" hangingPunct="1">
                        <a:lnSpc>
                          <a:spcPts val="1600"/>
                        </a:lnSpc>
                        <a:spcBef>
                          <a:spcPts val="0"/>
                        </a:spcBef>
                        <a:spcAft>
                          <a:spcPts val="0"/>
                        </a:spcAft>
                        <a:buClrTx/>
                        <a:buSzTx/>
                        <a:buFontTx/>
                        <a:buNone/>
                        <a:tabLst/>
                        <a:defRPr/>
                      </a:pPr>
                      <a:r>
                        <a:rPr lang="ja-JP" altLang="en-US" sz="1050" kern="100" dirty="0">
                          <a:effectLst/>
                          <a:latin typeface="Century" panose="02040604050505020304" pitchFamily="18" charset="0"/>
                        </a:rPr>
                        <a:t>個別面談会場</a:t>
                      </a:r>
                      <a:endParaRPr lang="ja-JP" sz="1050" kern="100" dirty="0">
                        <a:effectLst/>
                        <a:latin typeface="Century" panose="020406040505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76597683"/>
                  </a:ext>
                </a:extLst>
              </a:tr>
              <a:tr h="247015">
                <a:tc>
                  <a:txBody>
                    <a:bodyPr/>
                    <a:lstStyle/>
                    <a:p>
                      <a:pPr algn="just">
                        <a:lnSpc>
                          <a:spcPts val="1600"/>
                        </a:lnSpc>
                        <a:spcAft>
                          <a:spcPts val="0"/>
                        </a:spcAft>
                      </a:pPr>
                      <a:r>
                        <a:rPr lang="en-US" sz="1200" kern="100">
                          <a:effectLst/>
                        </a:rPr>
                        <a:t>14</a:t>
                      </a:r>
                      <a:r>
                        <a:rPr lang="ja-JP" sz="1200" kern="100">
                          <a:effectLst/>
                        </a:rPr>
                        <a:t>：</a:t>
                      </a:r>
                      <a:r>
                        <a:rPr lang="en-US" sz="1200" kern="100">
                          <a:effectLst/>
                        </a:rPr>
                        <a:t>30 </a:t>
                      </a:r>
                      <a:r>
                        <a:rPr lang="ja-JP" sz="1200" kern="100">
                          <a:effectLst/>
                        </a:rPr>
                        <a:t>～</a:t>
                      </a:r>
                      <a:r>
                        <a:rPr lang="en-US" sz="1200" kern="100">
                          <a:effectLst/>
                        </a:rPr>
                        <a:t> 14</a:t>
                      </a:r>
                      <a:r>
                        <a:rPr lang="ja-JP" sz="1200" kern="100">
                          <a:effectLst/>
                        </a:rPr>
                        <a:t>：</a:t>
                      </a:r>
                      <a:r>
                        <a:rPr lang="en-US" sz="1200" kern="100">
                          <a:effectLst/>
                        </a:rPr>
                        <a:t>45</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just">
                        <a:lnSpc>
                          <a:spcPts val="1600"/>
                        </a:lnSpc>
                        <a:spcAft>
                          <a:spcPts val="0"/>
                        </a:spcAft>
                      </a:pPr>
                      <a:r>
                        <a:rPr lang="ja-JP" sz="1200" kern="100" dirty="0">
                          <a:effectLst/>
                        </a:rPr>
                        <a:t>主催者等挨拶</a:t>
                      </a:r>
                      <a:endParaRPr lang="ja-JP" sz="1050" kern="100" dirty="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kumimoji="1" lang="ja-JP" altLang="en-US"/>
                    </a:p>
                  </a:txBody>
                  <a:tcPr/>
                </a:tc>
                <a:extLst>
                  <a:ext uri="{0D108BD9-81ED-4DB2-BD59-A6C34878D82A}">
                    <a16:rowId xmlns:a16="http://schemas.microsoft.com/office/drawing/2014/main" val="2069754828"/>
                  </a:ext>
                </a:extLst>
              </a:tr>
              <a:tr h="247015">
                <a:tc>
                  <a:txBody>
                    <a:bodyPr/>
                    <a:lstStyle/>
                    <a:p>
                      <a:pPr algn="just">
                        <a:lnSpc>
                          <a:spcPts val="1600"/>
                        </a:lnSpc>
                        <a:spcAft>
                          <a:spcPts val="0"/>
                        </a:spcAft>
                      </a:pPr>
                      <a:r>
                        <a:rPr lang="en-US" sz="1200" kern="100">
                          <a:effectLst/>
                        </a:rPr>
                        <a:t>14</a:t>
                      </a:r>
                      <a:r>
                        <a:rPr lang="ja-JP" sz="1200" kern="100">
                          <a:effectLst/>
                        </a:rPr>
                        <a:t>：</a:t>
                      </a:r>
                      <a:r>
                        <a:rPr lang="en-US" sz="1200" kern="100">
                          <a:effectLst/>
                        </a:rPr>
                        <a:t>45 </a:t>
                      </a:r>
                      <a:r>
                        <a:rPr lang="ja-JP" sz="1200" kern="100">
                          <a:effectLst/>
                        </a:rPr>
                        <a:t>～</a:t>
                      </a:r>
                      <a:r>
                        <a:rPr lang="en-US" sz="1200" kern="100">
                          <a:effectLst/>
                        </a:rPr>
                        <a:t> 16</a:t>
                      </a:r>
                      <a:r>
                        <a:rPr lang="ja-JP" sz="1200" kern="100">
                          <a:effectLst/>
                        </a:rPr>
                        <a:t>：</a:t>
                      </a:r>
                      <a:r>
                        <a:rPr lang="en-US" sz="1200" kern="100">
                          <a:effectLst/>
                        </a:rPr>
                        <a:t>35</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ts val="1600"/>
                        </a:lnSpc>
                      </a:pPr>
                      <a:r>
                        <a:rPr lang="ja-JP" sz="1200" kern="100" dirty="0">
                          <a:effectLst/>
                        </a:rPr>
                        <a:t>個別面談（４回）（２５分</a:t>
                      </a:r>
                      <a:r>
                        <a:rPr lang="en-US" sz="1200" kern="100" dirty="0">
                          <a:effectLst/>
                        </a:rPr>
                        <a:t>/</a:t>
                      </a:r>
                      <a:r>
                        <a:rPr lang="ja-JP" sz="1200" kern="100" dirty="0">
                          <a:effectLst/>
                        </a:rPr>
                        <a:t>回）</a:t>
                      </a:r>
                      <a:endParaRPr lang="ja-JP" sz="1050" kern="100" dirty="0">
                        <a:effectLst/>
                        <a:latin typeface="Century" panose="02040604050505020304" pitchFamily="18" charset="0"/>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kumimoji="1" lang="ja-JP" altLang="en-US"/>
                    </a:p>
                  </a:txBody>
                  <a:tcPr/>
                </a:tc>
                <a:extLst>
                  <a:ext uri="{0D108BD9-81ED-4DB2-BD59-A6C34878D82A}">
                    <a16:rowId xmlns:a16="http://schemas.microsoft.com/office/drawing/2014/main" val="885567405"/>
                  </a:ext>
                </a:extLst>
              </a:tr>
              <a:tr h="247015">
                <a:tc>
                  <a:txBody>
                    <a:bodyPr/>
                    <a:lstStyle/>
                    <a:p>
                      <a:pPr algn="just">
                        <a:lnSpc>
                          <a:spcPts val="1600"/>
                        </a:lnSpc>
                        <a:spcAft>
                          <a:spcPts val="0"/>
                        </a:spcAft>
                      </a:pPr>
                      <a:r>
                        <a:rPr lang="en-US" sz="1200" kern="100">
                          <a:effectLst/>
                        </a:rPr>
                        <a:t>16</a:t>
                      </a:r>
                      <a:r>
                        <a:rPr lang="ja-JP" sz="1200" kern="100">
                          <a:effectLst/>
                        </a:rPr>
                        <a:t>：</a:t>
                      </a:r>
                      <a:r>
                        <a:rPr lang="en-US" sz="1200" kern="100">
                          <a:effectLst/>
                        </a:rPr>
                        <a:t>35 </a:t>
                      </a:r>
                      <a:r>
                        <a:rPr lang="ja-JP" sz="1200" kern="100">
                          <a:effectLst/>
                        </a:rPr>
                        <a:t>～</a:t>
                      </a:r>
                      <a:r>
                        <a:rPr lang="en-US" sz="1200" kern="100">
                          <a:effectLst/>
                        </a:rPr>
                        <a:t> 16</a:t>
                      </a:r>
                      <a:r>
                        <a:rPr lang="ja-JP" sz="1200" kern="100">
                          <a:effectLst/>
                        </a:rPr>
                        <a:t>：</a:t>
                      </a:r>
                      <a:r>
                        <a:rPr lang="en-US" sz="1200" kern="100">
                          <a:effectLst/>
                        </a:rPr>
                        <a:t>40</a:t>
                      </a:r>
                      <a:endParaRPr lang="ja-JP" sz="1050" kern="100">
                        <a:effectLst/>
                        <a:latin typeface="Century" panose="02040604050505020304" pitchFamily="18" charset="0"/>
                        <a:ea typeface="ＭＳ 明朝" panose="02020609040205080304" pitchFamily="17" charset="-128"/>
                        <a:cs typeface="Times New Roman" panose="02020603050405020304" pitchFamily="18" charset="0"/>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ts val="1600"/>
                        </a:lnSpc>
                      </a:pPr>
                      <a:r>
                        <a:rPr lang="ja-JP" sz="1200" kern="100" dirty="0">
                          <a:effectLst/>
                        </a:rPr>
                        <a:t>アンケート調査</a:t>
                      </a:r>
                      <a:endParaRPr lang="ja-JP" sz="1050" kern="100" dirty="0">
                        <a:effectLst/>
                        <a:latin typeface="Century" panose="02040604050505020304" pitchFamily="18" charset="0"/>
                      </a:endParaRPr>
                    </a:p>
                  </a:txBody>
                  <a:tcPr marL="62865" marR="6286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kumimoji="1" lang="ja-JP" altLang="en-US" dirty="0"/>
                    </a:p>
                  </a:txBody>
                  <a:tcPr/>
                </a:tc>
                <a:extLst>
                  <a:ext uri="{0D108BD9-81ED-4DB2-BD59-A6C34878D82A}">
                    <a16:rowId xmlns:a16="http://schemas.microsoft.com/office/drawing/2014/main" val="2498765860"/>
                  </a:ext>
                </a:extLst>
              </a:tr>
            </a:tbl>
          </a:graphicData>
        </a:graphic>
      </p:graphicFrame>
      <p:sp>
        <p:nvSpPr>
          <p:cNvPr id="5" name="正方形/長方形 4"/>
          <p:cNvSpPr/>
          <p:nvPr/>
        </p:nvSpPr>
        <p:spPr>
          <a:xfrm>
            <a:off x="-133350" y="4065857"/>
            <a:ext cx="6705600" cy="297517"/>
          </a:xfrm>
          <a:prstGeom prst="rect">
            <a:avLst/>
          </a:prstGeom>
        </p:spPr>
        <p:txBody>
          <a:bodyPr wrap="square">
            <a:spAutoFit/>
          </a:bodyPr>
          <a:lstStyle/>
          <a:p>
            <a:pPr marL="309880" indent="-156845" algn="just">
              <a:lnSpc>
                <a:spcPts val="1600"/>
              </a:lnSpc>
              <a:spcAft>
                <a:spcPts val="0"/>
              </a:spcAft>
            </a:pPr>
            <a:r>
              <a:rPr lang="ja-JP" altLang="ja-JP" sz="1200" kern="100" dirty="0">
                <a:latin typeface="メイリオ" panose="020B0604030504040204" pitchFamily="50" charset="-128"/>
                <a:ea typeface="メイリオ" panose="020B0604030504040204" pitchFamily="50" charset="-128"/>
                <a:cs typeface="Times New Roman" panose="02020603050405020304" pitchFamily="18" charset="0"/>
              </a:rPr>
              <a:t>※　各企業ごと、企業プレゼンテーション開始１５分前までに受付を済ませて</a:t>
            </a:r>
            <a:r>
              <a:rPr lang="ja-JP" altLang="en-US" sz="1200" kern="100" dirty="0">
                <a:latin typeface="メイリオ" panose="020B0604030504040204" pitchFamily="50" charset="-128"/>
                <a:ea typeface="メイリオ" panose="020B0604030504040204" pitchFamily="50" charset="-128"/>
                <a:cs typeface="Times New Roman" panose="02020603050405020304" pitchFamily="18" charset="0"/>
              </a:rPr>
              <a:t>ください</a:t>
            </a:r>
            <a:r>
              <a:rPr lang="ja-JP" altLang="ja-JP" sz="1200" kern="100" dirty="0">
                <a:latin typeface="メイリオ" panose="020B0604030504040204" pitchFamily="50" charset="-128"/>
                <a:ea typeface="メイリオ" panose="020B0604030504040204" pitchFamily="50" charset="-128"/>
                <a:cs typeface="Times New Roman" panose="02020603050405020304" pitchFamily="18" charset="0"/>
              </a:rPr>
              <a:t>。</a:t>
            </a:r>
          </a:p>
        </p:txBody>
      </p:sp>
      <p:sp>
        <p:nvSpPr>
          <p:cNvPr id="7" name="正方形/長方形 6"/>
          <p:cNvSpPr/>
          <p:nvPr/>
        </p:nvSpPr>
        <p:spPr>
          <a:xfrm>
            <a:off x="0" y="4296246"/>
            <a:ext cx="9512300" cy="4196020"/>
          </a:xfrm>
          <a:prstGeom prst="rect">
            <a:avLst/>
          </a:prstGeom>
        </p:spPr>
        <p:txBody>
          <a:bodyPr wrap="square">
            <a:spAutoFit/>
          </a:bodyPr>
          <a:lstStyle/>
          <a:p>
            <a:pPr>
              <a:lnSpc>
                <a:spcPts val="1600"/>
              </a:lnSpc>
            </a:pPr>
            <a:r>
              <a:rPr lang="ja-JP" altLang="en-US" sz="1200" dirty="0">
                <a:latin typeface="メイリオ" panose="020B0604030504040204" pitchFamily="50" charset="-128"/>
                <a:ea typeface="メイリオ" panose="020B0604030504040204" pitchFamily="50" charset="-128"/>
              </a:rPr>
              <a:t>１　</a:t>
            </a:r>
            <a:r>
              <a:rPr lang="ja-JP" altLang="ja-JP" sz="1200" dirty="0">
                <a:latin typeface="メイリオ" panose="020B0604030504040204" pitchFamily="50" charset="-128"/>
                <a:ea typeface="メイリオ" panose="020B0604030504040204" pitchFamily="50" charset="-128"/>
              </a:rPr>
              <a:t>企業プレゼンテーションについて</a:t>
            </a:r>
          </a:p>
          <a:p>
            <a:pPr marL="283210" indent="-207010">
              <a:lnSpc>
                <a:spcPts val="1600"/>
              </a:lnSpc>
            </a:pPr>
            <a:r>
              <a:rPr lang="en-US" altLang="ja-JP" sz="1200" dirty="0">
                <a:latin typeface="メイリオ" panose="020B0604030504040204" pitchFamily="50" charset="-128"/>
                <a:ea typeface="メイリオ" panose="020B0604030504040204" pitchFamily="50" charset="-128"/>
              </a:rPr>
              <a:t>(1)</a:t>
            </a:r>
            <a:r>
              <a:rPr lang="ja-JP" altLang="ja-JP" sz="1200" dirty="0">
                <a:latin typeface="メイリオ" panose="020B0604030504040204" pitchFamily="50" charset="-128"/>
                <a:ea typeface="メイリオ" panose="020B0604030504040204" pitchFamily="50" charset="-128"/>
              </a:rPr>
              <a:t>　企業プレゼンテーションは、参加いただく全ての企業に実施してい</a:t>
            </a:r>
            <a:r>
              <a:rPr lang="ja-JP" altLang="en-US" sz="1200" dirty="0">
                <a:latin typeface="メイリオ" panose="020B0604030504040204" pitchFamily="50" charset="-128"/>
                <a:ea typeface="メイリオ" panose="020B0604030504040204" pitchFamily="50" charset="-128"/>
              </a:rPr>
              <a:t>た</a:t>
            </a:r>
            <a:r>
              <a:rPr lang="ja-JP" altLang="ja-JP" sz="1200" dirty="0">
                <a:latin typeface="メイリオ" panose="020B0604030504040204" pitchFamily="50" charset="-128"/>
                <a:ea typeface="メイリオ" panose="020B0604030504040204" pitchFamily="50" charset="-128"/>
              </a:rPr>
              <a:t>だきます。面談直前の</a:t>
            </a:r>
            <a:endParaRPr lang="en-US" altLang="ja-JP" sz="1200" dirty="0">
              <a:latin typeface="メイリオ" panose="020B0604030504040204" pitchFamily="50" charset="-128"/>
              <a:ea typeface="メイリオ" panose="020B0604030504040204" pitchFamily="50" charset="-128"/>
            </a:endParaRPr>
          </a:p>
          <a:p>
            <a:pPr marL="283210" indent="-207010">
              <a:lnSpc>
                <a:spcPts val="1600"/>
              </a:lnSpc>
            </a:pPr>
            <a:r>
              <a:rPr lang="ja-JP" altLang="en-US" sz="1200" dirty="0">
                <a:latin typeface="メイリオ" panose="020B0604030504040204" pitchFamily="50" charset="-128"/>
                <a:ea typeface="メイリオ" panose="020B0604030504040204" pitchFamily="50" charset="-128"/>
              </a:rPr>
              <a:t>  　</a:t>
            </a:r>
            <a:r>
              <a:rPr lang="ja-JP" altLang="ja-JP" sz="1200" dirty="0">
                <a:latin typeface="メイリオ" panose="020B0604030504040204" pitchFamily="50" charset="-128"/>
                <a:ea typeface="メイリオ" panose="020B0604030504040204" pitchFamily="50" charset="-128"/>
              </a:rPr>
              <a:t>参加隊員に対するアピールの場としてご活用ください。参加隊員全員が拝聴いたします。</a:t>
            </a:r>
          </a:p>
          <a:p>
            <a:pPr marL="283210" indent="-207010">
              <a:lnSpc>
                <a:spcPts val="1600"/>
              </a:lnSpc>
            </a:pPr>
            <a:r>
              <a:rPr lang="en-US" altLang="ja-JP" sz="1200" dirty="0">
                <a:latin typeface="メイリオ" panose="020B0604030504040204" pitchFamily="50" charset="-128"/>
                <a:ea typeface="メイリオ" panose="020B0604030504040204" pitchFamily="50" charset="-128"/>
              </a:rPr>
              <a:t>(2)</a:t>
            </a:r>
            <a:r>
              <a:rPr lang="ja-JP" altLang="ja-JP" sz="1200" dirty="0">
                <a:latin typeface="メイリオ" panose="020B0604030504040204" pitchFamily="50" charset="-128"/>
                <a:ea typeface="メイリオ" panose="020B0604030504040204" pitchFamily="50" charset="-128"/>
              </a:rPr>
              <a:t>　割当時間は、各企業</a:t>
            </a:r>
            <a:r>
              <a:rPr lang="ja-JP" altLang="ja-JP" sz="1200" b="1" u="sng" dirty="0">
                <a:latin typeface="メイリオ" panose="020B0604030504040204" pitchFamily="50" charset="-128"/>
                <a:ea typeface="メイリオ" panose="020B0604030504040204" pitchFamily="50" charset="-128"/>
              </a:rPr>
              <a:t>３分間</a:t>
            </a:r>
            <a:r>
              <a:rPr lang="ja-JP" altLang="ja-JP" sz="1200" dirty="0">
                <a:latin typeface="メイリオ" panose="020B0604030504040204" pitchFamily="50" charset="-128"/>
                <a:ea typeface="メイリオ" panose="020B0604030504040204" pitchFamily="50" charset="-128"/>
              </a:rPr>
              <a:t>です。開始及び終了は、自衛隊愛媛地方協力本部が統制</a:t>
            </a:r>
            <a:r>
              <a:rPr lang="ja-JP" altLang="en-US" sz="1200" dirty="0">
                <a:latin typeface="メイリオ" panose="020B0604030504040204" pitchFamily="50" charset="-128"/>
                <a:ea typeface="メイリオ" panose="020B0604030504040204" pitchFamily="50" charset="-128"/>
              </a:rPr>
              <a:t>します</a:t>
            </a:r>
            <a:r>
              <a:rPr lang="ja-JP" altLang="ja-JP" sz="1200" dirty="0">
                <a:latin typeface="メイリオ" panose="020B0604030504040204" pitchFamily="50" charset="-128"/>
                <a:ea typeface="メイリオ" panose="020B0604030504040204" pitchFamily="50" charset="-128"/>
              </a:rPr>
              <a:t>。</a:t>
            </a:r>
          </a:p>
          <a:p>
            <a:pPr indent="76200">
              <a:lnSpc>
                <a:spcPts val="1600"/>
              </a:lnSpc>
            </a:pPr>
            <a:r>
              <a:rPr lang="en-US" altLang="ja-JP" sz="1200" dirty="0">
                <a:latin typeface="メイリオ" panose="020B0604030504040204" pitchFamily="50" charset="-128"/>
                <a:ea typeface="メイリオ" panose="020B0604030504040204" pitchFamily="50" charset="-128"/>
              </a:rPr>
              <a:t>(3)</a:t>
            </a:r>
            <a:r>
              <a:rPr lang="ja-JP" altLang="ja-JP" sz="1200" dirty="0">
                <a:latin typeface="メイリオ" panose="020B0604030504040204" pitchFamily="50" charset="-128"/>
                <a:ea typeface="メイリオ" panose="020B0604030504040204" pitchFamily="50" charset="-128"/>
              </a:rPr>
              <a:t>　プレゼンテーション</a:t>
            </a:r>
            <a:r>
              <a:rPr lang="ja-JP" altLang="en-US" sz="1200" dirty="0">
                <a:latin typeface="メイリオ" panose="020B0604030504040204" pitchFamily="50" charset="-128"/>
                <a:ea typeface="メイリオ" panose="020B0604030504040204" pitchFamily="50" charset="-128"/>
              </a:rPr>
              <a:t>要領は紙媒体使用、データ使用、口頭のみのいずれかです。</a:t>
            </a:r>
            <a:r>
              <a:rPr lang="ja-JP" altLang="ja-JP" sz="1200" dirty="0">
                <a:latin typeface="メイリオ" panose="020B0604030504040204" pitchFamily="50" charset="-128"/>
                <a:ea typeface="メイリオ" panose="020B0604030504040204" pitchFamily="50" charset="-128"/>
              </a:rPr>
              <a:t>データを使</a:t>
            </a:r>
            <a:endParaRPr lang="en-US" altLang="ja-JP" sz="1200" dirty="0">
              <a:latin typeface="メイリオ" panose="020B0604030504040204" pitchFamily="50" charset="-128"/>
              <a:ea typeface="メイリオ" panose="020B0604030504040204" pitchFamily="50" charset="-128"/>
            </a:endParaRPr>
          </a:p>
          <a:p>
            <a:pPr indent="76200">
              <a:lnSpc>
                <a:spcPts val="1600"/>
              </a:lnSpc>
            </a:pPr>
            <a:r>
              <a:rPr lang="ja-JP" altLang="en-US" sz="1200" dirty="0">
                <a:latin typeface="メイリオ" panose="020B0604030504040204" pitchFamily="50" charset="-128"/>
                <a:ea typeface="メイリオ" panose="020B0604030504040204" pitchFamily="50" charset="-128"/>
              </a:rPr>
              <a:t>　  </a:t>
            </a:r>
            <a:r>
              <a:rPr lang="ja-JP" altLang="ja-JP" sz="1200" dirty="0" err="1">
                <a:latin typeface="メイリオ" panose="020B0604030504040204" pitchFamily="50" charset="-128"/>
                <a:ea typeface="メイリオ" panose="020B0604030504040204" pitchFamily="50" charset="-128"/>
              </a:rPr>
              <a:t>用する</a:t>
            </a:r>
            <a:r>
              <a:rPr lang="ja-JP" altLang="ja-JP" sz="1200" dirty="0">
                <a:latin typeface="メイリオ" panose="020B0604030504040204" pitchFamily="50" charset="-128"/>
                <a:ea typeface="メイリオ" panose="020B0604030504040204" pitchFamily="50" charset="-128"/>
              </a:rPr>
              <a:t>場合は、</a:t>
            </a:r>
            <a:r>
              <a:rPr lang="ja-JP" altLang="en-US" sz="1200" dirty="0">
                <a:latin typeface="メイリオ" panose="020B0604030504040204" pitchFamily="50" charset="-128"/>
                <a:ea typeface="メイリオ" panose="020B0604030504040204" pitchFamily="50" charset="-128"/>
              </a:rPr>
              <a:t>事前にメールで</a:t>
            </a:r>
            <a:r>
              <a:rPr lang="ja-JP" altLang="ja-JP" sz="1200" dirty="0">
                <a:latin typeface="メイリオ" panose="020B0604030504040204" pitchFamily="50" charset="-128"/>
                <a:ea typeface="メイリオ" panose="020B0604030504040204" pitchFamily="50" charset="-128"/>
              </a:rPr>
              <a:t>提出をお願いします。当日は、自衛隊愛媛地方協力本部が準備</a:t>
            </a:r>
            <a:endParaRPr lang="en-US" altLang="ja-JP" sz="1200" dirty="0">
              <a:latin typeface="メイリオ" panose="020B0604030504040204" pitchFamily="50" charset="-128"/>
              <a:ea typeface="メイリオ" panose="020B0604030504040204" pitchFamily="50" charset="-128"/>
            </a:endParaRPr>
          </a:p>
          <a:p>
            <a:pPr indent="76200">
              <a:lnSpc>
                <a:spcPts val="1600"/>
              </a:lnSpc>
            </a:pPr>
            <a:r>
              <a:rPr lang="ja-JP" altLang="en-US" sz="1200" dirty="0">
                <a:latin typeface="メイリオ" panose="020B0604030504040204" pitchFamily="50" charset="-128"/>
                <a:ea typeface="メイリオ" panose="020B0604030504040204" pitchFamily="50" charset="-128"/>
              </a:rPr>
              <a:t>　  </a:t>
            </a:r>
            <a:r>
              <a:rPr lang="ja-JP" altLang="ja-JP" sz="1200" dirty="0">
                <a:latin typeface="メイリオ" panose="020B0604030504040204" pitchFamily="50" charset="-128"/>
                <a:ea typeface="メイリオ" panose="020B0604030504040204" pitchFamily="50" charset="-128"/>
              </a:rPr>
              <a:t>するパソコンを使用していただきます。なお、パソコンを持ち込んでのプレゼンテーションも</a:t>
            </a:r>
            <a:endParaRPr lang="en-US" altLang="ja-JP" sz="1200" dirty="0">
              <a:latin typeface="メイリオ" panose="020B0604030504040204" pitchFamily="50" charset="-128"/>
              <a:ea typeface="メイリオ" panose="020B0604030504040204" pitchFamily="50" charset="-128"/>
            </a:endParaRPr>
          </a:p>
          <a:p>
            <a:pPr indent="76200">
              <a:lnSpc>
                <a:spcPts val="1600"/>
              </a:lnSpc>
            </a:pPr>
            <a:r>
              <a:rPr lang="ja-JP" altLang="en-US" sz="1200" dirty="0">
                <a:latin typeface="メイリオ" panose="020B0604030504040204" pitchFamily="50" charset="-128"/>
                <a:ea typeface="メイリオ" panose="020B0604030504040204" pitchFamily="50" charset="-128"/>
              </a:rPr>
              <a:t>　  </a:t>
            </a:r>
            <a:r>
              <a:rPr lang="ja-JP" altLang="ja-JP" sz="1200" dirty="0">
                <a:latin typeface="メイリオ" panose="020B0604030504040204" pitchFamily="50" charset="-128"/>
                <a:ea typeface="メイリオ" panose="020B0604030504040204" pitchFamily="50" charset="-128"/>
              </a:rPr>
              <a:t>可能です。ＨＤＭＩケーブル、ＲＧＢケーブルについては、自衛隊愛媛地方協力本部で準備</a:t>
            </a:r>
            <a:r>
              <a:rPr lang="ja-JP" altLang="ja-JP" sz="1200" dirty="0" err="1">
                <a:latin typeface="メイリオ" panose="020B0604030504040204" pitchFamily="50" charset="-128"/>
                <a:ea typeface="メイリオ" panose="020B0604030504040204" pitchFamily="50" charset="-128"/>
              </a:rPr>
              <a:t>い</a:t>
            </a:r>
            <a:endParaRPr lang="en-US" altLang="ja-JP" sz="1200" dirty="0">
              <a:latin typeface="メイリオ" panose="020B0604030504040204" pitchFamily="50" charset="-128"/>
              <a:ea typeface="メイリオ" panose="020B0604030504040204" pitchFamily="50" charset="-128"/>
            </a:endParaRPr>
          </a:p>
          <a:p>
            <a:pPr indent="76200">
              <a:lnSpc>
                <a:spcPts val="1600"/>
              </a:lnSpc>
            </a:pPr>
            <a:r>
              <a:rPr lang="ja-JP" altLang="en-US" sz="1200" dirty="0">
                <a:latin typeface="メイリオ" panose="020B0604030504040204" pitchFamily="50" charset="-128"/>
                <a:ea typeface="メイリオ" panose="020B0604030504040204" pitchFamily="50" charset="-128"/>
              </a:rPr>
              <a:t>　  </a:t>
            </a:r>
            <a:r>
              <a:rPr lang="ja-JP" altLang="ja-JP" sz="1200" dirty="0">
                <a:latin typeface="メイリオ" panose="020B0604030504040204" pitchFamily="50" charset="-128"/>
                <a:ea typeface="メイリオ" panose="020B0604030504040204" pitchFamily="50" charset="-128"/>
              </a:rPr>
              <a:t>たします。</a:t>
            </a:r>
          </a:p>
          <a:p>
            <a:pPr>
              <a:lnSpc>
                <a:spcPts val="1600"/>
              </a:lnSpc>
            </a:pPr>
            <a:r>
              <a:rPr lang="en-US" altLang="ja-JP" sz="1200" dirty="0">
                <a:latin typeface="メイリオ" panose="020B0604030504040204" pitchFamily="50" charset="-128"/>
                <a:ea typeface="メイリオ" panose="020B0604030504040204" pitchFamily="50" charset="-128"/>
              </a:rPr>
              <a:t> </a:t>
            </a:r>
            <a:endParaRPr lang="ja-JP" altLang="ja-JP" sz="1200" dirty="0">
              <a:latin typeface="メイリオ" panose="020B0604030504040204" pitchFamily="50" charset="-128"/>
              <a:ea typeface="メイリオ" panose="020B0604030504040204" pitchFamily="50" charset="-128"/>
            </a:endParaRPr>
          </a:p>
          <a:p>
            <a:pPr>
              <a:lnSpc>
                <a:spcPts val="1600"/>
              </a:lnSpc>
            </a:pPr>
            <a:r>
              <a:rPr lang="ja-JP" altLang="en-US" sz="1200" dirty="0">
                <a:latin typeface="メイリオ" panose="020B0604030504040204" pitchFamily="50" charset="-128"/>
                <a:ea typeface="メイリオ" panose="020B0604030504040204" pitchFamily="50" charset="-128"/>
              </a:rPr>
              <a:t>２</a:t>
            </a:r>
            <a:r>
              <a:rPr lang="ja-JP" altLang="ja-JP" sz="1200" dirty="0">
                <a:latin typeface="メイリオ" panose="020B0604030504040204" pitchFamily="50" charset="-128"/>
                <a:ea typeface="メイリオ" panose="020B0604030504040204" pitchFamily="50" charset="-128"/>
              </a:rPr>
              <a:t>　</a:t>
            </a:r>
            <a:r>
              <a:rPr lang="ja-JP" altLang="en-US" sz="1200" dirty="0">
                <a:latin typeface="メイリオ" panose="020B0604030504040204" pitchFamily="50" charset="-128"/>
                <a:ea typeface="メイリオ" panose="020B0604030504040204" pitchFamily="50" charset="-128"/>
              </a:rPr>
              <a:t>個別</a:t>
            </a:r>
            <a:r>
              <a:rPr lang="ja-JP" altLang="ja-JP" sz="1200" dirty="0">
                <a:latin typeface="メイリオ" panose="020B0604030504040204" pitchFamily="50" charset="-128"/>
                <a:ea typeface="メイリオ" panose="020B0604030504040204" pitchFamily="50" charset="-128"/>
              </a:rPr>
              <a:t>面談について</a:t>
            </a:r>
            <a:endParaRPr lang="en-US" altLang="ja-JP" sz="1200" dirty="0">
              <a:latin typeface="メイリオ" panose="020B0604030504040204" pitchFamily="50" charset="-128"/>
              <a:ea typeface="メイリオ" panose="020B0604030504040204" pitchFamily="50" charset="-128"/>
            </a:endParaRPr>
          </a:p>
          <a:p>
            <a:pPr>
              <a:lnSpc>
                <a:spcPts val="1600"/>
              </a:lnSpc>
            </a:pPr>
            <a:r>
              <a:rPr lang="ja-JP" altLang="en-US" sz="1200" dirty="0">
                <a:latin typeface="メイリオ" panose="020B0604030504040204" pitchFamily="50" charset="-128"/>
                <a:ea typeface="メイリオ" panose="020B0604030504040204" pitchFamily="50" charset="-128"/>
              </a:rPr>
              <a:t>  </a:t>
            </a:r>
            <a:r>
              <a:rPr lang="en-US" altLang="ja-JP" sz="1200" dirty="0">
                <a:latin typeface="メイリオ" panose="020B0604030504040204" pitchFamily="50" charset="-128"/>
                <a:ea typeface="メイリオ" panose="020B0604030504040204" pitchFamily="50" charset="-128"/>
              </a:rPr>
              <a:t>(1)</a:t>
            </a:r>
            <a:r>
              <a:rPr lang="ja-JP" altLang="en-US" sz="1200" dirty="0">
                <a:latin typeface="メイリオ" panose="020B0604030504040204" pitchFamily="50" charset="-128"/>
                <a:ea typeface="メイリオ" panose="020B0604030504040204" pitchFamily="50" charset="-128"/>
              </a:rPr>
              <a:t>  </a:t>
            </a:r>
            <a:r>
              <a:rPr lang="ja-JP" altLang="ja-JP" sz="1200" dirty="0">
                <a:latin typeface="メイリオ" panose="020B0604030504040204" pitchFamily="50" charset="-128"/>
                <a:ea typeface="メイリオ" panose="020B0604030504040204" pitchFamily="50" charset="-128"/>
              </a:rPr>
              <a:t>参加隊員には各企業の求人票を事前に確認させ、面談希望企業を自衛隊愛媛地方協力本部が</a:t>
            </a:r>
            <a:endParaRPr lang="en-US" altLang="ja-JP" sz="1200" dirty="0">
              <a:latin typeface="メイリオ" panose="020B0604030504040204" pitchFamily="50" charset="-128"/>
              <a:ea typeface="メイリオ" panose="020B0604030504040204" pitchFamily="50" charset="-128"/>
            </a:endParaRPr>
          </a:p>
          <a:p>
            <a:pPr>
              <a:lnSpc>
                <a:spcPts val="1600"/>
              </a:lnSpc>
            </a:pPr>
            <a:r>
              <a:rPr lang="ja-JP" altLang="en-US" sz="1200" dirty="0">
                <a:latin typeface="メイリオ" panose="020B0604030504040204" pitchFamily="50" charset="-128"/>
                <a:ea typeface="メイリオ" panose="020B0604030504040204" pitchFamily="50" charset="-128"/>
              </a:rPr>
              <a:t>　　</a:t>
            </a:r>
            <a:r>
              <a:rPr lang="ja-JP" altLang="ja-JP" sz="1200" dirty="0">
                <a:latin typeface="メイリオ" panose="020B0604030504040204" pitchFamily="50" charset="-128"/>
                <a:ea typeface="メイリオ" panose="020B0604030504040204" pitchFamily="50" charset="-128"/>
              </a:rPr>
              <a:t>集計しております。隊員の希望に基づき、面談を実施いたします</a:t>
            </a:r>
            <a:endParaRPr lang="en-US" altLang="ja-JP" sz="1200" dirty="0">
              <a:latin typeface="メイリオ" panose="020B0604030504040204" pitchFamily="50" charset="-128"/>
              <a:ea typeface="メイリオ" panose="020B0604030504040204" pitchFamily="50" charset="-128"/>
            </a:endParaRPr>
          </a:p>
          <a:p>
            <a:pPr indent="76200">
              <a:lnSpc>
                <a:spcPts val="1600"/>
              </a:lnSpc>
            </a:pPr>
            <a:r>
              <a:rPr lang="ja-JP" altLang="en-US" sz="1200" dirty="0">
                <a:latin typeface="メイリオ" panose="020B0604030504040204" pitchFamily="50" charset="-128"/>
                <a:ea typeface="メイリオ" panose="020B0604030504040204" pitchFamily="50" charset="-128"/>
              </a:rPr>
              <a:t>　　 </a:t>
            </a:r>
            <a:r>
              <a:rPr lang="ja-JP" altLang="ja-JP" sz="1200" u="sng" dirty="0">
                <a:latin typeface="メイリオ" panose="020B0604030504040204" pitchFamily="50" charset="-128"/>
                <a:ea typeface="メイリオ" panose="020B0604030504040204" pitchFamily="50" charset="-128"/>
              </a:rPr>
              <a:t>午前の部の初回、午後の部の初回については、隊員が企業プレゼンテーションを拝聴した結</a:t>
            </a:r>
            <a:endParaRPr lang="en-US" altLang="ja-JP" sz="1200" dirty="0">
              <a:latin typeface="メイリオ" panose="020B0604030504040204" pitchFamily="50" charset="-128"/>
              <a:ea typeface="メイリオ" panose="020B0604030504040204" pitchFamily="50" charset="-128"/>
            </a:endParaRPr>
          </a:p>
          <a:p>
            <a:pPr indent="76200">
              <a:lnSpc>
                <a:spcPts val="1600"/>
              </a:lnSpc>
            </a:pPr>
            <a:r>
              <a:rPr lang="ja-JP" altLang="en-US" sz="1200" dirty="0">
                <a:latin typeface="メイリオ" panose="020B0604030504040204" pitchFamily="50" charset="-128"/>
                <a:ea typeface="メイリオ" panose="020B0604030504040204" pitchFamily="50" charset="-128"/>
              </a:rPr>
              <a:t>　 </a:t>
            </a:r>
            <a:r>
              <a:rPr lang="ja-JP" altLang="ja-JP" sz="1200" u="sng" dirty="0">
                <a:latin typeface="メイリオ" panose="020B0604030504040204" pitchFamily="50" charset="-128"/>
                <a:ea typeface="メイリオ" panose="020B0604030504040204" pitchFamily="50" charset="-128"/>
              </a:rPr>
              <a:t>果を踏まえ、自由に各企業を訪問できる時間としています。</a:t>
            </a:r>
            <a:r>
              <a:rPr lang="ja-JP" altLang="en-US" sz="1200" dirty="0">
                <a:latin typeface="メイリオ" panose="020B0604030504040204" pitchFamily="50" charset="-128"/>
                <a:ea typeface="メイリオ" panose="020B0604030504040204" pitchFamily="50" charset="-128"/>
              </a:rPr>
              <a:t>午前、午後ともに２～４回目の面</a:t>
            </a:r>
            <a:endParaRPr lang="en-US" altLang="ja-JP" sz="1200" dirty="0">
              <a:latin typeface="メイリオ" panose="020B0604030504040204" pitchFamily="50" charset="-128"/>
              <a:ea typeface="メイリオ" panose="020B0604030504040204" pitchFamily="50" charset="-128"/>
            </a:endParaRPr>
          </a:p>
          <a:p>
            <a:pPr indent="76200">
              <a:lnSpc>
                <a:spcPts val="1600"/>
              </a:lnSpc>
            </a:pPr>
            <a:r>
              <a:rPr lang="ja-JP" altLang="en-US" sz="1200" dirty="0">
                <a:latin typeface="メイリオ" panose="020B0604030504040204" pitchFamily="50" charset="-128"/>
                <a:ea typeface="メイリオ" panose="020B0604030504040204" pitchFamily="50" charset="-128"/>
              </a:rPr>
              <a:t>　 談については、統制式（事前の隊員の希望に基づき、スケジューリングした時程）で実施し</a:t>
            </a:r>
            <a:r>
              <a:rPr lang="ja-JP" altLang="en-US" sz="1200" dirty="0" err="1">
                <a:latin typeface="メイリオ" panose="020B0604030504040204" pitchFamily="50" charset="-128"/>
                <a:ea typeface="メイリオ" panose="020B0604030504040204" pitchFamily="50" charset="-128"/>
              </a:rPr>
              <a:t>ま</a:t>
            </a:r>
            <a:endParaRPr lang="en-US" altLang="ja-JP" sz="1200" dirty="0">
              <a:latin typeface="メイリオ" panose="020B0604030504040204" pitchFamily="50" charset="-128"/>
              <a:ea typeface="メイリオ" panose="020B0604030504040204" pitchFamily="50" charset="-128"/>
            </a:endParaRPr>
          </a:p>
          <a:p>
            <a:pPr indent="76200">
              <a:lnSpc>
                <a:spcPts val="1600"/>
              </a:lnSpc>
            </a:pPr>
            <a:r>
              <a:rPr lang="ja-JP" altLang="en-US" sz="1200" dirty="0">
                <a:latin typeface="メイリオ" panose="020B0604030504040204" pitchFamily="50" charset="-128"/>
                <a:ea typeface="メイリオ" panose="020B0604030504040204" pitchFamily="50" charset="-128"/>
              </a:rPr>
              <a:t>　 す。面談スケジュール表は事前に参加企業様にメールします。</a:t>
            </a:r>
            <a:endParaRPr lang="ja-JP" altLang="ja-JP" sz="1200" dirty="0">
              <a:latin typeface="メイリオ" panose="020B0604030504040204" pitchFamily="50" charset="-128"/>
              <a:ea typeface="メイリオ" panose="020B0604030504040204" pitchFamily="50" charset="-128"/>
            </a:endParaRPr>
          </a:p>
          <a:p>
            <a:pPr>
              <a:lnSpc>
                <a:spcPts val="1600"/>
              </a:lnSpc>
            </a:pPr>
            <a:r>
              <a:rPr lang="ja-JP" altLang="ja-JP" sz="1200" dirty="0">
                <a:latin typeface="メイリオ" panose="020B0604030504040204" pitchFamily="50" charset="-128"/>
                <a:ea typeface="メイリオ" panose="020B0604030504040204" pitchFamily="50" charset="-128"/>
              </a:rPr>
              <a:t> </a:t>
            </a:r>
            <a:r>
              <a:rPr lang="ja-JP" altLang="en-US" sz="1200" dirty="0">
                <a:latin typeface="メイリオ" panose="020B0604030504040204" pitchFamily="50" charset="-128"/>
                <a:ea typeface="メイリオ" panose="020B0604030504040204" pitchFamily="50" charset="-128"/>
              </a:rPr>
              <a:t> </a:t>
            </a:r>
            <a:r>
              <a:rPr lang="en-US" altLang="ja-JP" sz="1200" dirty="0">
                <a:latin typeface="メイリオ" panose="020B0604030504040204" pitchFamily="50" charset="-128"/>
                <a:ea typeface="メイリオ" panose="020B0604030504040204" pitchFamily="50" charset="-128"/>
              </a:rPr>
              <a:t>(2)  </a:t>
            </a:r>
            <a:r>
              <a:rPr lang="ja-JP" altLang="ja-JP" sz="1200" dirty="0">
                <a:latin typeface="メイリオ" panose="020B0604030504040204" pitchFamily="50" charset="-128"/>
                <a:ea typeface="メイリオ" panose="020B0604030504040204" pitchFamily="50" charset="-128"/>
              </a:rPr>
              <a:t>各面談ブースには企業用として、長机×１、イス×２、ＰＣ電源等用延長ケーブルを準備し</a:t>
            </a:r>
            <a:endParaRPr lang="en-US" altLang="ja-JP" sz="1200" dirty="0">
              <a:latin typeface="メイリオ" panose="020B0604030504040204" pitchFamily="50" charset="-128"/>
              <a:ea typeface="メイリオ" panose="020B0604030504040204" pitchFamily="50" charset="-128"/>
            </a:endParaRPr>
          </a:p>
          <a:p>
            <a:pPr>
              <a:lnSpc>
                <a:spcPts val="1600"/>
              </a:lnSpc>
            </a:pPr>
            <a:r>
              <a:rPr lang="ja-JP" altLang="en-US" sz="1200" dirty="0">
                <a:latin typeface="メイリオ" panose="020B0604030504040204" pitchFamily="50" charset="-128"/>
                <a:ea typeface="メイリオ" panose="020B0604030504040204" pitchFamily="50" charset="-128"/>
              </a:rPr>
              <a:t>　　</a:t>
            </a:r>
            <a:r>
              <a:rPr lang="ja-JP" altLang="ja-JP" sz="1200" dirty="0">
                <a:latin typeface="メイリオ" panose="020B0604030504040204" pitchFamily="50" charset="-128"/>
                <a:ea typeface="メイリオ" panose="020B0604030504040204" pitchFamily="50" charset="-128"/>
              </a:rPr>
              <a:t>ています。</a:t>
            </a:r>
          </a:p>
          <a:p>
            <a:pPr indent="76200">
              <a:lnSpc>
                <a:spcPts val="1600"/>
              </a:lnSpc>
            </a:pPr>
            <a:endParaRPr lang="ja-JP" altLang="ja-JP" sz="1200" dirty="0">
              <a:effectLst/>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640820392"/>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情報共有" ma:contentTypeID="0x010100AC086AC96E5AF24382738E850A22D95C" ma:contentTypeVersion="1" ma:contentTypeDescription="" ma:contentTypeScope="" ma:versionID="a6390a50073b9d2da50b7ac59b5adeaf">
  <xsd:schema xmlns:xsd="http://www.w3.org/2001/XMLSchema" xmlns:xs="http://www.w3.org/2001/XMLSchema" xmlns:p="http://schemas.microsoft.com/office/2006/metadata/properties" xmlns:ns2="299aeb16-c071-4423-bca1-8e8a8184dfef" xmlns:ns3="3ae143dd-b375-4282-962d-1ef222f1ae31" targetNamespace="http://schemas.microsoft.com/office/2006/metadata/properties" ma:root="true" ma:fieldsID="8273717dc65a18da832a8d3f88f939ba" ns2:_="" ns3:_="">
    <xsd:import namespace="299aeb16-c071-4423-bca1-8e8a8184dfef"/>
    <xsd:import namespace="3ae143dd-b375-4282-962d-1ef222f1ae31"/>
    <xsd:element name="properties">
      <xsd:complexType>
        <xsd:sequence>
          <xsd:element name="documentManagement">
            <xsd:complexType>
              <xsd:all>
                <xsd:element ref="ns2:_x5099__x8003_" minOccurs="0"/>
                <xsd:element ref="ns3:_dlc_DocId" minOccurs="0"/>
                <xsd:element ref="ns3:_dlc_DocIdUrl" minOccurs="0"/>
                <xsd:element ref="ns3: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99aeb16-c071-4423-bca1-8e8a8184dfef" elementFormDefault="qualified">
    <xsd:import namespace="http://schemas.microsoft.com/office/2006/documentManagement/types"/>
    <xsd:import namespace="http://schemas.microsoft.com/office/infopath/2007/PartnerControls"/>
    <xsd:element name="_x5099__x8003_" ma:index="8" nillable="true" ma:displayName="備考" ma:internalName="_x5099__x8003_">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ae143dd-b375-4282-962d-1ef222f1ae31" elementFormDefault="qualified">
    <xsd:import namespace="http://schemas.microsoft.com/office/2006/documentManagement/types"/>
    <xsd:import namespace="http://schemas.microsoft.com/office/infopath/2007/PartnerControls"/>
    <xsd:element name="_dlc_DocId" ma:index="9" nillable="true" ma:displayName="ドキュメント ID 値" ma:description="このアイテムに割り当てられているドキュメント ID の値です。" ma:internalName="_dlc_DocId" ma:readOnly="true">
      <xsd:simpleType>
        <xsd:restriction base="dms:Text"/>
      </xsd:simpleType>
    </xsd:element>
    <xsd:element name="_dlc_DocIdUrl" ma:index="10" nillable="true" ma:displayName="ドキュメントID:" ma:description="このドキュメントへの常時接続リンクです。"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1" nillable="true" ma:displayName="ID を保持" ma:description="追加時に ID を保持します。"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x5099__x8003_ xmlns="299aeb16-c071-4423-bca1-8e8a8184dfef" xsi:nil="true"/>
    <_dlc_DocId xmlns="3ae143dd-b375-4282-962d-1ef222f1ae31">X3CNQXWN3XDU-2115914526-33264</_dlc_DocId>
    <_dlc_DocIdUrl xmlns="3ae143dd-b375-4282-962d-1ef222f1ae31">
      <Url>https://ma-n.gbase.gsdf.mod.go.jp/ma/PCO_Ehime/_layouts/15/DocIdRedir.aspx?ID=X3CNQXWN3XDU-2115914526-33264</Url>
      <Description>X3CNQXWN3XDU-2115914526-33264</Description>
    </_dlc_DocIdUrl>
  </documentManagement>
</p:properties>
</file>

<file path=customXml/itemProps1.xml><?xml version="1.0" encoding="utf-8"?>
<ds:datastoreItem xmlns:ds="http://schemas.openxmlformats.org/officeDocument/2006/customXml" ds:itemID="{02AFB8D8-606E-49D7-B3A1-F4ACD9BF378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99aeb16-c071-4423-bca1-8e8a8184dfef"/>
    <ds:schemaRef ds:uri="3ae143dd-b375-4282-962d-1ef222f1ae3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70AA1B5-0B2E-4736-9260-F6A7C6D0C1B6}">
  <ds:schemaRefs>
    <ds:schemaRef ds:uri="http://schemas.microsoft.com/sharepoint/events"/>
  </ds:schemaRefs>
</ds:datastoreItem>
</file>

<file path=customXml/itemProps3.xml><?xml version="1.0" encoding="utf-8"?>
<ds:datastoreItem xmlns:ds="http://schemas.openxmlformats.org/officeDocument/2006/customXml" ds:itemID="{AE151BB4-2AFF-4FA6-A257-339E75452139}">
  <ds:schemaRefs>
    <ds:schemaRef ds:uri="http://schemas.microsoft.com/sharepoint/v3/contenttype/forms"/>
  </ds:schemaRefs>
</ds:datastoreItem>
</file>

<file path=customXml/itemProps4.xml><?xml version="1.0" encoding="utf-8"?>
<ds:datastoreItem xmlns:ds="http://schemas.openxmlformats.org/officeDocument/2006/customXml" ds:itemID="{4D66791F-2124-4B21-A0C6-8804749B2A9B}">
  <ds:schemaRefs>
    <ds:schemaRef ds:uri="http://schemas.microsoft.com/office/2006/metadata/properties"/>
    <ds:schemaRef ds:uri="http://schemas.microsoft.com/office/infopath/2007/PartnerControls"/>
    <ds:schemaRef ds:uri="299aeb16-c071-4423-bca1-8e8a8184dfef"/>
    <ds:schemaRef ds:uri="3ae143dd-b375-4282-962d-1ef222f1ae31"/>
  </ds:schemaRefs>
</ds:datastoreItem>
</file>

<file path=docProps/app.xml><?xml version="1.0" encoding="utf-8"?>
<Properties xmlns="http://schemas.openxmlformats.org/officeDocument/2006/extended-properties" xmlns:vt="http://schemas.openxmlformats.org/officeDocument/2006/docPropsVTypes">
  <Template>Office Theme</Template>
  <TotalTime>1776</TotalTime>
  <Words>1511</Words>
  <Application>Microsoft Office PowerPoint</Application>
  <PresentationFormat>A4 210 x 297 mm</PresentationFormat>
  <Paragraphs>215</Paragraphs>
  <Slides>3</Slides>
  <Notes>0</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3</vt:i4>
      </vt:variant>
    </vt:vector>
  </HeadingPairs>
  <TitlesOfParts>
    <vt:vector size="10" baseType="lpstr">
      <vt:lpstr>メイリオ</vt:lpstr>
      <vt:lpstr>游ゴシック</vt:lpstr>
      <vt:lpstr>Arial</vt:lpstr>
      <vt:lpstr>Calibri</vt:lpstr>
      <vt:lpstr>Calibri Light</vt:lpstr>
      <vt:lpstr>Century</vt:lpstr>
      <vt:lpstr>Office テーマ</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小西 圭蔵</dc:creator>
  <cp:lastModifiedBy>福住 幸太</cp:lastModifiedBy>
  <cp:revision>127</cp:revision>
  <cp:lastPrinted>2025-03-11T05:10:51Z</cp:lastPrinted>
  <dcterms:created xsi:type="dcterms:W3CDTF">2022-02-04T04:04:15Z</dcterms:created>
  <dcterms:modified xsi:type="dcterms:W3CDTF">2026-03-23T01:40:53Z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0x010100AC086AC96E5AF24382738E850A22D95C</vt:lpwstr>
  </property>
  <property fmtid="{D5CDD505-2E9C-101B-9397-08002B2CF9AE}" pid="3" name="_dlc_DocIdItemGuid">
    <vt:lpwstr>dc5f765f-3032-4a05-8a33-f8f4f1434f56</vt:lpwstr>
  </property>
</Properties>
</file>