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Lst>
  <p:sldSz cx="6858000" cy="9144000" type="screen4x3"/>
  <p:notesSz cx="6886575"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8" d="100"/>
          <a:sy n="78" d="100"/>
        </p:scale>
        <p:origin x="1536" y="9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FCA3A1F-E997-4A33-AFB5-5551BB39DFDD}" type="datetimeFigureOut">
              <a:rPr kumimoji="1" lang="ja-JP" altLang="en-US" smtClean="0"/>
              <a:t>2026/3/18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C2680A-91EE-4E78-9CFC-6B75E2DD666D}" type="slidenum">
              <a:rPr kumimoji="1" lang="ja-JP" altLang="en-US" smtClean="0"/>
              <a:t>‹#›</a:t>
            </a:fld>
            <a:endParaRPr kumimoji="1" lang="ja-JP" altLang="en-US"/>
          </a:p>
        </p:txBody>
      </p:sp>
    </p:spTree>
    <p:extLst>
      <p:ext uri="{BB962C8B-B14F-4D97-AF65-F5344CB8AC3E}">
        <p14:creationId xmlns:p14="http://schemas.microsoft.com/office/powerpoint/2010/main" val="313115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FCA3A1F-E997-4A33-AFB5-5551BB39DFDD}" type="datetimeFigureOut">
              <a:rPr kumimoji="1" lang="ja-JP" altLang="en-US" smtClean="0"/>
              <a:t>2026/3/18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C2680A-91EE-4E78-9CFC-6B75E2DD666D}" type="slidenum">
              <a:rPr kumimoji="1" lang="ja-JP" altLang="en-US" smtClean="0"/>
              <a:t>‹#›</a:t>
            </a:fld>
            <a:endParaRPr kumimoji="1" lang="ja-JP" altLang="en-US"/>
          </a:p>
        </p:txBody>
      </p:sp>
    </p:spTree>
    <p:extLst>
      <p:ext uri="{BB962C8B-B14F-4D97-AF65-F5344CB8AC3E}">
        <p14:creationId xmlns:p14="http://schemas.microsoft.com/office/powerpoint/2010/main" val="374861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488951"/>
            <a:ext cx="1157288" cy="10401300"/>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257175" y="488951"/>
            <a:ext cx="3357563" cy="10401300"/>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FCA3A1F-E997-4A33-AFB5-5551BB39DFDD}" type="datetimeFigureOut">
              <a:rPr kumimoji="1" lang="ja-JP" altLang="en-US" smtClean="0"/>
              <a:t>2026/3/18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C2680A-91EE-4E78-9CFC-6B75E2DD666D}" type="slidenum">
              <a:rPr kumimoji="1" lang="ja-JP" altLang="en-US" smtClean="0"/>
              <a:t>‹#›</a:t>
            </a:fld>
            <a:endParaRPr kumimoji="1" lang="ja-JP" altLang="en-US"/>
          </a:p>
        </p:txBody>
      </p:sp>
    </p:spTree>
    <p:extLst>
      <p:ext uri="{BB962C8B-B14F-4D97-AF65-F5344CB8AC3E}">
        <p14:creationId xmlns:p14="http://schemas.microsoft.com/office/powerpoint/2010/main" val="548932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FCA3A1F-E997-4A33-AFB5-5551BB39DFDD}" type="datetimeFigureOut">
              <a:rPr kumimoji="1" lang="ja-JP" altLang="en-US" smtClean="0"/>
              <a:t>2026/3/18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C2680A-91EE-4E78-9CFC-6B75E2DD666D}" type="slidenum">
              <a:rPr kumimoji="1" lang="ja-JP" altLang="en-US" smtClean="0"/>
              <a:t>‹#›</a:t>
            </a:fld>
            <a:endParaRPr kumimoji="1" lang="ja-JP" altLang="en-US"/>
          </a:p>
        </p:txBody>
      </p:sp>
    </p:spTree>
    <p:extLst>
      <p:ext uri="{BB962C8B-B14F-4D97-AF65-F5344CB8AC3E}">
        <p14:creationId xmlns:p14="http://schemas.microsoft.com/office/powerpoint/2010/main" val="2432787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FCA3A1F-E997-4A33-AFB5-5551BB39DFDD}" type="datetimeFigureOut">
              <a:rPr kumimoji="1" lang="ja-JP" altLang="en-US" smtClean="0"/>
              <a:t>2026/3/18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1C2680A-91EE-4E78-9CFC-6B75E2DD666D}" type="slidenum">
              <a:rPr kumimoji="1" lang="ja-JP" altLang="en-US" smtClean="0"/>
              <a:t>‹#›</a:t>
            </a:fld>
            <a:endParaRPr kumimoji="1" lang="ja-JP" altLang="en-US"/>
          </a:p>
        </p:txBody>
      </p:sp>
    </p:spTree>
    <p:extLst>
      <p:ext uri="{BB962C8B-B14F-4D97-AF65-F5344CB8AC3E}">
        <p14:creationId xmlns:p14="http://schemas.microsoft.com/office/powerpoint/2010/main" val="209892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FCA3A1F-E997-4A33-AFB5-5551BB39DFDD}" type="datetimeFigureOut">
              <a:rPr kumimoji="1" lang="ja-JP" altLang="en-US" smtClean="0"/>
              <a:t>2026/3/18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1C2680A-91EE-4E78-9CFC-6B75E2DD666D}" type="slidenum">
              <a:rPr kumimoji="1" lang="ja-JP" altLang="en-US" smtClean="0"/>
              <a:t>‹#›</a:t>
            </a:fld>
            <a:endParaRPr kumimoji="1" lang="ja-JP" altLang="en-US"/>
          </a:p>
        </p:txBody>
      </p:sp>
    </p:spTree>
    <p:extLst>
      <p:ext uri="{BB962C8B-B14F-4D97-AF65-F5344CB8AC3E}">
        <p14:creationId xmlns:p14="http://schemas.microsoft.com/office/powerpoint/2010/main" val="1893635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6184"/>
            <a:ext cx="6172200" cy="1524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FCA3A1F-E997-4A33-AFB5-5551BB39DFDD}" type="datetimeFigureOut">
              <a:rPr kumimoji="1" lang="ja-JP" altLang="en-US" smtClean="0"/>
              <a:t>2026/3/18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1C2680A-91EE-4E78-9CFC-6B75E2DD666D}" type="slidenum">
              <a:rPr kumimoji="1" lang="ja-JP" altLang="en-US" smtClean="0"/>
              <a:t>‹#›</a:t>
            </a:fld>
            <a:endParaRPr kumimoji="1" lang="ja-JP" altLang="en-US"/>
          </a:p>
        </p:txBody>
      </p:sp>
    </p:spTree>
    <p:extLst>
      <p:ext uri="{BB962C8B-B14F-4D97-AF65-F5344CB8AC3E}">
        <p14:creationId xmlns:p14="http://schemas.microsoft.com/office/powerpoint/2010/main" val="192522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FCA3A1F-E997-4A33-AFB5-5551BB39DFDD}" type="datetimeFigureOut">
              <a:rPr kumimoji="1" lang="ja-JP" altLang="en-US" smtClean="0"/>
              <a:t>2026/3/18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1C2680A-91EE-4E78-9CFC-6B75E2DD666D}" type="slidenum">
              <a:rPr kumimoji="1" lang="ja-JP" altLang="en-US" smtClean="0"/>
              <a:t>‹#›</a:t>
            </a:fld>
            <a:endParaRPr kumimoji="1" lang="ja-JP" altLang="en-US"/>
          </a:p>
        </p:txBody>
      </p:sp>
    </p:spTree>
    <p:extLst>
      <p:ext uri="{BB962C8B-B14F-4D97-AF65-F5344CB8AC3E}">
        <p14:creationId xmlns:p14="http://schemas.microsoft.com/office/powerpoint/2010/main" val="2089984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FCA3A1F-E997-4A33-AFB5-5551BB39DFDD}" type="datetimeFigureOut">
              <a:rPr kumimoji="1" lang="ja-JP" altLang="en-US" smtClean="0"/>
              <a:t>2026/3/18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1C2680A-91EE-4E78-9CFC-6B75E2DD666D}" type="slidenum">
              <a:rPr kumimoji="1" lang="ja-JP" altLang="en-US" smtClean="0"/>
              <a:t>‹#›</a:t>
            </a:fld>
            <a:endParaRPr kumimoji="1" lang="ja-JP" altLang="en-US"/>
          </a:p>
        </p:txBody>
      </p:sp>
    </p:spTree>
    <p:extLst>
      <p:ext uri="{BB962C8B-B14F-4D97-AF65-F5344CB8AC3E}">
        <p14:creationId xmlns:p14="http://schemas.microsoft.com/office/powerpoint/2010/main" val="2016289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FCA3A1F-E997-4A33-AFB5-5551BB39DFDD}" type="datetimeFigureOut">
              <a:rPr kumimoji="1" lang="ja-JP" altLang="en-US" smtClean="0"/>
              <a:t>2026/3/18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1C2680A-91EE-4E78-9CFC-6B75E2DD666D}" type="slidenum">
              <a:rPr kumimoji="1" lang="ja-JP" altLang="en-US" smtClean="0"/>
              <a:t>‹#›</a:t>
            </a:fld>
            <a:endParaRPr kumimoji="1" lang="ja-JP" altLang="en-US"/>
          </a:p>
        </p:txBody>
      </p:sp>
    </p:spTree>
    <p:extLst>
      <p:ext uri="{BB962C8B-B14F-4D97-AF65-F5344CB8AC3E}">
        <p14:creationId xmlns:p14="http://schemas.microsoft.com/office/powerpoint/2010/main" val="409522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FCA3A1F-E997-4A33-AFB5-5551BB39DFDD}" type="datetimeFigureOut">
              <a:rPr kumimoji="1" lang="ja-JP" altLang="en-US" smtClean="0"/>
              <a:t>2026/3/18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1C2680A-91EE-4E78-9CFC-6B75E2DD666D}" type="slidenum">
              <a:rPr kumimoji="1" lang="ja-JP" altLang="en-US" smtClean="0"/>
              <a:t>‹#›</a:t>
            </a:fld>
            <a:endParaRPr kumimoji="1" lang="ja-JP" altLang="en-US"/>
          </a:p>
        </p:txBody>
      </p:sp>
    </p:spTree>
    <p:extLst>
      <p:ext uri="{BB962C8B-B14F-4D97-AF65-F5344CB8AC3E}">
        <p14:creationId xmlns:p14="http://schemas.microsoft.com/office/powerpoint/2010/main" val="1609189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FCA3A1F-E997-4A33-AFB5-5551BB39DFDD}" type="datetimeFigureOut">
              <a:rPr kumimoji="1" lang="ja-JP" altLang="en-US" smtClean="0"/>
              <a:t>2026/3/18</a:t>
            </a:fld>
            <a:endParaRPr kumimoji="1" lang="ja-JP" altLang="en-US"/>
          </a:p>
        </p:txBody>
      </p:sp>
      <p:sp>
        <p:nvSpPr>
          <p:cNvPr id="5" name="フッター プレースホルダー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91C2680A-91EE-4E78-9CFC-6B75E2DD666D}" type="slidenum">
              <a:rPr kumimoji="1" lang="ja-JP" altLang="en-US" smtClean="0"/>
              <a:t>‹#›</a:t>
            </a:fld>
            <a:endParaRPr kumimoji="1" lang="ja-JP" altLang="en-US"/>
          </a:p>
        </p:txBody>
      </p:sp>
    </p:spTree>
    <p:extLst>
      <p:ext uri="{BB962C8B-B14F-4D97-AF65-F5344CB8AC3E}">
        <p14:creationId xmlns:p14="http://schemas.microsoft.com/office/powerpoint/2010/main" val="1947973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2.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emf"/><Relationship Id="rId11" Type="http://schemas.openxmlformats.org/officeDocument/2006/relationships/image" Target="../media/image9.png"/><Relationship Id="rId5" Type="http://schemas.microsoft.com/office/2007/relationships/hdphoto" Target="../media/hdphoto1.wdp"/><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7.jpeg"/><Relationship Id="rId14" Type="http://schemas.openxmlformats.org/officeDocument/2006/relationships/hyperlink" Target="mailto:nea_plo_akita_hq_recruit_c@gbase.gsdf.mod.go.j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p:cNvGrpSpPr/>
          <p:nvPr/>
        </p:nvGrpSpPr>
        <p:grpSpPr>
          <a:xfrm>
            <a:off x="-104077" y="0"/>
            <a:ext cx="6925648" cy="9075951"/>
            <a:chOff x="-104077" y="0"/>
            <a:chExt cx="6925648" cy="9075951"/>
          </a:xfrm>
        </p:grpSpPr>
        <p:pic>
          <p:nvPicPr>
            <p:cNvPr id="32" name="図 31"/>
            <p:cNvPicPr>
              <a:picLocks noChangeAspect="1"/>
            </p:cNvPicPr>
            <p:nvPr/>
          </p:nvPicPr>
          <p:blipFill rotWithShape="1">
            <a:blip r:embed="rId2" cstate="print">
              <a:extLst>
                <a:ext uri="{28A0092B-C50C-407E-A947-70E740481C1C}">
                  <a14:useLocalDpi xmlns:a14="http://schemas.microsoft.com/office/drawing/2010/main" val="0"/>
                </a:ext>
              </a:extLst>
            </a:blip>
            <a:srcRect l="14710" t="13382" r="-1"/>
            <a:stretch/>
          </p:blipFill>
          <p:spPr>
            <a:xfrm>
              <a:off x="152160" y="4871403"/>
              <a:ext cx="1788404" cy="1210827"/>
            </a:xfrm>
            <a:prstGeom prst="rect">
              <a:avLst/>
            </a:prstGeom>
            <a:effectLst>
              <a:glow rad="127000">
                <a:schemeClr val="tx2">
                  <a:lumMod val="40000"/>
                  <a:lumOff val="60000"/>
                  <a:alpha val="25000"/>
                </a:schemeClr>
              </a:glow>
            </a:effectLst>
          </p:spPr>
        </p:pic>
        <p:pic>
          <p:nvPicPr>
            <p:cNvPr id="33" name="図 3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60848" y="4875484"/>
              <a:ext cx="1805041" cy="1206746"/>
            </a:xfrm>
            <a:prstGeom prst="rect">
              <a:avLst/>
            </a:prstGeom>
            <a:effectLst>
              <a:glow rad="127000">
                <a:schemeClr val="tx2">
                  <a:lumMod val="40000"/>
                  <a:lumOff val="60000"/>
                  <a:alpha val="25000"/>
                </a:schemeClr>
              </a:glow>
            </a:effectLst>
          </p:spPr>
        </p:pic>
        <p:pic>
          <p:nvPicPr>
            <p:cNvPr id="39" name="図 38"/>
            <p:cNvPicPr>
              <a:picLocks noChangeAspect="1"/>
            </p:cNvPicPr>
            <p:nvPr/>
          </p:nvPicPr>
          <p:blipFill>
            <a:blip r:embed="rId4" cstate="email">
              <a:extLst>
                <a:ext uri="{BEBA8EAE-BF5A-486C-A8C5-ECC9F3942E4B}">
                  <a14:imgProps xmlns:a14="http://schemas.microsoft.com/office/drawing/2010/main">
                    <a14:imgLayer r:embed="rId5">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3996198" y="2655401"/>
              <a:ext cx="2660279" cy="1773519"/>
            </a:xfrm>
            <a:prstGeom prst="rect">
              <a:avLst/>
            </a:prstGeom>
            <a:effectLst>
              <a:glow rad="127000">
                <a:schemeClr val="tx2">
                  <a:lumMod val="40000"/>
                  <a:lumOff val="60000"/>
                  <a:alpha val="25000"/>
                </a:schemeClr>
              </a:glow>
            </a:effectLst>
          </p:spPr>
        </p:pic>
        <p:pic>
          <p:nvPicPr>
            <p:cNvPr id="2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76762" y="7668344"/>
              <a:ext cx="1563665" cy="1360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テキスト ボックス 17"/>
            <p:cNvSpPr txBox="1"/>
            <p:nvPr/>
          </p:nvSpPr>
          <p:spPr>
            <a:xfrm>
              <a:off x="352820" y="6187519"/>
              <a:ext cx="6157284" cy="461665"/>
            </a:xfrm>
            <a:prstGeom prst="rect">
              <a:avLst/>
            </a:prstGeom>
            <a:noFill/>
          </p:spPr>
          <p:txBody>
            <a:bodyPr wrap="square" rtlCol="0">
              <a:spAutoFit/>
            </a:bodyPr>
            <a:lstStyle/>
            <a:p>
              <a:pPr algn="dist"/>
              <a:r>
                <a:rPr kumimoji="1" lang="ja-JP" altLang="en-US" sz="2400" dirty="0">
                  <a:solidFill>
                    <a:sysClr val="windowText" lastClr="000000"/>
                  </a:solidFill>
                  <a:effectLst>
                    <a:outerShdw blurRad="50800" dist="38100" dir="10800000" algn="r" rotWithShape="0">
                      <a:prstClr val="black">
                        <a:alpha val="40000"/>
                      </a:prstClr>
                    </a:outerShdw>
                  </a:effectLst>
                  <a:latin typeface="HG明朝E" panose="02020909000000000000" pitchFamily="17" charset="-128"/>
                  <a:ea typeface="HG明朝E" panose="02020909000000000000" pitchFamily="17" charset="-128"/>
                </a:rPr>
                <a:t>その時、あなたに出来ることは</a:t>
              </a:r>
              <a:r>
                <a:rPr lang="ja-JP" altLang="en-US" sz="2400" dirty="0">
                  <a:solidFill>
                    <a:sysClr val="windowText" lastClr="000000"/>
                  </a:solidFill>
                  <a:effectLst>
                    <a:outerShdw blurRad="50800" dist="38100" dir="10800000" algn="r" rotWithShape="0">
                      <a:prstClr val="black">
                        <a:alpha val="40000"/>
                      </a:prstClr>
                    </a:outerShdw>
                  </a:effectLst>
                  <a:latin typeface="HG明朝E" panose="02020909000000000000" pitchFamily="17" charset="-128"/>
                  <a:ea typeface="HG明朝E" panose="02020909000000000000" pitchFamily="17" charset="-128"/>
                </a:rPr>
                <a:t>！</a:t>
              </a:r>
              <a:endParaRPr kumimoji="1" lang="en-US" altLang="ja-JP" sz="2400" dirty="0">
                <a:solidFill>
                  <a:sysClr val="windowText" lastClr="000000"/>
                </a:solidFill>
                <a:effectLst>
                  <a:outerShdw blurRad="50800" dist="38100" dir="10800000" algn="r" rotWithShape="0">
                    <a:prstClr val="black">
                      <a:alpha val="40000"/>
                    </a:prstClr>
                  </a:outerShdw>
                </a:effectLst>
                <a:latin typeface="HG明朝E" panose="02020909000000000000" pitchFamily="17" charset="-128"/>
                <a:ea typeface="HG明朝E" panose="02020909000000000000" pitchFamily="17" charset="-128"/>
              </a:endParaRPr>
            </a:p>
          </p:txBody>
        </p:sp>
        <p:sp>
          <p:nvSpPr>
            <p:cNvPr id="19" name="正方形/長方形 18"/>
            <p:cNvSpPr/>
            <p:nvPr/>
          </p:nvSpPr>
          <p:spPr>
            <a:xfrm>
              <a:off x="84370" y="6674441"/>
              <a:ext cx="6721446" cy="461665"/>
            </a:xfrm>
            <a:prstGeom prst="rect">
              <a:avLst/>
            </a:prstGeom>
            <a:noFill/>
          </p:spPr>
          <p:txBody>
            <a:bodyPr wrap="square" lIns="91440" tIns="45720" rIns="91440" bIns="45720">
              <a:spAutoFit/>
            </a:bodyPr>
            <a:lstStyle/>
            <a:p>
              <a:pPr algn="dist"/>
              <a:r>
                <a:rPr lang="ja-JP" altLang="en-US" sz="2400" b="1" dirty="0">
                  <a:ln w="10541" cmpd="sng">
                    <a:solidFill>
                      <a:srgbClr val="7D7D7D">
                        <a:tint val="100000"/>
                        <a:shade val="100000"/>
                        <a:satMod val="110000"/>
                      </a:srgbClr>
                    </a:solidFill>
                    <a:prstDash val="solid"/>
                  </a:ln>
                  <a:latin typeface="Meiryo UI" panose="020B0604030504040204" pitchFamily="50" charset="-128"/>
                  <a:ea typeface="Meiryo UI" panose="020B0604030504040204" pitchFamily="50" charset="-128"/>
                  <a:cs typeface="Meiryo UI" panose="020B0604030504040204" pitchFamily="50" charset="-128"/>
                </a:rPr>
                <a:t>自衛隊秋田地方協力本部募集課</a:t>
              </a:r>
            </a:p>
          </p:txBody>
        </p:sp>
        <p:sp>
          <p:nvSpPr>
            <p:cNvPr id="20" name="正方形/長方形 19"/>
            <p:cNvSpPr/>
            <p:nvPr/>
          </p:nvSpPr>
          <p:spPr>
            <a:xfrm>
              <a:off x="321970" y="7424147"/>
              <a:ext cx="3454792" cy="461665"/>
            </a:xfrm>
            <a:prstGeom prst="rect">
              <a:avLst/>
            </a:prstGeom>
            <a:noFill/>
          </p:spPr>
          <p:txBody>
            <a:bodyPr wrap="none" lIns="91440" tIns="45720" rIns="91440" bIns="45720">
              <a:spAutoFit/>
            </a:bodyPr>
            <a:lstStyle/>
            <a:p>
              <a:pPr algn="ctr"/>
              <a:r>
                <a:rPr lang="en-US" altLang="ja-JP" sz="2400" b="1" dirty="0">
                  <a:ln w="10541" cmpd="sng">
                    <a:solidFill>
                      <a:srgbClr val="7D7D7D">
                        <a:tint val="100000"/>
                        <a:shade val="100000"/>
                        <a:satMod val="110000"/>
                      </a:srgbClr>
                    </a:solidFill>
                    <a:prstDash val="solid"/>
                  </a:ln>
                  <a:latin typeface="Meiryo UI" panose="020B0604030504040204" pitchFamily="50" charset="-128"/>
                  <a:ea typeface="Meiryo UI" panose="020B0604030504040204" pitchFamily="50" charset="-128"/>
                  <a:cs typeface="Meiryo UI" panose="020B0604030504040204" pitchFamily="50" charset="-128"/>
                </a:rPr>
                <a:t>TEL</a:t>
              </a:r>
              <a:r>
                <a:rPr lang="ja-JP" altLang="en-US" sz="2400" b="1" dirty="0">
                  <a:ln w="10541" cmpd="sng">
                    <a:solidFill>
                      <a:srgbClr val="7D7D7D">
                        <a:tint val="100000"/>
                        <a:shade val="100000"/>
                        <a:satMod val="110000"/>
                      </a:srgbClr>
                    </a:solidFill>
                    <a:prstDash val="solid"/>
                  </a:ln>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ln w="10541" cmpd="sng">
                    <a:solidFill>
                      <a:srgbClr val="7D7D7D">
                        <a:tint val="100000"/>
                        <a:shade val="100000"/>
                        <a:satMod val="110000"/>
                      </a:srgbClr>
                    </a:solidFill>
                    <a:prstDash val="solid"/>
                  </a:ln>
                  <a:latin typeface="Meiryo UI" panose="020B0604030504040204" pitchFamily="50" charset="-128"/>
                  <a:ea typeface="Meiryo UI" panose="020B0604030504040204" pitchFamily="50" charset="-128"/>
                  <a:cs typeface="Meiryo UI" panose="020B0604030504040204" pitchFamily="50" charset="-128"/>
                </a:rPr>
                <a:t>018-823-5404</a:t>
              </a:r>
            </a:p>
          </p:txBody>
        </p:sp>
        <p:cxnSp>
          <p:nvCxnSpPr>
            <p:cNvPr id="15" name="直線コネクタ 14"/>
            <p:cNvCxnSpPr/>
            <p:nvPr/>
          </p:nvCxnSpPr>
          <p:spPr>
            <a:xfrm>
              <a:off x="352820" y="6660232"/>
              <a:ext cx="5956500" cy="0"/>
            </a:xfrm>
            <a:prstGeom prst="line">
              <a:avLst/>
            </a:prstGeom>
            <a:ln w="76200" cap="rnd" cmpd="thickThin"/>
            <a:effectLst>
              <a:glow rad="63500">
                <a:schemeClr val="accent2">
                  <a:satMod val="175000"/>
                  <a:alpha val="40000"/>
                </a:schemeClr>
              </a:glow>
            </a:effectLst>
          </p:spPr>
          <p:style>
            <a:lnRef idx="1">
              <a:schemeClr val="dk1"/>
            </a:lnRef>
            <a:fillRef idx="0">
              <a:schemeClr val="dk1"/>
            </a:fillRef>
            <a:effectRef idx="0">
              <a:schemeClr val="dk1"/>
            </a:effectRef>
            <a:fontRef idx="minor">
              <a:schemeClr val="tx1"/>
            </a:fontRef>
          </p:style>
        </p:cxnSp>
        <p:sp>
          <p:nvSpPr>
            <p:cNvPr id="26" name="正方形/長方形 25"/>
            <p:cNvSpPr/>
            <p:nvPr/>
          </p:nvSpPr>
          <p:spPr>
            <a:xfrm>
              <a:off x="259204" y="6947148"/>
              <a:ext cx="6371778" cy="461665"/>
            </a:xfrm>
            <a:prstGeom prst="rect">
              <a:avLst/>
            </a:prstGeom>
            <a:noFill/>
          </p:spPr>
          <p:txBody>
            <a:bodyPr wrap="square" lIns="91440" tIns="45720" rIns="91440" bIns="45720">
              <a:spAutoFit/>
            </a:bodyPr>
            <a:lstStyle/>
            <a:p>
              <a:pPr algn="dist"/>
              <a:r>
                <a:rPr lang="en-US" altLang="ja-JP" sz="2400" b="1" dirty="0">
                  <a:ln w="10541" cmpd="sng">
                    <a:solidFill>
                      <a:srgbClr val="7D7D7D">
                        <a:tint val="100000"/>
                        <a:shade val="100000"/>
                        <a:satMod val="110000"/>
                      </a:srgbClr>
                    </a:solidFill>
                    <a:prstDash val="solid"/>
                  </a:ln>
                  <a:latin typeface="Meiryo UI" panose="020B0604030504040204" pitchFamily="50" charset="-128"/>
                  <a:ea typeface="Meiryo UI" panose="020B0604030504040204" pitchFamily="50" charset="-128"/>
                  <a:cs typeface="Meiryo UI" panose="020B0604030504040204" pitchFamily="50" charset="-128"/>
                </a:rPr>
                <a:t>e-mail</a:t>
              </a:r>
              <a:r>
                <a:rPr lang="ja-JP" altLang="en-US" sz="2400" b="1" dirty="0">
                  <a:ln w="10541" cmpd="sng">
                    <a:solidFill>
                      <a:srgbClr val="7D7D7D">
                        <a:tint val="100000"/>
                        <a:shade val="100000"/>
                        <a:satMod val="110000"/>
                      </a:srgbClr>
                    </a:solidFill>
                    <a:prstDash val="solid"/>
                  </a:ln>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ln w="10541" cmpd="sng">
                    <a:solidFill>
                      <a:srgbClr val="7D7D7D">
                        <a:tint val="100000"/>
                        <a:shade val="100000"/>
                        <a:satMod val="110000"/>
                      </a:srgbClr>
                    </a:solidFill>
                    <a:prstDash val="solid"/>
                  </a:ln>
                  <a:latin typeface="Meiryo UI" panose="020B0604030504040204" pitchFamily="50" charset="-128"/>
                  <a:ea typeface="Meiryo UI" panose="020B0604030504040204" pitchFamily="50" charset="-128"/>
                  <a:cs typeface="Meiryo UI" panose="020B0604030504040204" pitchFamily="50" charset="-128"/>
                </a:rPr>
                <a:t>hq1-akita@pco.mod.go.jp</a:t>
              </a:r>
              <a:endParaRPr lang="ja-JP" altLang="en-US" sz="2400" b="1" dirty="0">
                <a:ln w="10541" cmpd="sng">
                  <a:solidFill>
                    <a:srgbClr val="7D7D7D">
                      <a:tint val="100000"/>
                      <a:shade val="100000"/>
                      <a:satMod val="110000"/>
                    </a:srgbClr>
                  </a:solidFill>
                  <a:prstDash val="solid"/>
                </a:ln>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5096825" y="7466837"/>
              <a:ext cx="1569660" cy="369332"/>
            </a:xfrm>
            <a:prstGeom prst="rect">
              <a:avLst/>
            </a:prstGeom>
            <a:noFill/>
          </p:spPr>
          <p:txBody>
            <a:bodyPr wrap="none" lIns="91440" tIns="45720" rIns="91440" bIns="45720">
              <a:spAutoFit/>
            </a:bodyPr>
            <a:lstStyle/>
            <a:p>
              <a:pPr algn="ctr"/>
              <a:r>
                <a:rPr lang="ja-JP" altLang="en-US" b="1" dirty="0">
                  <a:ln w="10541" cmpd="sng">
                    <a:solidFill>
                      <a:srgbClr val="7D7D7D">
                        <a:tint val="100000"/>
                        <a:shade val="100000"/>
                        <a:satMod val="110000"/>
                      </a:srgbClr>
                    </a:solidFill>
                    <a:prstDash val="solid"/>
                  </a:ln>
                  <a:latin typeface="Meiryo UI" panose="020B0604030504040204" pitchFamily="50" charset="-128"/>
                  <a:ea typeface="Meiryo UI" panose="020B0604030504040204" pitchFamily="50" charset="-128"/>
                  <a:cs typeface="Meiryo UI" panose="020B0604030504040204" pitchFamily="50" charset="-128"/>
                </a:rPr>
                <a:t>担当：計画係</a:t>
              </a:r>
            </a:p>
          </p:txBody>
        </p:sp>
        <p:sp>
          <p:nvSpPr>
            <p:cNvPr id="29" name="正方形/長方形 28"/>
            <p:cNvSpPr/>
            <p:nvPr/>
          </p:nvSpPr>
          <p:spPr>
            <a:xfrm>
              <a:off x="-104077" y="2313901"/>
              <a:ext cx="6801544" cy="2400657"/>
            </a:xfrm>
            <a:prstGeom prst="rect">
              <a:avLst/>
            </a:prstGeom>
            <a:noFill/>
          </p:spPr>
          <p:txBody>
            <a:bodyPr wrap="square" lIns="91440" tIns="45720" rIns="91440" bIns="45720">
              <a:spAutoFit/>
            </a:bodyPr>
            <a:lstStyle/>
            <a:p>
              <a:pPr>
                <a:lnSpc>
                  <a:spcPts val="2000"/>
                </a:lnSpc>
              </a:pPr>
              <a:r>
                <a:rPr lang="en-US" altLang="ja-JP" dirty="0">
                  <a:ln w="10541" cmpd="sng">
                    <a:solidFill>
                      <a:sysClr val="windowText" lastClr="000000"/>
                    </a:solidFill>
                    <a:prstDash val="solid"/>
                  </a:ln>
                  <a:latin typeface="Meiryo UI" panose="020B0604030504040204" pitchFamily="50" charset="-128"/>
                  <a:ea typeface="Meiryo UI" panose="020B0604030504040204" pitchFamily="50" charset="-128"/>
                  <a:cs typeface="Meiryo UI" panose="020B0604030504040204" pitchFamily="50" charset="-128"/>
                </a:rPr>
                <a:t>【</a:t>
              </a:r>
              <a:r>
                <a:rPr lang="ja-JP" altLang="en-US" dirty="0">
                  <a:ln w="10541" cmpd="sng">
                    <a:solidFill>
                      <a:sysClr val="windowText" lastClr="000000"/>
                    </a:solidFill>
                    <a:prstDash val="solid"/>
                  </a:ln>
                  <a:latin typeface="Meiryo UI" panose="020B0604030504040204" pitchFamily="50" charset="-128"/>
                  <a:ea typeface="Meiryo UI" panose="020B0604030504040204" pitchFamily="50" charset="-128"/>
                  <a:cs typeface="Meiryo UI" panose="020B0604030504040204" pitchFamily="50" charset="-128"/>
                </a:rPr>
                <a:t>一例</a:t>
              </a:r>
              <a:r>
                <a:rPr lang="en-US" altLang="ja-JP" dirty="0">
                  <a:ln w="10541" cmpd="sng">
                    <a:solidFill>
                      <a:sysClr val="windowText" lastClr="000000"/>
                    </a:solidFill>
                    <a:prstDash val="solid"/>
                  </a:ln>
                  <a:latin typeface="Meiryo UI" panose="020B0604030504040204" pitchFamily="50" charset="-128"/>
                  <a:ea typeface="Meiryo UI" panose="020B0604030504040204" pitchFamily="50" charset="-128"/>
                  <a:cs typeface="Meiryo UI" panose="020B0604030504040204" pitchFamily="50" charset="-128"/>
                </a:rPr>
                <a:t>】</a:t>
              </a:r>
              <a:r>
                <a:rPr lang="ja-JP" altLang="en-US" dirty="0">
                  <a:ln w="10541" cmpd="sng">
                    <a:solidFill>
                      <a:sysClr val="windowText" lastClr="000000"/>
                    </a:solidFill>
                    <a:prstDash val="solid"/>
                  </a:ln>
                  <a:latin typeface="Meiryo UI" panose="020B0604030504040204" pitchFamily="50" charset="-128"/>
                  <a:ea typeface="Meiryo UI" panose="020B0604030504040204" pitchFamily="50" charset="-128"/>
                  <a:cs typeface="Meiryo UI" panose="020B0604030504040204" pitchFamily="50" charset="-128"/>
                </a:rPr>
                <a:t>（防災講話・体験学習のどちらか一方でもお申込み可能です。）</a:t>
              </a:r>
              <a:endParaRPr lang="en-US" altLang="ja-JP" dirty="0">
                <a:ln w="10541" cmpd="sng">
                  <a:solidFill>
                    <a:sysClr val="windowText" lastClr="000000"/>
                  </a:solidFill>
                  <a:prstDash val="solid"/>
                </a:ln>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dirty="0">
                  <a:ln w="10541" cmpd="sng">
                    <a:solidFill>
                      <a:sysClr val="windowText" lastClr="000000"/>
                    </a:solidFill>
                    <a:prstDash val="solid"/>
                  </a:ln>
                  <a:latin typeface="Meiryo UI" panose="020B0604030504040204" pitchFamily="50" charset="-128"/>
                  <a:ea typeface="Meiryo UI" panose="020B0604030504040204" pitchFamily="50" charset="-128"/>
                  <a:cs typeface="Meiryo UI" panose="020B0604030504040204" pitchFamily="50" charset="-128"/>
                </a:rPr>
                <a:t>　防災講話</a:t>
              </a:r>
              <a:endParaRPr lang="en-US" altLang="ja-JP" dirty="0">
                <a:ln w="10541" cmpd="sng">
                  <a:solidFill>
                    <a:sysClr val="windowText" lastClr="000000"/>
                  </a:solidFill>
                  <a:prstDash val="solid"/>
                </a:ln>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dirty="0">
                  <a:ln w="10541" cmpd="sng">
                    <a:solidFill>
                      <a:sysClr val="windowText" lastClr="000000"/>
                    </a:solidFill>
                    <a:prstDash val="solid"/>
                  </a:ln>
                  <a:latin typeface="Meiryo UI" panose="020B0604030504040204" pitchFamily="50" charset="-128"/>
                  <a:ea typeface="Meiryo UI" panose="020B0604030504040204" pitchFamily="50" charset="-128"/>
                  <a:cs typeface="Meiryo UI" panose="020B0604030504040204" pitchFamily="50" charset="-128"/>
                </a:rPr>
                <a:t>　　　近年の災害派遣における教訓事項</a:t>
              </a:r>
              <a:endParaRPr lang="en-US" altLang="ja-JP" dirty="0">
                <a:ln w="10541" cmpd="sng">
                  <a:solidFill>
                    <a:sysClr val="windowText" lastClr="000000"/>
                  </a:solidFill>
                  <a:prstDash val="solid"/>
                </a:ln>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dirty="0">
                  <a:ln w="10541" cmpd="sng">
                    <a:solidFill>
                      <a:sysClr val="windowText" lastClr="000000"/>
                    </a:solidFill>
                    <a:prstDash val="solid"/>
                  </a:ln>
                  <a:latin typeface="Meiryo UI" panose="020B0604030504040204" pitchFamily="50" charset="-128"/>
                  <a:ea typeface="Meiryo UI" panose="020B0604030504040204" pitchFamily="50" charset="-128"/>
                  <a:cs typeface="Meiryo UI" panose="020B0604030504040204" pitchFamily="50" charset="-128"/>
                </a:rPr>
                <a:t>　　　・Ｈ２３東日本大震災等</a:t>
              </a:r>
              <a:endParaRPr lang="en-US" altLang="ja-JP" dirty="0">
                <a:ln w="10541" cmpd="sng">
                  <a:solidFill>
                    <a:sysClr val="windowText" lastClr="000000"/>
                  </a:solidFill>
                  <a:prstDash val="solid"/>
                </a:ln>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dirty="0">
                  <a:ln w="10541" cmpd="sng">
                    <a:solidFill>
                      <a:sysClr val="windowText" lastClr="000000"/>
                    </a:solidFill>
                    <a:prstDash val="solid"/>
                  </a:ln>
                  <a:latin typeface="Meiryo UI" panose="020B0604030504040204" pitchFamily="50" charset="-128"/>
                  <a:ea typeface="Meiryo UI" panose="020B0604030504040204" pitchFamily="50" charset="-128"/>
                  <a:cs typeface="Meiryo UI" panose="020B0604030504040204" pitchFamily="50" charset="-128"/>
                </a:rPr>
                <a:t>　　　・秋田県内での災害派遣（豪雪・</a:t>
              </a:r>
              <a:r>
                <a:rPr lang="ja-JP" altLang="en-US" dirty="0">
                  <a:ln w="10541" cmpd="sng">
                    <a:solidFill>
                      <a:srgbClr val="FF0000"/>
                    </a:solidFill>
                    <a:prstDash val="solid"/>
                  </a:ln>
                  <a:solidFill>
                    <a:srgbClr val="FF0000"/>
                  </a:solidFill>
                  <a:latin typeface="Meiryo UI" panose="020B0604030504040204" pitchFamily="50" charset="-128"/>
                  <a:ea typeface="Meiryo UI" panose="020B0604030504040204" pitchFamily="50" charset="-128"/>
                  <a:cs typeface="Meiryo UI" panose="020B0604030504040204" pitchFamily="50" charset="-128"/>
                </a:rPr>
                <a:t>豪雨</a:t>
              </a:r>
              <a:r>
                <a:rPr lang="ja-JP" altLang="en-US" dirty="0">
                  <a:ln w="10541" cmpd="sng">
                    <a:solidFill>
                      <a:sysClr val="windowText" lastClr="000000"/>
                    </a:solidFill>
                    <a:prstDash val="solid"/>
                  </a:ln>
                  <a:latin typeface="Meiryo UI" panose="020B0604030504040204" pitchFamily="50" charset="-128"/>
                  <a:ea typeface="Meiryo UI" panose="020B0604030504040204" pitchFamily="50" charset="-128"/>
                  <a:cs typeface="Meiryo UI" panose="020B0604030504040204" pitchFamily="50" charset="-128"/>
                </a:rPr>
                <a:t>等）</a:t>
              </a:r>
              <a:endParaRPr lang="en-US" altLang="ja-JP" dirty="0">
                <a:ln w="10541" cmpd="sng">
                  <a:solidFill>
                    <a:sysClr val="windowText" lastClr="000000"/>
                  </a:solidFill>
                  <a:prstDash val="solid"/>
                </a:ln>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dirty="0">
                  <a:ln w="10541" cmpd="sng">
                    <a:solidFill>
                      <a:sysClr val="windowText" lastClr="000000"/>
                    </a:solidFill>
                    <a:prstDash val="solid"/>
                  </a:ln>
                  <a:latin typeface="Meiryo UI" panose="020B0604030504040204" pitchFamily="50" charset="-128"/>
                  <a:ea typeface="Meiryo UI" panose="020B0604030504040204" pitchFamily="50" charset="-128"/>
                  <a:cs typeface="Meiryo UI" panose="020B0604030504040204" pitchFamily="50" charset="-128"/>
                </a:rPr>
                <a:t>　　　・Ｒ６能登半島地震</a:t>
              </a:r>
              <a:endParaRPr lang="en-US" altLang="ja-JP" dirty="0">
                <a:ln w="10541" cmpd="sng">
                  <a:solidFill>
                    <a:sysClr val="windowText" lastClr="000000"/>
                  </a:solidFill>
                  <a:prstDash val="solid"/>
                </a:ln>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dirty="0">
                  <a:ln w="10541" cmpd="sng">
                    <a:solidFill>
                      <a:sysClr val="windowText" lastClr="000000"/>
                    </a:solidFill>
                    <a:prstDash val="solid"/>
                  </a:ln>
                  <a:latin typeface="Meiryo UI" panose="020B0604030504040204" pitchFamily="50" charset="-128"/>
                  <a:ea typeface="Meiryo UI" panose="020B0604030504040204" pitchFamily="50" charset="-128"/>
                  <a:cs typeface="Meiryo UI" panose="020B0604030504040204" pitchFamily="50" charset="-128"/>
                </a:rPr>
                <a:t>　</a:t>
              </a:r>
              <a:r>
                <a:rPr lang="ja-JP" altLang="en-US" dirty="0">
                  <a:ln w="10541" cmpd="sng">
                    <a:solidFill>
                      <a:srgbClr val="FF0000"/>
                    </a:solidFill>
                    <a:prstDash val="solid"/>
                  </a:ln>
                  <a:solidFill>
                    <a:srgbClr val="FF0000"/>
                  </a:solidFill>
                  <a:latin typeface="Meiryo UI" panose="020B0604030504040204" pitchFamily="50" charset="-128"/>
                  <a:ea typeface="Meiryo UI" panose="020B0604030504040204" pitchFamily="50" charset="-128"/>
                  <a:cs typeface="Meiryo UI" panose="020B0604030504040204" pitchFamily="50" charset="-128"/>
                </a:rPr>
                <a:t>体験学習</a:t>
              </a:r>
              <a:r>
                <a:rPr lang="ja-JP" altLang="en-US" dirty="0">
                  <a:ln w="10541" cmpd="sng">
                    <a:solidFill>
                      <a:sysClr val="windowText" lastClr="000000"/>
                    </a:solidFill>
                    <a:prstDash val="solid"/>
                  </a:ln>
                  <a:latin typeface="Meiryo UI" panose="020B0604030504040204" pitchFamily="50" charset="-128"/>
                  <a:ea typeface="Meiryo UI" panose="020B0604030504040204" pitchFamily="50" charset="-128"/>
                  <a:cs typeface="Meiryo UI" panose="020B0604030504040204" pitchFamily="50" charset="-128"/>
                </a:rPr>
                <a:t>及び自衛隊の職業紹介等</a:t>
              </a:r>
              <a:endParaRPr lang="en-US" altLang="ja-JP" dirty="0">
                <a:ln w="10541" cmpd="sng">
                  <a:solidFill>
                    <a:sysClr val="windowText" lastClr="000000"/>
                  </a:solidFill>
                  <a:prstDash val="solid"/>
                </a:ln>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dirty="0">
                  <a:ln w="10541" cmpd="sng">
                    <a:solidFill>
                      <a:sysClr val="windowText" lastClr="000000"/>
                    </a:solidFill>
                    <a:prstDash val="solid"/>
                  </a:ln>
                  <a:latin typeface="Meiryo UI" panose="020B0604030504040204" pitchFamily="50" charset="-128"/>
                  <a:ea typeface="Meiryo UI" panose="020B0604030504040204" pitchFamily="50" charset="-128"/>
                  <a:cs typeface="Meiryo UI" panose="020B0604030504040204" pitchFamily="50" charset="-128"/>
                </a:rPr>
                <a:t>　　　・ロープワーク・救急法等の体験学習</a:t>
              </a:r>
              <a:endParaRPr lang="en-US" altLang="ja-JP" dirty="0">
                <a:ln w="10541" cmpd="sng">
                  <a:solidFill>
                    <a:sysClr val="windowText" lastClr="000000"/>
                  </a:solidFill>
                  <a:prstDash val="solid"/>
                </a:ln>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dirty="0">
                  <a:ln w="10541" cmpd="sng">
                    <a:solidFill>
                      <a:sysClr val="windowText" lastClr="000000"/>
                    </a:solidFill>
                    <a:prstDash val="solid"/>
                  </a:ln>
                  <a:latin typeface="Meiryo UI" panose="020B0604030504040204" pitchFamily="50" charset="-128"/>
                  <a:ea typeface="Meiryo UI" panose="020B0604030504040204" pitchFamily="50" charset="-128"/>
                  <a:cs typeface="Meiryo UI" panose="020B0604030504040204" pitchFamily="50" charset="-128"/>
                </a:rPr>
                <a:t>　　　・県内自衛隊の装備品展示説明</a:t>
              </a:r>
              <a:endParaRPr lang="en-US" altLang="ja-JP" dirty="0">
                <a:ln w="10541" cmpd="sng">
                  <a:solidFill>
                    <a:sysClr val="windowText" lastClr="000000"/>
                  </a:solidFill>
                  <a:prstDash val="solid"/>
                </a:ln>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6" name="グループ化 44"/>
            <p:cNvGrpSpPr>
              <a:grpSpLocks/>
            </p:cNvGrpSpPr>
            <p:nvPr/>
          </p:nvGrpSpPr>
          <p:grpSpPr bwMode="auto">
            <a:xfrm>
              <a:off x="5373216" y="0"/>
              <a:ext cx="1368000" cy="863203"/>
              <a:chOff x="976864" y="1265632"/>
              <a:chExt cx="909585" cy="552632"/>
            </a:xfrm>
          </p:grpSpPr>
          <p:pic>
            <p:nvPicPr>
              <p:cNvPr id="37" name="Picture 6" descr="C:\Documents and Settings\募集係\My Documents\My Pictures\防衛省ロゴ\平和を、仕事にする touka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4467" y="1265632"/>
                <a:ext cx="714379" cy="55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テキスト ボックス 46"/>
              <p:cNvSpPr txBox="1">
                <a:spLocks noChangeArrowheads="1"/>
              </p:cNvSpPr>
              <p:nvPr/>
            </p:nvSpPr>
            <p:spPr bwMode="auto">
              <a:xfrm>
                <a:off x="976864" y="1626391"/>
                <a:ext cx="909585" cy="157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fontAlgn="base">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1000" dirty="0">
                    <a:ea typeface="ＤＨＰ特太ゴシック体" pitchFamily="2" charset="-128"/>
                  </a:rPr>
                  <a:t>平和を、仕事にする</a:t>
                </a:r>
              </a:p>
            </p:txBody>
          </p:sp>
        </p:grpSp>
        <p:pic>
          <p:nvPicPr>
            <p:cNvPr id="10" name="図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40427" y="7794435"/>
              <a:ext cx="1278129" cy="1281516"/>
            </a:xfrm>
            <a:prstGeom prst="rect">
              <a:avLst/>
            </a:prstGeom>
          </p:spPr>
        </p:pic>
        <p:sp>
          <p:nvSpPr>
            <p:cNvPr id="23" name="正方形/長方形 22"/>
            <p:cNvSpPr/>
            <p:nvPr/>
          </p:nvSpPr>
          <p:spPr>
            <a:xfrm>
              <a:off x="251111" y="436891"/>
              <a:ext cx="4032448" cy="369332"/>
            </a:xfrm>
            <a:prstGeom prst="rect">
              <a:avLst/>
            </a:prstGeom>
            <a:noFill/>
          </p:spPr>
          <p:txBody>
            <a:bodyPr wrap="square" lIns="91440" tIns="45720" rIns="91440" bIns="45720">
              <a:spAutoFit/>
            </a:bodyPr>
            <a:lstStyle/>
            <a:p>
              <a:pPr algn="dist"/>
              <a:r>
                <a:rPr lang="ja-JP" altLang="en-US" dirty="0">
                  <a:ln w="10541" cmpd="sng">
                    <a:solidFill>
                      <a:sysClr val="windowText" lastClr="000000"/>
                    </a:solidFill>
                    <a:prstDash val="solid"/>
                  </a:ln>
                  <a:effectLst>
                    <a:outerShdw blurRad="50800" dist="38100" dir="10800000" algn="r" rotWithShape="0">
                      <a:schemeClr val="bg1">
                        <a:alpha val="40000"/>
                      </a:schemeClr>
                    </a:outerShdw>
                  </a:effectLst>
                  <a:latin typeface="メイリオ" panose="020B0604030504040204" pitchFamily="50" charset="-128"/>
                  <a:ea typeface="メイリオ" panose="020B0604030504040204" pitchFamily="50" charset="-128"/>
                  <a:cs typeface="Meiryo UI" panose="020B0604030504040204" pitchFamily="50" charset="-128"/>
                </a:rPr>
                <a:t>秋田県内各校ご担当教諭様へ</a:t>
              </a:r>
            </a:p>
          </p:txBody>
        </p:sp>
        <p:sp>
          <p:nvSpPr>
            <p:cNvPr id="2" name="左大かっこ 1"/>
            <p:cNvSpPr/>
            <p:nvPr/>
          </p:nvSpPr>
          <p:spPr>
            <a:xfrm>
              <a:off x="299430" y="2948903"/>
              <a:ext cx="45719" cy="869791"/>
            </a:xfrm>
            <a:prstGeom prst="leftBracket">
              <a:avLst/>
            </a:prstGeom>
            <a:ln w="254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35" name="正方形/長方形 34"/>
            <p:cNvSpPr/>
            <p:nvPr/>
          </p:nvSpPr>
          <p:spPr>
            <a:xfrm>
              <a:off x="-52830" y="802081"/>
              <a:ext cx="6874401" cy="1569660"/>
            </a:xfrm>
            <a:prstGeom prst="rect">
              <a:avLst/>
            </a:prstGeom>
            <a:noFill/>
          </p:spPr>
          <p:txBody>
            <a:bodyPr wrap="square" lIns="91440" tIns="45720" rIns="91440" bIns="45720">
              <a:spAutoFit/>
            </a:bodyPr>
            <a:lstStyle/>
            <a:p>
              <a:r>
                <a:rPr lang="ja-JP" altLang="en-US" sz="1600" dirty="0">
                  <a:ln w="10541" cmpd="sng">
                    <a:solidFill>
                      <a:sysClr val="windowText" lastClr="000000"/>
                    </a:solidFill>
                    <a:prstDash val="solid"/>
                  </a:ln>
                  <a:solidFill>
                    <a:schemeClr val="bg1">
                      <a:lumMod val="50000"/>
                    </a:schemeClr>
                  </a:solidFill>
                  <a:effectLst>
                    <a:outerShdw blurRad="50800" dist="38100" dir="10800000" algn="r" rotWithShape="0">
                      <a:schemeClr val="bg1">
                        <a:alpha val="40000"/>
                      </a:schemeClr>
                    </a:outerShdw>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n w="10541" cmpd="sng">
                    <a:solidFill>
                      <a:sysClr val="windowText" lastClr="000000"/>
                    </a:solidFill>
                    <a:prstDash val="solid"/>
                  </a:ln>
                  <a:latin typeface="Meiryo UI" panose="020B0604030504040204" pitchFamily="50" charset="-128"/>
                  <a:ea typeface="Meiryo UI" panose="020B0604030504040204" pitchFamily="50" charset="-128"/>
                  <a:cs typeface="Meiryo UI" panose="020B0604030504040204" pitchFamily="50" charset="-128"/>
                </a:rPr>
                <a:t>平素から防衛省自衛隊へのご理解ならびにご協力を賜り、誠にありがとうございます。</a:t>
              </a:r>
              <a:endParaRPr lang="en-US" altLang="ja-JP" sz="1600" dirty="0">
                <a:ln w="10541" cmpd="sng">
                  <a:solidFill>
                    <a:sysClr val="windowText" lastClr="000000"/>
                  </a:solidFill>
                  <a:prstDash val="solid"/>
                </a:ln>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n w="10541" cmpd="sng">
                    <a:solidFill>
                      <a:sysClr val="windowText" lastClr="000000"/>
                    </a:solidFill>
                    <a:prstDash val="solid"/>
                  </a:ln>
                  <a:latin typeface="Meiryo UI" panose="020B0604030504040204" pitchFamily="50" charset="-128"/>
                  <a:ea typeface="Meiryo UI" panose="020B0604030504040204" pitchFamily="50" charset="-128"/>
                  <a:cs typeface="Meiryo UI" panose="020B0604030504040204" pitchFamily="50" charset="-128"/>
                </a:rPr>
                <a:t>　いつ発生するか予測のつかない地震や河川氾濫等の自然災害等への対応には防災意識の高揚が必要です。地域の特性を踏まえた学校における防災・避難訓練実施時において、我々防衛省自衛隊をご活用いただければと考えております。数多くの現場での教訓等を、児童及び生徒はもちろんのこと、教職員の方々にお役立ていただければ幸いです。</a:t>
              </a:r>
            </a:p>
          </p:txBody>
        </p:sp>
        <p:sp>
          <p:nvSpPr>
            <p:cNvPr id="30" name="正方形/長方形 29"/>
            <p:cNvSpPr/>
            <p:nvPr/>
          </p:nvSpPr>
          <p:spPr>
            <a:xfrm>
              <a:off x="251111" y="85115"/>
              <a:ext cx="2529817" cy="307777"/>
            </a:xfrm>
            <a:prstGeom prst="rect">
              <a:avLst/>
            </a:prstGeom>
            <a:noFill/>
          </p:spPr>
          <p:txBody>
            <a:bodyPr wrap="square" lIns="91440" tIns="45720" rIns="91440" bIns="45720">
              <a:spAutoFit/>
            </a:bodyPr>
            <a:lstStyle/>
            <a:p>
              <a:pPr algn="dist"/>
              <a:r>
                <a:rPr lang="ja-JP" altLang="en-US" sz="1400" dirty="0">
                  <a:ln w="10541" cmpd="sng">
                    <a:solidFill>
                      <a:sysClr val="windowText" lastClr="000000"/>
                    </a:solidFill>
                    <a:prstDash val="solid"/>
                  </a:ln>
                  <a:effectLst>
                    <a:outerShdw blurRad="50800" dist="38100" dir="10800000" algn="r" rotWithShape="0">
                      <a:schemeClr val="bg1">
                        <a:alpha val="40000"/>
                      </a:schemeClr>
                    </a:outerShdw>
                  </a:effectLst>
                  <a:latin typeface="メイリオ" panose="020B0604030504040204" pitchFamily="50" charset="-128"/>
                  <a:ea typeface="メイリオ" panose="020B0604030504040204" pitchFamily="50" charset="-128"/>
                  <a:cs typeface="Meiryo UI" panose="020B0604030504040204" pitchFamily="50" charset="-128"/>
                </a:rPr>
                <a:t>防災講話・体験学習のご案内</a:t>
              </a:r>
            </a:p>
          </p:txBody>
        </p:sp>
        <p:sp>
          <p:nvSpPr>
            <p:cNvPr id="28" name="左大かっこ 27"/>
            <p:cNvSpPr/>
            <p:nvPr/>
          </p:nvSpPr>
          <p:spPr>
            <a:xfrm>
              <a:off x="317705" y="4209053"/>
              <a:ext cx="45719" cy="362947"/>
            </a:xfrm>
            <a:prstGeom prst="leftBracket">
              <a:avLst/>
            </a:prstGeom>
            <a:ln w="25400"/>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pic>
          <p:nvPicPr>
            <p:cNvPr id="3" name="図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96199" y="4598888"/>
              <a:ext cx="2637052" cy="1483342"/>
            </a:xfrm>
            <a:prstGeom prst="rect">
              <a:avLst/>
            </a:prstGeom>
            <a:ln>
              <a:noFill/>
            </a:ln>
            <a:effectLst>
              <a:glow rad="127000">
                <a:schemeClr val="tx2">
                  <a:lumMod val="40000"/>
                  <a:lumOff val="60000"/>
                  <a:alpha val="25000"/>
                </a:schemeClr>
              </a:glow>
              <a:outerShdw sx="1000" sy="1000" algn="tl" rotWithShape="0">
                <a:schemeClr val="bg1"/>
              </a:outerShdw>
            </a:effectLst>
          </p:spPr>
        </p:pic>
        <p:pic>
          <p:nvPicPr>
            <p:cNvPr id="5" name="図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770084" y="7853293"/>
              <a:ext cx="2075595" cy="1167521"/>
            </a:xfrm>
            <a:prstGeom prst="rect">
              <a:avLst/>
            </a:prstGeom>
          </p:spPr>
        </p:pic>
        <p:pic>
          <p:nvPicPr>
            <p:cNvPr id="31" name="図 30"/>
            <p:cNvPicPr>
              <a:picLocks noChangeAspect="1"/>
            </p:cNvPicPr>
            <p:nvPr/>
          </p:nvPicPr>
          <p:blipFill>
            <a:blip r:embed="rId11"/>
            <a:stretch>
              <a:fillRect/>
            </a:stretch>
          </p:blipFill>
          <p:spPr>
            <a:xfrm>
              <a:off x="2301416" y="5929261"/>
              <a:ext cx="1369153" cy="148021"/>
            </a:xfrm>
            <a:prstGeom prst="rect">
              <a:avLst/>
            </a:prstGeom>
            <a:solidFill>
              <a:schemeClr val="bg1">
                <a:alpha val="20000"/>
              </a:schemeClr>
            </a:solidFill>
          </p:spPr>
        </p:pic>
        <p:pic>
          <p:nvPicPr>
            <p:cNvPr id="7" name="図 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4370" y="7854492"/>
              <a:ext cx="1555096" cy="1166322"/>
            </a:xfrm>
            <a:prstGeom prst="rect">
              <a:avLst/>
            </a:prstGeom>
            <a:effectLst>
              <a:glow>
                <a:schemeClr val="bg1">
                  <a:alpha val="25000"/>
                </a:schemeClr>
              </a:glow>
            </a:effectLst>
          </p:spPr>
        </p:pic>
        <p:pic>
          <p:nvPicPr>
            <p:cNvPr id="4" name="図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900581" y="7999233"/>
              <a:ext cx="1167521" cy="875641"/>
            </a:xfrm>
            <a:prstGeom prst="rect">
              <a:avLst/>
            </a:prstGeom>
          </p:spPr>
        </p:pic>
        <p:sp>
          <p:nvSpPr>
            <p:cNvPr id="34" name="正方形/長方形 33"/>
            <p:cNvSpPr/>
            <p:nvPr/>
          </p:nvSpPr>
          <p:spPr>
            <a:xfrm>
              <a:off x="286467" y="7302746"/>
              <a:ext cx="6344515" cy="246221"/>
            </a:xfrm>
            <a:prstGeom prst="rect">
              <a:avLst/>
            </a:prstGeom>
            <a:noFill/>
          </p:spPr>
          <p:txBody>
            <a:bodyPr wrap="square" lIns="91440" tIns="45720" rIns="91440" bIns="45720">
              <a:spAutoFit/>
            </a:bodyPr>
            <a:lstStyle/>
            <a:p>
              <a:pPr algn="dist"/>
              <a:r>
                <a:rPr lang="en-US" altLang="ja-JP" sz="1000" dirty="0">
                  <a:ln w="10541" cmpd="sng">
                    <a:solidFill>
                      <a:srgbClr val="7D7D7D">
                        <a:tint val="100000"/>
                        <a:shade val="100000"/>
                        <a:satMod val="110000"/>
                      </a:srgbClr>
                    </a:solidFill>
                    <a:prstDash val="solid"/>
                  </a:ln>
                  <a:latin typeface="Meiryo UI" panose="020B0604030504040204" pitchFamily="50" charset="-128"/>
                  <a:ea typeface="Meiryo UI" panose="020B0604030504040204" pitchFamily="50" charset="-128"/>
                  <a:cs typeface="Meiryo UI" panose="020B0604030504040204" pitchFamily="50" charset="-128"/>
                </a:rPr>
                <a:t>e-mail:</a:t>
              </a:r>
              <a:r>
                <a:rPr lang="ja-JP" altLang="en-US" sz="1000" dirty="0">
                  <a:ln w="10541" cmpd="sng">
                    <a:solidFill>
                      <a:srgbClr val="7D7D7D">
                        <a:tint val="100000"/>
                        <a:shade val="100000"/>
                        <a:satMod val="110000"/>
                      </a:srgbClr>
                    </a:solidFill>
                    <a:prstDash val="solid"/>
                  </a:ln>
                  <a:latin typeface="Meiryo UI" panose="020B0604030504040204" pitchFamily="50" charset="-128"/>
                  <a:ea typeface="Meiryo UI" panose="020B0604030504040204" pitchFamily="50" charset="-128"/>
                  <a:cs typeface="Meiryo UI" panose="020B0604030504040204" pitchFamily="50" charset="-128"/>
                </a:rPr>
                <a:t>ドメインが「</a:t>
              </a:r>
              <a:r>
                <a:rPr lang="en-US" altLang="ja-JP" sz="1000" dirty="0">
                  <a:ln w="10541" cmpd="sng">
                    <a:solidFill>
                      <a:srgbClr val="7D7D7D">
                        <a:tint val="100000"/>
                        <a:shade val="100000"/>
                        <a:satMod val="110000"/>
                      </a:srgbClr>
                    </a:solidFill>
                    <a:prstDash val="solid"/>
                  </a:ln>
                  <a:latin typeface="Meiryo UI" panose="020B0604030504040204" pitchFamily="50" charset="-128"/>
                  <a:ea typeface="Meiryo UI" panose="020B0604030504040204" pitchFamily="50" charset="-128"/>
                  <a:cs typeface="Meiryo UI" panose="020B0604030504040204" pitchFamily="50" charset="-128"/>
                </a:rPr>
                <a:t>lg.jp</a:t>
              </a:r>
              <a:r>
                <a:rPr lang="ja-JP" altLang="en-US" sz="1000" dirty="0">
                  <a:ln w="10541" cmpd="sng">
                    <a:solidFill>
                      <a:srgbClr val="7D7D7D">
                        <a:tint val="100000"/>
                        <a:shade val="100000"/>
                        <a:satMod val="110000"/>
                      </a:srgbClr>
                    </a:solidFill>
                    <a:prstDash val="solid"/>
                  </a:ln>
                  <a:latin typeface="Meiryo UI" panose="020B0604030504040204" pitchFamily="50" charset="-128"/>
                  <a:ea typeface="Meiryo UI" panose="020B0604030504040204" pitchFamily="50" charset="-128"/>
                  <a:cs typeface="Meiryo UI" panose="020B0604030504040204" pitchFamily="50" charset="-128"/>
                </a:rPr>
                <a:t>」の方はこちら　</a:t>
              </a:r>
              <a:r>
                <a:rPr lang="en-US" altLang="ja-JP" sz="1000" dirty="0">
                  <a:ln w="10541" cmpd="sng">
                    <a:solidFill>
                      <a:srgbClr val="7D7D7D">
                        <a:tint val="100000"/>
                        <a:shade val="100000"/>
                        <a:satMod val="110000"/>
                      </a:srgbClr>
                    </a:solidFill>
                    <a:prstDash val="solid"/>
                  </a:ln>
                  <a:latin typeface="Meiryo UI" panose="020B0604030504040204" pitchFamily="50" charset="-128"/>
                  <a:ea typeface="Meiryo UI" panose="020B0604030504040204" pitchFamily="50" charset="-128"/>
                  <a:cs typeface="Meiryo UI" panose="020B0604030504040204" pitchFamily="50" charset="-128"/>
                </a:rPr>
                <a:t>nea_plo_akita_hq_recruit_c@gbase.gsdf.mod.go.jp</a:t>
              </a:r>
              <a:endParaRPr lang="en-US" altLang="ja-JP" sz="1000" dirty="0">
                <a:ln w="10541" cmpd="sng">
                  <a:solidFill>
                    <a:srgbClr val="7D7D7D">
                      <a:tint val="100000"/>
                      <a:shade val="100000"/>
                      <a:satMod val="110000"/>
                    </a:srgbClr>
                  </a:solidFill>
                  <a:prstDash val="solid"/>
                </a:ln>
                <a:latin typeface="Meiryo UI" panose="020B0604030504040204" pitchFamily="50" charset="-128"/>
                <a:ea typeface="Meiryo UI" panose="020B0604030504040204" pitchFamily="50" charset="-128"/>
                <a:cs typeface="Meiryo UI" panose="020B0604030504040204" pitchFamily="50" charset="-128"/>
                <a:hlinkClick r:id="rId14"/>
              </a:endParaRPr>
            </a:p>
          </p:txBody>
        </p:sp>
      </p:grpSp>
    </p:spTree>
    <p:extLst>
      <p:ext uri="{BB962C8B-B14F-4D97-AF65-F5344CB8AC3E}">
        <p14:creationId xmlns:p14="http://schemas.microsoft.com/office/powerpoint/2010/main" val="174524982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9994</TotalTime>
  <Words>271</Words>
  <Application>Microsoft Office PowerPoint</Application>
  <PresentationFormat>画面に合わせる (4:3)</PresentationFormat>
  <Paragraphs>20</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ＤＨＰ特太ゴシック体</vt:lpstr>
      <vt:lpstr>HG明朝E</vt:lpstr>
      <vt:lpstr>Meiryo UI</vt:lpstr>
      <vt:lpstr>メイリオ</vt:lpstr>
      <vt:lpstr>Arial</vt:lpstr>
      <vt:lpstr>Calibri</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陸上自衛隊</dc:creator>
  <cp:lastModifiedBy>鈴木　貴彦</cp:lastModifiedBy>
  <cp:revision>105</cp:revision>
  <cp:lastPrinted>2025-02-21T02:21:43Z</cp:lastPrinted>
  <dcterms:created xsi:type="dcterms:W3CDTF">2018-08-01T23:36:18Z</dcterms:created>
  <dcterms:modified xsi:type="dcterms:W3CDTF">2026-03-18T09:59:15Z</dcterms:modified>
</cp:coreProperties>
</file>