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52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1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04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4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54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99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58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3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67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43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74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73DE0-1279-428E-B793-1D24CB2E2B74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C437B-4058-4F14-A1E8-480C3750A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74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24E670-46CA-48AF-BBB4-023800F2CDD2}"/>
              </a:ext>
            </a:extLst>
          </p:cNvPr>
          <p:cNvSpPr txBox="1"/>
          <p:nvPr/>
        </p:nvSpPr>
        <p:spPr>
          <a:xfrm>
            <a:off x="481263" y="1408975"/>
            <a:ext cx="8318270" cy="2615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令和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8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年度以降契約書（請書を含む。）作成に際し、その内訳書の記載は、</a:t>
            </a:r>
            <a:r>
              <a:rPr kumimoji="1" lang="ja-JP" alt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各品目ごとの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単価</a:t>
            </a:r>
            <a:r>
              <a:rPr kumimoji="1" lang="ja-JP" alt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を必ず記載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いただきますようお願いします。また、</a:t>
            </a:r>
            <a:r>
              <a:rPr kumimoji="1" lang="ja-JP" alt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値引きについては表示せず、単価に必ず反映（転嫁）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していただくようお願いします。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ご不明な点がございましたら、契約担当までお問合せください。何卒よろしくお願いいたします。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EE80A3-9FF4-4272-83D2-AF672C816BCB}"/>
              </a:ext>
            </a:extLst>
          </p:cNvPr>
          <p:cNvSpPr txBox="1"/>
          <p:nvPr/>
        </p:nvSpPr>
        <p:spPr>
          <a:xfrm>
            <a:off x="527824" y="867660"/>
            <a:ext cx="1613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関係各位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08E58B3-93F0-412C-B95C-1378DE65A8CB}"/>
              </a:ext>
            </a:extLst>
          </p:cNvPr>
          <p:cNvSpPr txBox="1"/>
          <p:nvPr/>
        </p:nvSpPr>
        <p:spPr>
          <a:xfrm>
            <a:off x="241635" y="153020"/>
            <a:ext cx="8732920" cy="508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契約書内訳欄表示の取扱いについて</a:t>
            </a: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FEA5EF02-986E-48A7-97D3-C5194E21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998270"/>
              </p:ext>
            </p:extLst>
          </p:nvPr>
        </p:nvGraphicFramePr>
        <p:xfrm>
          <a:off x="318398" y="4774712"/>
          <a:ext cx="3953214" cy="124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781">
                  <a:extLst>
                    <a:ext uri="{9D8B030D-6E8A-4147-A177-3AD203B41FA5}">
                      <a16:colId xmlns:a16="http://schemas.microsoft.com/office/drawing/2014/main" val="1570203151"/>
                    </a:ext>
                  </a:extLst>
                </a:gridCol>
                <a:gridCol w="693725">
                  <a:extLst>
                    <a:ext uri="{9D8B030D-6E8A-4147-A177-3AD203B41FA5}">
                      <a16:colId xmlns:a16="http://schemas.microsoft.com/office/drawing/2014/main" val="4122534170"/>
                    </a:ext>
                  </a:extLst>
                </a:gridCol>
                <a:gridCol w="693725">
                  <a:extLst>
                    <a:ext uri="{9D8B030D-6E8A-4147-A177-3AD203B41FA5}">
                      <a16:colId xmlns:a16="http://schemas.microsoft.com/office/drawing/2014/main" val="1435187712"/>
                    </a:ext>
                  </a:extLst>
                </a:gridCol>
                <a:gridCol w="725606">
                  <a:extLst>
                    <a:ext uri="{9D8B030D-6E8A-4147-A177-3AD203B41FA5}">
                      <a16:colId xmlns:a16="http://schemas.microsoft.com/office/drawing/2014/main" val="2379546623"/>
                    </a:ext>
                  </a:extLst>
                </a:gridCol>
                <a:gridCol w="840377">
                  <a:extLst>
                    <a:ext uri="{9D8B030D-6E8A-4147-A177-3AD203B41FA5}">
                      <a16:colId xmlns:a16="http://schemas.microsoft.com/office/drawing/2014/main" val="2666979119"/>
                    </a:ext>
                  </a:extLst>
                </a:gridCol>
              </a:tblGrid>
              <a:tr h="2074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件　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単　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数　量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単　価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金　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466151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バッテリー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EA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7,800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7,800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168454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充電池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EA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850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850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985511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値引き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▲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700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999129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493414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計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0070C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7,950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921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FAA093A-9C9D-45F0-B63A-2DF7D8EB47D3}"/>
              </a:ext>
            </a:extLst>
          </p:cNvPr>
          <p:cNvSpPr txBox="1"/>
          <p:nvPr/>
        </p:nvSpPr>
        <p:spPr>
          <a:xfrm>
            <a:off x="247651" y="4180730"/>
            <a:ext cx="85883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契約書内訳欄表示</a:t>
            </a:r>
            <a:r>
              <a:rPr kumimoji="1" lang="ja-JP" alt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例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1F9DA18-1566-4568-ACEF-B2DC8227A3AA}"/>
              </a:ext>
            </a:extLst>
          </p:cNvPr>
          <p:cNvSpPr/>
          <p:nvPr/>
        </p:nvSpPr>
        <p:spPr>
          <a:xfrm>
            <a:off x="4808170" y="4656915"/>
            <a:ext cx="4117911" cy="148009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5" name="表 2">
            <a:extLst>
              <a:ext uri="{FF2B5EF4-FFF2-40B4-BE49-F238E27FC236}">
                <a16:creationId xmlns:a16="http://schemas.microsoft.com/office/drawing/2014/main" id="{BE0205A4-5CF4-479E-B0DA-E03F0879A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205359"/>
              </p:ext>
            </p:extLst>
          </p:nvPr>
        </p:nvGraphicFramePr>
        <p:xfrm>
          <a:off x="4882815" y="4774712"/>
          <a:ext cx="3953214" cy="124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781">
                  <a:extLst>
                    <a:ext uri="{9D8B030D-6E8A-4147-A177-3AD203B41FA5}">
                      <a16:colId xmlns:a16="http://schemas.microsoft.com/office/drawing/2014/main" val="1570203151"/>
                    </a:ext>
                  </a:extLst>
                </a:gridCol>
                <a:gridCol w="693725">
                  <a:extLst>
                    <a:ext uri="{9D8B030D-6E8A-4147-A177-3AD203B41FA5}">
                      <a16:colId xmlns:a16="http://schemas.microsoft.com/office/drawing/2014/main" val="4122534170"/>
                    </a:ext>
                  </a:extLst>
                </a:gridCol>
                <a:gridCol w="693725">
                  <a:extLst>
                    <a:ext uri="{9D8B030D-6E8A-4147-A177-3AD203B41FA5}">
                      <a16:colId xmlns:a16="http://schemas.microsoft.com/office/drawing/2014/main" val="1435187712"/>
                    </a:ext>
                  </a:extLst>
                </a:gridCol>
                <a:gridCol w="725606">
                  <a:extLst>
                    <a:ext uri="{9D8B030D-6E8A-4147-A177-3AD203B41FA5}">
                      <a16:colId xmlns:a16="http://schemas.microsoft.com/office/drawing/2014/main" val="2379546623"/>
                    </a:ext>
                  </a:extLst>
                </a:gridCol>
                <a:gridCol w="840377">
                  <a:extLst>
                    <a:ext uri="{9D8B030D-6E8A-4147-A177-3AD203B41FA5}">
                      <a16:colId xmlns:a16="http://schemas.microsoft.com/office/drawing/2014/main" val="2666979119"/>
                    </a:ext>
                  </a:extLst>
                </a:gridCol>
              </a:tblGrid>
              <a:tr h="2074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件　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単　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数　量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単　価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金　額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466151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バッテリー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EA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7,170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7,170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168454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充電池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EA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780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780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985511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dirty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999129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493414"/>
                  </a:ext>
                </a:extLst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計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rgbClr val="0070C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7,950</a:t>
                      </a:r>
                    </a:p>
                  </a:txBody>
                  <a:tcPr marT="3600" marB="36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9214"/>
                  </a:ext>
                </a:extLst>
              </a:tr>
            </a:tbl>
          </a:graphicData>
        </a:graphic>
      </p:graphicFrame>
      <p:sp>
        <p:nvSpPr>
          <p:cNvPr id="14" name="吹き出し: 線 13">
            <a:extLst>
              <a:ext uri="{FF2B5EF4-FFF2-40B4-BE49-F238E27FC236}">
                <a16:creationId xmlns:a16="http://schemas.microsoft.com/office/drawing/2014/main" id="{1741257C-BBB9-458E-80B5-839F26E19DE1}"/>
              </a:ext>
            </a:extLst>
          </p:cNvPr>
          <p:cNvSpPr/>
          <p:nvPr/>
        </p:nvSpPr>
        <p:spPr>
          <a:xfrm>
            <a:off x="4376773" y="6257211"/>
            <a:ext cx="3260558" cy="461665"/>
          </a:xfrm>
          <a:prstGeom prst="borderCallout1">
            <a:avLst>
              <a:gd name="adj1" fmla="val -7893"/>
              <a:gd name="adj2" fmla="val 51151"/>
              <a:gd name="adj3" fmla="val -219591"/>
              <a:gd name="adj4" fmla="val 89161"/>
            </a:avLst>
          </a:prstGeom>
          <a:noFill/>
          <a:ln>
            <a:solidFill>
              <a:srgbClr val="00206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値引き分（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▲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700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）は、単価に転嫁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（バッテリー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▲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630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円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、充電池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▲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70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円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）</a:t>
            </a:r>
          </a:p>
        </p:txBody>
      </p:sp>
      <p:sp>
        <p:nvSpPr>
          <p:cNvPr id="9" name="左中かっこ 8">
            <a:extLst>
              <a:ext uri="{FF2B5EF4-FFF2-40B4-BE49-F238E27FC236}">
                <a16:creationId xmlns:a16="http://schemas.microsoft.com/office/drawing/2014/main" id="{02D7F3B7-546A-4FA2-82E1-2EF570E903D4}"/>
              </a:ext>
            </a:extLst>
          </p:cNvPr>
          <p:cNvSpPr/>
          <p:nvPr/>
        </p:nvSpPr>
        <p:spPr>
          <a:xfrm>
            <a:off x="7302554" y="5049699"/>
            <a:ext cx="80865" cy="33722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41961CB2-BCF8-4BC9-8DBF-D109A94FCAE4}"/>
              </a:ext>
            </a:extLst>
          </p:cNvPr>
          <p:cNvSpPr/>
          <p:nvPr/>
        </p:nvSpPr>
        <p:spPr>
          <a:xfrm rot="5400000">
            <a:off x="4211922" y="5350458"/>
            <a:ext cx="505327" cy="214829"/>
          </a:xfrm>
          <a:prstGeom prst="triangl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D7EDE56-63CE-4218-9D20-E4D4E74B294C}"/>
              </a:ext>
            </a:extLst>
          </p:cNvPr>
          <p:cNvSpPr/>
          <p:nvPr/>
        </p:nvSpPr>
        <p:spPr>
          <a:xfrm>
            <a:off x="4882815" y="5386919"/>
            <a:ext cx="3942787" cy="213781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941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167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宮薗　正人</dc:creator>
  <cp:lastModifiedBy>水谷　貴廣（鹿空基）</cp:lastModifiedBy>
  <cp:revision>17</cp:revision>
  <cp:lastPrinted>2026-05-17T01:58:15Z</cp:lastPrinted>
  <dcterms:created xsi:type="dcterms:W3CDTF">2026-05-11T01:23:04Z</dcterms:created>
  <dcterms:modified xsi:type="dcterms:W3CDTF">2026-05-27T23:40:04Z</dcterms:modified>
</cp:coreProperties>
</file>