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9" r:id="rId2"/>
    <p:sldId id="263" r:id="rId3"/>
    <p:sldId id="260" r:id="rId4"/>
    <p:sldId id="267" r:id="rId5"/>
    <p:sldId id="266" r:id="rId6"/>
    <p:sldId id="268" r:id="rId7"/>
    <p:sldId id="264" r:id="rId8"/>
    <p:sldId id="261" r:id="rId9"/>
  </p:sldIdLst>
  <p:sldSz cx="9144000" cy="6858000" type="screen4x3"/>
  <p:notesSz cx="6735763"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7F7F7"/>
    <a:srgbClr val="CCFF66"/>
    <a:srgbClr val="FF0066"/>
    <a:srgbClr val="FF66FF"/>
    <a:srgbClr val="FFCC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95408" autoAdjust="0"/>
  </p:normalViewPr>
  <p:slideViewPr>
    <p:cSldViewPr>
      <p:cViewPr varScale="1">
        <p:scale>
          <a:sx n="87" d="100"/>
          <a:sy n="87" d="100"/>
        </p:scale>
        <p:origin x="160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3474"/>
          </a:xfrm>
          <a:prstGeom prst="rect">
            <a:avLst/>
          </a:prstGeom>
        </p:spPr>
        <p:txBody>
          <a:bodyPr vert="horz" lIns="94875" tIns="47437" rIns="94875" bIns="47437"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3815374" y="1"/>
            <a:ext cx="2918831" cy="493474"/>
          </a:xfrm>
          <a:prstGeom prst="rect">
            <a:avLst/>
          </a:prstGeom>
        </p:spPr>
        <p:txBody>
          <a:bodyPr vert="horz" lIns="94875" tIns="47437" rIns="94875" bIns="47437" rtlCol="0"/>
          <a:lstStyle>
            <a:lvl1pPr algn="r">
              <a:defRPr sz="1300"/>
            </a:lvl1pPr>
          </a:lstStyle>
          <a:p>
            <a:fld id="{B4E86329-F240-4EF2-B402-FF2D3AF66B28}" type="datetimeFigureOut">
              <a:rPr kumimoji="1" lang="ja-JP" altLang="en-US" smtClean="0"/>
              <a:t>2022/3/11</a:t>
            </a:fld>
            <a:endParaRPr kumimoji="1" lang="ja-JP" altLang="en-US"/>
          </a:p>
        </p:txBody>
      </p:sp>
      <p:sp>
        <p:nvSpPr>
          <p:cNvPr id="4" name="フッター プレースホルダー 3"/>
          <p:cNvSpPr>
            <a:spLocks noGrp="1"/>
          </p:cNvSpPr>
          <p:nvPr>
            <p:ph type="ftr" sz="quarter" idx="2"/>
          </p:nvPr>
        </p:nvSpPr>
        <p:spPr>
          <a:xfrm>
            <a:off x="1" y="9374302"/>
            <a:ext cx="2918831" cy="493474"/>
          </a:xfrm>
          <a:prstGeom prst="rect">
            <a:avLst/>
          </a:prstGeom>
        </p:spPr>
        <p:txBody>
          <a:bodyPr vert="horz" lIns="94875" tIns="47437" rIns="94875" bIns="47437"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3815374" y="9374302"/>
            <a:ext cx="2918831" cy="493474"/>
          </a:xfrm>
          <a:prstGeom prst="rect">
            <a:avLst/>
          </a:prstGeom>
        </p:spPr>
        <p:txBody>
          <a:bodyPr vert="horz" lIns="94875" tIns="47437" rIns="94875" bIns="47437" rtlCol="0" anchor="b"/>
          <a:lstStyle>
            <a:lvl1pPr algn="r">
              <a:defRPr sz="1300"/>
            </a:lvl1pPr>
          </a:lstStyle>
          <a:p>
            <a:fld id="{58DAFA86-EEE5-4C81-B517-9766280F7487}" type="slidenum">
              <a:rPr kumimoji="1" lang="ja-JP" altLang="en-US" smtClean="0"/>
              <a:t>‹#›</a:t>
            </a:fld>
            <a:endParaRPr kumimoji="1" lang="ja-JP" altLang="en-US"/>
          </a:p>
        </p:txBody>
      </p:sp>
    </p:spTree>
    <p:extLst>
      <p:ext uri="{BB962C8B-B14F-4D97-AF65-F5344CB8AC3E}">
        <p14:creationId xmlns:p14="http://schemas.microsoft.com/office/powerpoint/2010/main" val="93443448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3474"/>
          </a:xfrm>
          <a:prstGeom prst="rect">
            <a:avLst/>
          </a:prstGeom>
        </p:spPr>
        <p:txBody>
          <a:bodyPr vert="horz" lIns="94875" tIns="47437" rIns="94875" bIns="47437" rtlCol="0"/>
          <a:lstStyle>
            <a:lvl1pPr algn="l">
              <a:defRPr sz="1300"/>
            </a:lvl1pPr>
          </a:lstStyle>
          <a:p>
            <a:endParaRPr kumimoji="1" lang="ja-JP" altLang="en-US"/>
          </a:p>
        </p:txBody>
      </p:sp>
      <p:sp>
        <p:nvSpPr>
          <p:cNvPr id="3" name="日付プレースホルダー 2"/>
          <p:cNvSpPr>
            <a:spLocks noGrp="1"/>
          </p:cNvSpPr>
          <p:nvPr>
            <p:ph type="dt" idx="1"/>
          </p:nvPr>
        </p:nvSpPr>
        <p:spPr>
          <a:xfrm>
            <a:off x="3815374" y="1"/>
            <a:ext cx="2918831" cy="493474"/>
          </a:xfrm>
          <a:prstGeom prst="rect">
            <a:avLst/>
          </a:prstGeom>
        </p:spPr>
        <p:txBody>
          <a:bodyPr vert="horz" lIns="94875" tIns="47437" rIns="94875" bIns="47437" rtlCol="0"/>
          <a:lstStyle>
            <a:lvl1pPr algn="r">
              <a:defRPr sz="1300"/>
            </a:lvl1pPr>
          </a:lstStyle>
          <a:p>
            <a:fld id="{C78C96BE-A887-4B09-9B49-5738824BA4E8}" type="datetimeFigureOut">
              <a:rPr kumimoji="1" lang="ja-JP" altLang="en-US" smtClean="0"/>
              <a:t>2022/3/11</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4875" tIns="47437" rIns="94875" bIns="47437" rtlCol="0" anchor="ctr"/>
          <a:lstStyle/>
          <a:p>
            <a:endParaRPr lang="ja-JP" altLang="en-US"/>
          </a:p>
        </p:txBody>
      </p:sp>
      <p:sp>
        <p:nvSpPr>
          <p:cNvPr id="5" name="ノート プレースホルダー 4"/>
          <p:cNvSpPr>
            <a:spLocks noGrp="1"/>
          </p:cNvSpPr>
          <p:nvPr>
            <p:ph type="body" sz="quarter" idx="3"/>
          </p:nvPr>
        </p:nvSpPr>
        <p:spPr>
          <a:xfrm>
            <a:off x="673577" y="4688008"/>
            <a:ext cx="5388610" cy="4441270"/>
          </a:xfrm>
          <a:prstGeom prst="rect">
            <a:avLst/>
          </a:prstGeom>
        </p:spPr>
        <p:txBody>
          <a:bodyPr vert="horz" lIns="94875" tIns="47437" rIns="94875" bIns="4743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4302"/>
            <a:ext cx="2918831" cy="493474"/>
          </a:xfrm>
          <a:prstGeom prst="rect">
            <a:avLst/>
          </a:prstGeom>
        </p:spPr>
        <p:txBody>
          <a:bodyPr vert="horz" lIns="94875" tIns="47437" rIns="94875" bIns="47437"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15374" y="9374302"/>
            <a:ext cx="2918831" cy="493474"/>
          </a:xfrm>
          <a:prstGeom prst="rect">
            <a:avLst/>
          </a:prstGeom>
        </p:spPr>
        <p:txBody>
          <a:bodyPr vert="horz" lIns="94875" tIns="47437" rIns="94875" bIns="47437" rtlCol="0" anchor="b"/>
          <a:lstStyle>
            <a:lvl1pPr algn="r">
              <a:defRPr sz="1300"/>
            </a:lvl1pPr>
          </a:lstStyle>
          <a:p>
            <a:fld id="{DEB3EF0D-0397-4468-822E-4CD54B3599DA}" type="slidenum">
              <a:rPr kumimoji="1" lang="ja-JP" altLang="en-US" smtClean="0"/>
              <a:t>‹#›</a:t>
            </a:fld>
            <a:endParaRPr kumimoji="1" lang="ja-JP" altLang="en-US"/>
          </a:p>
        </p:txBody>
      </p:sp>
    </p:spTree>
    <p:extLst>
      <p:ext uri="{BB962C8B-B14F-4D97-AF65-F5344CB8AC3E}">
        <p14:creationId xmlns:p14="http://schemas.microsoft.com/office/powerpoint/2010/main" val="188424860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0" dirty="0" smtClean="0"/>
          </a:p>
        </p:txBody>
      </p:sp>
    </p:spTree>
    <p:extLst>
      <p:ext uri="{BB962C8B-B14F-4D97-AF65-F5344CB8AC3E}">
        <p14:creationId xmlns:p14="http://schemas.microsoft.com/office/powerpoint/2010/main" val="2965731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0" dirty="0" smtClean="0"/>
          </a:p>
        </p:txBody>
      </p:sp>
    </p:spTree>
    <p:extLst>
      <p:ext uri="{BB962C8B-B14F-4D97-AF65-F5344CB8AC3E}">
        <p14:creationId xmlns:p14="http://schemas.microsoft.com/office/powerpoint/2010/main" val="2965731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0" dirty="0" smtClean="0"/>
          </a:p>
        </p:txBody>
      </p:sp>
    </p:spTree>
    <p:extLst>
      <p:ext uri="{BB962C8B-B14F-4D97-AF65-F5344CB8AC3E}">
        <p14:creationId xmlns:p14="http://schemas.microsoft.com/office/powerpoint/2010/main" val="2965731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0" dirty="0" smtClean="0"/>
          </a:p>
        </p:txBody>
      </p:sp>
    </p:spTree>
    <p:extLst>
      <p:ext uri="{BB962C8B-B14F-4D97-AF65-F5344CB8AC3E}">
        <p14:creationId xmlns:p14="http://schemas.microsoft.com/office/powerpoint/2010/main" val="2965731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0" dirty="0" smtClean="0"/>
          </a:p>
        </p:txBody>
      </p:sp>
    </p:spTree>
    <p:extLst>
      <p:ext uri="{BB962C8B-B14F-4D97-AF65-F5344CB8AC3E}">
        <p14:creationId xmlns:p14="http://schemas.microsoft.com/office/powerpoint/2010/main" val="2965731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0" dirty="0" smtClean="0"/>
          </a:p>
        </p:txBody>
      </p:sp>
    </p:spTree>
    <p:extLst>
      <p:ext uri="{BB962C8B-B14F-4D97-AF65-F5344CB8AC3E}">
        <p14:creationId xmlns:p14="http://schemas.microsoft.com/office/powerpoint/2010/main" val="29657311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0" dirty="0" smtClean="0"/>
          </a:p>
        </p:txBody>
      </p:sp>
    </p:spTree>
    <p:extLst>
      <p:ext uri="{BB962C8B-B14F-4D97-AF65-F5344CB8AC3E}">
        <p14:creationId xmlns:p14="http://schemas.microsoft.com/office/powerpoint/2010/main" val="2965731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0" dirty="0" smtClean="0"/>
          </a:p>
        </p:txBody>
      </p:sp>
    </p:spTree>
    <p:extLst>
      <p:ext uri="{BB962C8B-B14F-4D97-AF65-F5344CB8AC3E}">
        <p14:creationId xmlns:p14="http://schemas.microsoft.com/office/powerpoint/2010/main" val="2965731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ja-JP" altLang="en-US" smtClean="0"/>
              <a:t>マスター タイトルの書式設定</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マスター サブタイトルの書式設定</a:t>
            </a:r>
            <a:endParaRPr kumimoji="0" lang="en-US"/>
          </a:p>
        </p:txBody>
      </p:sp>
      <p:sp>
        <p:nvSpPr>
          <p:cNvPr id="30" name="Date Placeholder 29"/>
          <p:cNvSpPr>
            <a:spLocks noGrp="1"/>
          </p:cNvSpPr>
          <p:nvPr>
            <p:ph type="dt" sz="half" idx="10"/>
          </p:nvPr>
        </p:nvSpPr>
        <p:spPr/>
        <p:txBody>
          <a:bodyPr/>
          <a:lstStyle/>
          <a:p>
            <a:fld id="{FD56C40F-F879-4294-BB1C-102537F77CD4}" type="datetime1">
              <a:rPr kumimoji="1" lang="ja-JP" altLang="en-US" smtClean="0"/>
              <a:t>2022/3/11</a:t>
            </a:fld>
            <a:endParaRPr kumimoji="1" lang="ja-JP" altLang="en-US"/>
          </a:p>
        </p:txBody>
      </p:sp>
      <p:sp>
        <p:nvSpPr>
          <p:cNvPr id="19" name="Footer Placeholder 18"/>
          <p:cNvSpPr>
            <a:spLocks noGrp="1"/>
          </p:cNvSpPr>
          <p:nvPr>
            <p:ph type="ftr" sz="quarter" idx="11"/>
          </p:nvPr>
        </p:nvSpPr>
        <p:spPr/>
        <p:txBody>
          <a:bodyPr/>
          <a:lstStyle/>
          <a:p>
            <a:endParaRPr kumimoji="1" lang="ja-JP" altLang="en-US"/>
          </a:p>
        </p:txBody>
      </p:sp>
      <p:sp>
        <p:nvSpPr>
          <p:cNvPr id="27" name="Slide Number Placeholder 2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ja-JP" altLang="en-US" smtClean="0"/>
              <a:t>マスター タイトルの書式設定</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Date Placeholder 3"/>
          <p:cNvSpPr>
            <a:spLocks noGrp="1"/>
          </p:cNvSpPr>
          <p:nvPr>
            <p:ph type="dt" sz="half" idx="10"/>
          </p:nvPr>
        </p:nvSpPr>
        <p:spPr/>
        <p:txBody>
          <a:bodyPr/>
          <a:lstStyle/>
          <a:p>
            <a:fld id="{208C3D73-AC20-4219-B801-EA437D67DA4E}" type="datetime1">
              <a:rPr kumimoji="1" lang="ja-JP" altLang="en-US" smtClean="0"/>
              <a:t>2022/3/11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ja-JP" altLang="en-US" smtClean="0"/>
              <a:t>マスター タイトルの書式設定</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Date Placeholder 3"/>
          <p:cNvSpPr>
            <a:spLocks noGrp="1"/>
          </p:cNvSpPr>
          <p:nvPr>
            <p:ph type="dt" sz="half" idx="10"/>
          </p:nvPr>
        </p:nvSpPr>
        <p:spPr/>
        <p:txBody>
          <a:bodyPr/>
          <a:lstStyle/>
          <a:p>
            <a:fld id="{D950292D-DD79-4BA7-9686-51C0D1D22CF1}" type="datetime1">
              <a:rPr kumimoji="1" lang="ja-JP" altLang="en-US" smtClean="0"/>
              <a:t>2022/3/11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ja-JP" altLang="en-US" smtClean="0"/>
              <a:t>マスター タイトルの書式設定</a:t>
            </a:r>
            <a:endParaRPr kumimoji="0" lang="en-US"/>
          </a:p>
        </p:txBody>
      </p:sp>
      <p:sp>
        <p:nvSpPr>
          <p:cNvPr id="3" name="Content Placeholder 2"/>
          <p:cNvSpPr>
            <a:spLocks noGrp="1"/>
          </p:cNvSpPr>
          <p:nvPr>
            <p:ph idx="1"/>
          </p:nvPr>
        </p:nvSpPr>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Date Placeholder 3"/>
          <p:cNvSpPr>
            <a:spLocks noGrp="1"/>
          </p:cNvSpPr>
          <p:nvPr>
            <p:ph type="dt" sz="half" idx="10"/>
          </p:nvPr>
        </p:nvSpPr>
        <p:spPr/>
        <p:txBody>
          <a:bodyPr/>
          <a:lstStyle/>
          <a:p>
            <a:fld id="{4FB0DD96-2B1E-43EA-947F-16AA553A23AA}" type="datetime1">
              <a:rPr kumimoji="1" lang="ja-JP" altLang="en-US" smtClean="0"/>
              <a:t>2022/3/11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ja-JP" altLang="en-US" smtClean="0"/>
              <a:t>マスター タイトルの書式設定</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4" name="Date Placeholder 3"/>
          <p:cNvSpPr>
            <a:spLocks noGrp="1"/>
          </p:cNvSpPr>
          <p:nvPr>
            <p:ph type="dt" sz="half" idx="10"/>
          </p:nvPr>
        </p:nvSpPr>
        <p:spPr/>
        <p:txBody>
          <a:bodyPr/>
          <a:lstStyle/>
          <a:p>
            <a:fld id="{392991A1-E441-40E4-8DD9-E90AF8BD5A87}" type="datetime1">
              <a:rPr kumimoji="1" lang="ja-JP" altLang="en-US" smtClean="0"/>
              <a:t>2022/3/11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ja-JP" altLang="en-US" smtClean="0"/>
              <a:t>マスター タイトルの書式設定</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Date Placeholder 4"/>
          <p:cNvSpPr>
            <a:spLocks noGrp="1"/>
          </p:cNvSpPr>
          <p:nvPr>
            <p:ph type="dt" sz="half" idx="10"/>
          </p:nvPr>
        </p:nvSpPr>
        <p:spPr/>
        <p:txBody>
          <a:bodyPr/>
          <a:lstStyle/>
          <a:p>
            <a:fld id="{BA4B27CD-24EA-4420-BD6D-4AACB57402F3}" type="datetime1">
              <a:rPr kumimoji="1" lang="ja-JP" altLang="en-US" smtClean="0"/>
              <a:t>2022/3/11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ja-JP" altLang="en-US" smtClean="0"/>
              <a:t>マスター タイトルの書式設定</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Date Placeholder 6"/>
          <p:cNvSpPr>
            <a:spLocks noGrp="1"/>
          </p:cNvSpPr>
          <p:nvPr>
            <p:ph type="dt" sz="half" idx="10"/>
          </p:nvPr>
        </p:nvSpPr>
        <p:spPr/>
        <p:txBody>
          <a:bodyPr/>
          <a:lstStyle/>
          <a:p>
            <a:fld id="{57264671-FC5F-428E-B9EB-C2BDBA491B89}" type="datetime1">
              <a:rPr kumimoji="1" lang="ja-JP" altLang="en-US" smtClean="0"/>
              <a:t>2022/3/11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ja-JP" altLang="en-US" smtClean="0"/>
              <a:t>マスター タイトルの書式設定</a:t>
            </a:r>
            <a:endParaRPr kumimoji="0" lang="en-US"/>
          </a:p>
        </p:txBody>
      </p:sp>
      <p:sp>
        <p:nvSpPr>
          <p:cNvPr id="3" name="Date Placeholder 2"/>
          <p:cNvSpPr>
            <a:spLocks noGrp="1"/>
          </p:cNvSpPr>
          <p:nvPr>
            <p:ph type="dt" sz="half" idx="10"/>
          </p:nvPr>
        </p:nvSpPr>
        <p:spPr/>
        <p:txBody>
          <a:bodyPr/>
          <a:lstStyle/>
          <a:p>
            <a:fld id="{07C0BF60-4B1D-49B2-9107-87E82E00442C}" type="datetime1">
              <a:rPr kumimoji="1" lang="ja-JP" altLang="en-US" smtClean="0"/>
              <a:t>2022/3/11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359273-23A3-4DDE-A801-21B5F30F9039}" type="datetime1">
              <a:rPr kumimoji="1" lang="ja-JP" altLang="en-US" smtClean="0"/>
              <a:t>2022/3/11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ja-JP" altLang="en-US" smtClean="0"/>
              <a:t>マスター タイトルの書式設定</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ja-JP" altLang="en-US" smtClean="0"/>
              <a:t>マスター テキストの書式設定</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Date Placeholder 4"/>
          <p:cNvSpPr>
            <a:spLocks noGrp="1"/>
          </p:cNvSpPr>
          <p:nvPr>
            <p:ph type="dt" sz="half" idx="10"/>
          </p:nvPr>
        </p:nvSpPr>
        <p:spPr/>
        <p:txBody>
          <a:bodyPr/>
          <a:lstStyle/>
          <a:p>
            <a:fld id="{20713791-1C77-4ED4-9C0A-58B1242103B8}" type="datetime1">
              <a:rPr kumimoji="1" lang="ja-JP" altLang="en-US" smtClean="0"/>
              <a:t>2022/3/11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ja-JP" altLang="en-US" smtClean="0"/>
              <a:t>マスター タイトルの書式設定</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ja-JP" altLang="en-US" smtClean="0"/>
              <a:t>マスター テキストの書式設定</a:t>
            </a:r>
          </a:p>
        </p:txBody>
      </p:sp>
      <p:sp>
        <p:nvSpPr>
          <p:cNvPr id="5" name="Date Placeholder 4"/>
          <p:cNvSpPr>
            <a:spLocks noGrp="1"/>
          </p:cNvSpPr>
          <p:nvPr>
            <p:ph type="dt" sz="half" idx="10"/>
          </p:nvPr>
        </p:nvSpPr>
        <p:spPr/>
        <p:txBody>
          <a:bodyPr/>
          <a:lstStyle/>
          <a:p>
            <a:fld id="{E2B799BA-C612-44EC-BA99-AB75EF6ED224}" type="datetime1">
              <a:rPr kumimoji="1" lang="ja-JP" altLang="en-US" smtClean="0"/>
              <a:t>2022/3/11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8077200" y="6356350"/>
            <a:ext cx="609600" cy="365125"/>
          </a:xfrm>
        </p:spPr>
        <p:txBody>
          <a:bodyPr/>
          <a:lstStyle/>
          <a:p>
            <a:fld id="{D2D8002D-B5B0-4BAC-B1F6-782DDCCE6D9C}" type="slidenum">
              <a:rPr kumimoji="1" lang="ja-JP" altLang="en-US" smtClean="0"/>
              <a:t>‹#›</a:t>
            </a:fld>
            <a:endParaRPr kumimoji="1" lang="ja-JP" alt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ja-JP" altLang="en-US" smtClean="0"/>
              <a:t>アイコンをクリックして図を追加</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ja-JP" altLang="en-US" smtClean="0"/>
              <a:t>マスター タイトルの書式設定</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07FBF57-0569-4CC5-9803-E23101F65BAC}" type="datetime1">
              <a:rPr kumimoji="1" lang="ja-JP" altLang="en-US" smtClean="0"/>
              <a:t>2022/3/11</a:t>
            </a:fld>
            <a:endParaRPr kumimoji="1" lang="ja-JP"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kumimoji="1" lang="ja-JP" alt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2D8002D-B5B0-4BAC-B1F6-782DDCCE6D9C}" type="slidenum">
              <a:rPr kumimoji="1" lang="ja-JP" altLang="en-US" smtClean="0"/>
              <a:t>‹#›</a:t>
            </a:fld>
            <a:endParaRPr kumimoji="1" lang="ja-JP" alt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1" latinLnBrk="0" hangingPunct="1">
        <a:spcBef>
          <a:spcPct val="0"/>
        </a:spcBef>
        <a:buNone/>
        <a:defRPr kumimoji="1"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1"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1"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1"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1"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1"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71900" y="2697776"/>
            <a:ext cx="1044116" cy="1019256"/>
          </a:xfrm>
          <a:prstGeom prst="rect">
            <a:avLst/>
          </a:prstGeom>
          <a:noFill/>
          <a:extLst>
            <a:ext uri="{909E8E84-426E-40DD-AFC4-6F175D3DCCD1}">
              <a14:hiddenFill xmlns:a14="http://schemas.microsoft.com/office/drawing/2010/main">
                <a:solidFill>
                  <a:srgbClr val="FFFFFF"/>
                </a:solidFill>
              </a14:hiddenFill>
            </a:ext>
          </a:extLst>
        </p:spPr>
      </p:pic>
      <p:sp>
        <p:nvSpPr>
          <p:cNvPr id="4" name="四角形吹き出し 3"/>
          <p:cNvSpPr/>
          <p:nvPr/>
        </p:nvSpPr>
        <p:spPr>
          <a:xfrm>
            <a:off x="467544" y="1238420"/>
            <a:ext cx="8424936" cy="1470500"/>
          </a:xfrm>
          <a:prstGeom prst="wedgeRectCallout">
            <a:avLst>
              <a:gd name="adj1" fmla="val 2221"/>
              <a:gd name="adj2" fmla="val 72284"/>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u="sng" dirty="0" smtClean="0">
                <a:solidFill>
                  <a:schemeClr val="tx1"/>
                </a:solidFill>
              </a:rPr>
              <a:t>オープンカウンタ</a:t>
            </a:r>
            <a:r>
              <a:rPr lang="ja-JP" altLang="en-US" sz="2000" b="1" u="sng" dirty="0" smtClean="0">
                <a:solidFill>
                  <a:schemeClr val="tx1"/>
                </a:solidFill>
              </a:rPr>
              <a:t>ー方式って何？</a:t>
            </a:r>
            <a:endParaRPr lang="en-US" altLang="ja-JP" dirty="0" smtClean="0">
              <a:solidFill>
                <a:schemeClr val="tx1"/>
              </a:solidFill>
            </a:endParaRPr>
          </a:p>
          <a:p>
            <a:r>
              <a:rPr kumimoji="1" lang="ja-JP" altLang="en-US" dirty="0">
                <a:solidFill>
                  <a:schemeClr val="tx1"/>
                </a:solidFill>
              </a:rPr>
              <a:t>　</a:t>
            </a:r>
            <a:r>
              <a:rPr kumimoji="1" lang="ja-JP" altLang="en-US" dirty="0" smtClean="0">
                <a:solidFill>
                  <a:schemeClr val="tx1"/>
                </a:solidFill>
              </a:rPr>
              <a:t>少額の随意契約によることができる調達について、見積りを頂く企業様を特定することなく、見積り合わせに</a:t>
            </a:r>
            <a:r>
              <a:rPr kumimoji="1" lang="ja-JP" altLang="en-US" sz="2400" u="sng" dirty="0" smtClean="0">
                <a:solidFill>
                  <a:srgbClr val="FF0000"/>
                </a:solidFill>
              </a:rPr>
              <a:t>参加を希望される企業様</a:t>
            </a:r>
            <a:r>
              <a:rPr kumimoji="1" lang="ja-JP" altLang="en-US" dirty="0" smtClean="0">
                <a:solidFill>
                  <a:schemeClr val="tx1"/>
                </a:solidFill>
              </a:rPr>
              <a:t>から見積りを頂き、契約の相手方を決定する方式をいいます。</a:t>
            </a:r>
            <a:endParaRPr kumimoji="1" lang="en-US" altLang="ja-JP" dirty="0">
              <a:solidFill>
                <a:schemeClr val="tx1"/>
              </a:solidFill>
            </a:endParaRPr>
          </a:p>
        </p:txBody>
      </p:sp>
      <p:sp>
        <p:nvSpPr>
          <p:cNvPr id="3" name="円形吹き出し 2"/>
          <p:cNvSpPr/>
          <p:nvPr/>
        </p:nvSpPr>
        <p:spPr>
          <a:xfrm>
            <a:off x="1463144" y="2708920"/>
            <a:ext cx="1584150" cy="936104"/>
          </a:xfrm>
          <a:prstGeom prst="wedgeEllipseCallout">
            <a:avLst>
              <a:gd name="adj1" fmla="val 82225"/>
              <a:gd name="adj2" fmla="val -22693"/>
            </a:avLst>
          </a:prstGeom>
          <a:noFill/>
          <a:ln>
            <a:solidFill>
              <a:srgbClr val="FFCC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イメージは、下の図のとおりです。</a:t>
            </a:r>
            <a:endParaRPr kumimoji="1" lang="ja-JP" altLang="en-US" sz="1400" dirty="0">
              <a:solidFill>
                <a:schemeClr val="tx1"/>
              </a:solidFill>
            </a:endParaRPr>
          </a:p>
        </p:txBody>
      </p:sp>
      <p:sp>
        <p:nvSpPr>
          <p:cNvPr id="6" name="正方形/長方形 5"/>
          <p:cNvSpPr/>
          <p:nvPr/>
        </p:nvSpPr>
        <p:spPr>
          <a:xfrm>
            <a:off x="199785" y="3784207"/>
            <a:ext cx="4044022" cy="3029169"/>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角丸四角形 6"/>
          <p:cNvSpPr/>
          <p:nvPr/>
        </p:nvSpPr>
        <p:spPr>
          <a:xfrm>
            <a:off x="1396298" y="6206620"/>
            <a:ext cx="1519517" cy="5270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舞鶴地方総監部</a:t>
            </a:r>
            <a:endParaRPr kumimoji="1" lang="ja-JP" altLang="en-US" sz="1200" dirty="0"/>
          </a:p>
        </p:txBody>
      </p:sp>
      <p:sp>
        <p:nvSpPr>
          <p:cNvPr id="16" name="フローチャート : 代替処理 15"/>
          <p:cNvSpPr/>
          <p:nvPr/>
        </p:nvSpPr>
        <p:spPr>
          <a:xfrm>
            <a:off x="467544" y="4551488"/>
            <a:ext cx="792088" cy="717435"/>
          </a:xfrm>
          <a:prstGeom prst="flowChartAlternateProcess">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企業様Ａ</a:t>
            </a:r>
            <a:endParaRPr kumimoji="1" lang="ja-JP" altLang="en-US" sz="1400" dirty="0">
              <a:solidFill>
                <a:schemeClr val="tx1"/>
              </a:solidFill>
            </a:endParaRPr>
          </a:p>
        </p:txBody>
      </p:sp>
      <p:sp>
        <p:nvSpPr>
          <p:cNvPr id="19" name="フローチャート : 代替処理 18"/>
          <p:cNvSpPr/>
          <p:nvPr/>
        </p:nvSpPr>
        <p:spPr>
          <a:xfrm>
            <a:off x="1779797" y="4520190"/>
            <a:ext cx="792088" cy="717435"/>
          </a:xfrm>
          <a:prstGeom prst="flowChartAlternateProcess">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企業様Ｂ</a:t>
            </a:r>
            <a:endParaRPr kumimoji="1" lang="ja-JP" altLang="en-US" sz="1400" dirty="0">
              <a:solidFill>
                <a:schemeClr val="tx1"/>
              </a:solidFill>
            </a:endParaRPr>
          </a:p>
        </p:txBody>
      </p:sp>
      <p:sp>
        <p:nvSpPr>
          <p:cNvPr id="20" name="フローチャート : 代替処理 19"/>
          <p:cNvSpPr/>
          <p:nvPr/>
        </p:nvSpPr>
        <p:spPr>
          <a:xfrm>
            <a:off x="3239852" y="4590157"/>
            <a:ext cx="792088" cy="717435"/>
          </a:xfrm>
          <a:prstGeom prst="flowChartAlternateProcess">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企業様Ｃ</a:t>
            </a:r>
            <a:endParaRPr kumimoji="1" lang="ja-JP" altLang="en-US" sz="1400" dirty="0">
              <a:solidFill>
                <a:schemeClr val="tx1"/>
              </a:solidFill>
            </a:endParaRPr>
          </a:p>
        </p:txBody>
      </p:sp>
      <p:sp>
        <p:nvSpPr>
          <p:cNvPr id="18" name="正方形/長方形 17"/>
          <p:cNvSpPr/>
          <p:nvPr/>
        </p:nvSpPr>
        <p:spPr>
          <a:xfrm>
            <a:off x="199785" y="3784207"/>
            <a:ext cx="4038263" cy="47829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t>従来（企業様を指定して依頼）</a:t>
            </a:r>
            <a:endParaRPr kumimoji="1" lang="ja-JP" altLang="en-US" dirty="0"/>
          </a:p>
        </p:txBody>
      </p:sp>
      <p:cxnSp>
        <p:nvCxnSpPr>
          <p:cNvPr id="22" name="直線矢印コネクタ 21"/>
          <p:cNvCxnSpPr/>
          <p:nvPr/>
        </p:nvCxnSpPr>
        <p:spPr>
          <a:xfrm>
            <a:off x="939270" y="5397069"/>
            <a:ext cx="640723" cy="778587"/>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a:off x="2339752" y="5298792"/>
            <a:ext cx="0" cy="810549"/>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flipH="1">
            <a:off x="2987824" y="5462032"/>
            <a:ext cx="633841" cy="631264"/>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flipH="1" flipV="1">
            <a:off x="737764" y="5439563"/>
            <a:ext cx="612068" cy="712272"/>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flipV="1">
            <a:off x="2144494" y="5255008"/>
            <a:ext cx="0" cy="784096"/>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flipV="1">
            <a:off x="2843808" y="5388544"/>
            <a:ext cx="657074" cy="632744"/>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107504" y="5896594"/>
            <a:ext cx="1200970" cy="340718"/>
          </a:xfrm>
          <a:prstGeom prst="rect">
            <a:avLst/>
          </a:prstGeom>
          <a:noFill/>
        </p:spPr>
        <p:txBody>
          <a:bodyPr wrap="none" rtlCol="0">
            <a:spAutoFit/>
          </a:bodyPr>
          <a:lstStyle/>
          <a:p>
            <a:r>
              <a:rPr kumimoji="1" lang="ja-JP" altLang="en-US" sz="1400" dirty="0" smtClean="0"/>
              <a:t>①見積り依頼</a:t>
            </a:r>
            <a:endParaRPr kumimoji="1" lang="ja-JP" altLang="en-US" sz="1400" dirty="0"/>
          </a:p>
        </p:txBody>
      </p:sp>
      <p:sp>
        <p:nvSpPr>
          <p:cNvPr id="45" name="テキスト ボックス 44"/>
          <p:cNvSpPr txBox="1"/>
          <p:nvPr/>
        </p:nvSpPr>
        <p:spPr>
          <a:xfrm>
            <a:off x="1066774" y="5464546"/>
            <a:ext cx="1200970" cy="340718"/>
          </a:xfrm>
          <a:prstGeom prst="rect">
            <a:avLst/>
          </a:prstGeom>
          <a:noFill/>
        </p:spPr>
        <p:txBody>
          <a:bodyPr wrap="none" rtlCol="0">
            <a:spAutoFit/>
          </a:bodyPr>
          <a:lstStyle/>
          <a:p>
            <a:r>
              <a:rPr kumimoji="1" lang="ja-JP" altLang="en-US" sz="1400" dirty="0" smtClean="0"/>
              <a:t>②見積り提出</a:t>
            </a:r>
            <a:endParaRPr kumimoji="1" lang="ja-JP" altLang="en-US" sz="1400" dirty="0"/>
          </a:p>
        </p:txBody>
      </p:sp>
      <p:sp>
        <p:nvSpPr>
          <p:cNvPr id="5" name="テキスト ボックス 4"/>
          <p:cNvSpPr txBox="1"/>
          <p:nvPr/>
        </p:nvSpPr>
        <p:spPr>
          <a:xfrm>
            <a:off x="3195241" y="5617652"/>
            <a:ext cx="364202" cy="340718"/>
          </a:xfrm>
          <a:prstGeom prst="rect">
            <a:avLst/>
          </a:prstGeom>
          <a:noFill/>
        </p:spPr>
        <p:txBody>
          <a:bodyPr wrap="none" rtlCol="0">
            <a:spAutoFit/>
          </a:bodyPr>
          <a:lstStyle/>
          <a:p>
            <a:r>
              <a:rPr kumimoji="1" lang="ja-JP" altLang="en-US" sz="1400" b="1" dirty="0" smtClean="0">
                <a:solidFill>
                  <a:srgbClr val="FF0000"/>
                </a:solidFill>
              </a:rPr>
              <a:t>☓</a:t>
            </a:r>
            <a:endParaRPr kumimoji="1" lang="ja-JP" altLang="en-US" sz="1400" b="1" dirty="0">
              <a:solidFill>
                <a:srgbClr val="FF0000"/>
              </a:solidFill>
            </a:endParaRPr>
          </a:p>
        </p:txBody>
      </p:sp>
      <p:sp>
        <p:nvSpPr>
          <p:cNvPr id="37" name="正方形/長方形 36"/>
          <p:cNvSpPr/>
          <p:nvPr/>
        </p:nvSpPr>
        <p:spPr>
          <a:xfrm>
            <a:off x="467544" y="40365"/>
            <a:ext cx="8424936" cy="1135137"/>
          </a:xfrm>
          <a:prstGeom prst="rect">
            <a:avLst/>
          </a:prstGeom>
          <a:solidFill>
            <a:schemeClr val="accent1">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600" b="1" dirty="0" smtClean="0">
                <a:solidFill>
                  <a:schemeClr val="tx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海上自衛隊舞鶴地方総監部</a:t>
            </a:r>
            <a:endParaRPr lang="en-US" altLang="ja-JP" sz="3600" b="1" dirty="0" smtClean="0">
              <a:solidFill>
                <a:schemeClr val="tx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endParaRPr>
          </a:p>
          <a:p>
            <a:pPr algn="ctr"/>
            <a:r>
              <a:rPr kumimoji="1" lang="ja-JP" altLang="en-US" sz="3600" b="1" dirty="0" smtClean="0">
                <a:solidFill>
                  <a:srgbClr val="FF0000"/>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rPr>
              <a:t>オープンカウンター方式について</a:t>
            </a:r>
            <a:endParaRPr kumimoji="1" lang="en-US" altLang="ja-JP" sz="3600" b="1" dirty="0" smtClean="0">
              <a:solidFill>
                <a:schemeClr val="tx1"/>
              </a:solidFill>
              <a:latin typeface="HGP創英角ｺﾞｼｯｸUB" panose="020B0900000000000000" pitchFamily="50" charset="-128"/>
              <a:ea typeface="HGP創英角ｺﾞｼｯｸUB" panose="020B0900000000000000" pitchFamily="50" charset="-128"/>
              <a:cs typeface="メイリオ" panose="020B0604030504040204" pitchFamily="50" charset="-128"/>
            </a:endParaRPr>
          </a:p>
        </p:txBody>
      </p:sp>
      <p:sp>
        <p:nvSpPr>
          <p:cNvPr id="14" name="右矢印 13"/>
          <p:cNvSpPr/>
          <p:nvPr/>
        </p:nvSpPr>
        <p:spPr>
          <a:xfrm>
            <a:off x="4355976" y="5463480"/>
            <a:ext cx="455198" cy="3832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1" name="フローチャート : 論理積ゲート 70"/>
          <p:cNvSpPr/>
          <p:nvPr/>
        </p:nvSpPr>
        <p:spPr>
          <a:xfrm rot="16200000">
            <a:off x="5923766" y="3772653"/>
            <a:ext cx="2037423" cy="4044021"/>
          </a:xfrm>
          <a:prstGeom prst="flowChartDelay">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正方形/長方形 45"/>
          <p:cNvSpPr/>
          <p:nvPr/>
        </p:nvSpPr>
        <p:spPr>
          <a:xfrm>
            <a:off x="4920466" y="3784207"/>
            <a:ext cx="4044022" cy="3029169"/>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7" name="角丸四角形 46"/>
          <p:cNvSpPr/>
          <p:nvPr/>
        </p:nvSpPr>
        <p:spPr>
          <a:xfrm>
            <a:off x="6137251" y="5856796"/>
            <a:ext cx="1519517" cy="5270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舞鶴地方総監部</a:t>
            </a:r>
            <a:endParaRPr kumimoji="1" lang="ja-JP" altLang="en-US" sz="1200" dirty="0"/>
          </a:p>
        </p:txBody>
      </p:sp>
      <p:sp>
        <p:nvSpPr>
          <p:cNvPr id="48" name="フローチャート : 代替処理 47"/>
          <p:cNvSpPr/>
          <p:nvPr/>
        </p:nvSpPr>
        <p:spPr>
          <a:xfrm>
            <a:off x="5220072" y="5094207"/>
            <a:ext cx="792088" cy="523445"/>
          </a:xfrm>
          <a:prstGeom prst="flowChartAlternateProcess">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企業</a:t>
            </a:r>
            <a:r>
              <a:rPr lang="ja-JP" altLang="en-US" sz="1400" dirty="0">
                <a:solidFill>
                  <a:schemeClr val="tx1"/>
                </a:solidFill>
              </a:rPr>
              <a:t>様</a:t>
            </a:r>
            <a:endParaRPr kumimoji="1" lang="ja-JP" altLang="en-US" sz="1400" dirty="0">
              <a:solidFill>
                <a:schemeClr val="tx1"/>
              </a:solidFill>
            </a:endParaRPr>
          </a:p>
        </p:txBody>
      </p:sp>
      <p:sp>
        <p:nvSpPr>
          <p:cNvPr id="49" name="フローチャート : 代替処理 48"/>
          <p:cNvSpPr/>
          <p:nvPr/>
        </p:nvSpPr>
        <p:spPr>
          <a:xfrm>
            <a:off x="6012160" y="4734173"/>
            <a:ext cx="792088" cy="489255"/>
          </a:xfrm>
          <a:prstGeom prst="flowChartAlternateProcess">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企業様</a:t>
            </a:r>
            <a:endParaRPr kumimoji="1" lang="ja-JP" altLang="en-US" sz="1400" dirty="0">
              <a:solidFill>
                <a:schemeClr val="tx1"/>
              </a:solidFill>
            </a:endParaRPr>
          </a:p>
        </p:txBody>
      </p:sp>
      <p:sp>
        <p:nvSpPr>
          <p:cNvPr id="50" name="フローチャート : 代替処理 49"/>
          <p:cNvSpPr/>
          <p:nvPr/>
        </p:nvSpPr>
        <p:spPr>
          <a:xfrm>
            <a:off x="6922249" y="4734173"/>
            <a:ext cx="792088" cy="486443"/>
          </a:xfrm>
          <a:prstGeom prst="flowChartAlternateProcess">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企業様</a:t>
            </a:r>
            <a:endParaRPr kumimoji="1" lang="en-US" altLang="ja-JP" sz="1400" dirty="0" smtClean="0">
              <a:solidFill>
                <a:schemeClr val="tx1"/>
              </a:solidFill>
            </a:endParaRPr>
          </a:p>
        </p:txBody>
      </p:sp>
      <p:sp>
        <p:nvSpPr>
          <p:cNvPr id="51" name="正方形/長方形 50"/>
          <p:cNvSpPr/>
          <p:nvPr/>
        </p:nvSpPr>
        <p:spPr>
          <a:xfrm>
            <a:off x="4920464" y="3573017"/>
            <a:ext cx="4044023" cy="68948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t>オープンカウンター方式</a:t>
            </a:r>
            <a:endParaRPr lang="en-US" altLang="ja-JP" dirty="0" smtClean="0"/>
          </a:p>
          <a:p>
            <a:pPr algn="ctr"/>
            <a:r>
              <a:rPr kumimoji="1" lang="ja-JP" altLang="en-US" dirty="0" smtClean="0"/>
              <a:t>（参加意思のある企業様から提出）</a:t>
            </a:r>
            <a:endParaRPr kumimoji="1" lang="ja-JP" altLang="en-US" dirty="0"/>
          </a:p>
        </p:txBody>
      </p:sp>
      <p:cxnSp>
        <p:nvCxnSpPr>
          <p:cNvPr id="53" name="直線矢印コネクタ 52"/>
          <p:cNvCxnSpPr/>
          <p:nvPr/>
        </p:nvCxnSpPr>
        <p:spPr>
          <a:xfrm>
            <a:off x="6546433" y="5268923"/>
            <a:ext cx="113799" cy="530017"/>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p:nvPr/>
        </p:nvCxnSpPr>
        <p:spPr>
          <a:xfrm flipH="1">
            <a:off x="7120270" y="5255008"/>
            <a:ext cx="198024" cy="498196"/>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60" name="テキスト ボックス 59"/>
          <p:cNvSpPr txBox="1"/>
          <p:nvPr/>
        </p:nvSpPr>
        <p:spPr>
          <a:xfrm>
            <a:off x="6430887" y="5197861"/>
            <a:ext cx="1021433" cy="340718"/>
          </a:xfrm>
          <a:prstGeom prst="rect">
            <a:avLst/>
          </a:prstGeom>
          <a:noFill/>
        </p:spPr>
        <p:txBody>
          <a:bodyPr wrap="none" rtlCol="0">
            <a:spAutoFit/>
          </a:bodyPr>
          <a:lstStyle/>
          <a:p>
            <a:r>
              <a:rPr kumimoji="1" lang="ja-JP" altLang="en-US" sz="1400" dirty="0" smtClean="0"/>
              <a:t>見積り提出</a:t>
            </a:r>
            <a:endParaRPr kumimoji="1" lang="ja-JP" altLang="en-US" sz="1400" dirty="0"/>
          </a:p>
        </p:txBody>
      </p:sp>
      <p:cxnSp>
        <p:nvCxnSpPr>
          <p:cNvPr id="70" name="直線矢印コネクタ 69"/>
          <p:cNvCxnSpPr/>
          <p:nvPr/>
        </p:nvCxnSpPr>
        <p:spPr>
          <a:xfrm flipH="1">
            <a:off x="7714337" y="5548865"/>
            <a:ext cx="567804" cy="307931"/>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6084168" y="6414801"/>
            <a:ext cx="1600118" cy="338554"/>
          </a:xfrm>
          <a:prstGeom prst="rect">
            <a:avLst/>
          </a:prstGeom>
          <a:noFill/>
        </p:spPr>
        <p:txBody>
          <a:bodyPr wrap="none" rtlCol="0">
            <a:spAutoFit/>
          </a:bodyPr>
          <a:lstStyle/>
          <a:p>
            <a:r>
              <a:rPr kumimoji="1" lang="ja-JP" altLang="en-US" sz="1600" dirty="0" smtClean="0"/>
              <a:t>調達情報を公表</a:t>
            </a:r>
            <a:endParaRPr kumimoji="1" lang="ja-JP" altLang="en-US" sz="1600" dirty="0"/>
          </a:p>
        </p:txBody>
      </p:sp>
      <p:cxnSp>
        <p:nvCxnSpPr>
          <p:cNvPr id="39" name="直線矢印コネクタ 38"/>
          <p:cNvCxnSpPr/>
          <p:nvPr/>
        </p:nvCxnSpPr>
        <p:spPr>
          <a:xfrm>
            <a:off x="5724128" y="6004771"/>
            <a:ext cx="396044" cy="201849"/>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52" name="円形吹き出し 51"/>
          <p:cNvSpPr/>
          <p:nvPr/>
        </p:nvSpPr>
        <p:spPr>
          <a:xfrm>
            <a:off x="7925006" y="4311155"/>
            <a:ext cx="984646" cy="558005"/>
          </a:xfrm>
          <a:prstGeom prst="wedgeEllipseCallout">
            <a:avLst>
              <a:gd name="adj1" fmla="val -55682"/>
              <a:gd name="adj2" fmla="val 3036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rPr>
              <a:t>参加</a:t>
            </a:r>
            <a:endParaRPr kumimoji="1" lang="en-US" altLang="ja-JP" sz="1050" dirty="0" smtClean="0">
              <a:solidFill>
                <a:schemeClr val="tx1"/>
              </a:solidFill>
            </a:endParaRPr>
          </a:p>
          <a:p>
            <a:pPr algn="ctr"/>
            <a:r>
              <a:rPr kumimoji="1" lang="ja-JP" altLang="en-US" sz="1050" dirty="0" smtClean="0">
                <a:solidFill>
                  <a:schemeClr val="tx1"/>
                </a:solidFill>
              </a:rPr>
              <a:t>し</a:t>
            </a:r>
            <a:r>
              <a:rPr lang="ja-JP" altLang="en-US" sz="1050" dirty="0" smtClean="0">
                <a:solidFill>
                  <a:schemeClr val="tx1"/>
                </a:solidFill>
              </a:rPr>
              <a:t>よう。</a:t>
            </a:r>
            <a:endParaRPr kumimoji="1" lang="ja-JP" altLang="en-US" sz="1050" dirty="0">
              <a:solidFill>
                <a:schemeClr val="tx1"/>
              </a:solidFill>
            </a:endParaRPr>
          </a:p>
        </p:txBody>
      </p:sp>
      <p:sp>
        <p:nvSpPr>
          <p:cNvPr id="55" name="円形吹き出し 54"/>
          <p:cNvSpPr/>
          <p:nvPr/>
        </p:nvSpPr>
        <p:spPr>
          <a:xfrm>
            <a:off x="4955506" y="4365104"/>
            <a:ext cx="984646" cy="558005"/>
          </a:xfrm>
          <a:prstGeom prst="wedgeEllipseCallout">
            <a:avLst>
              <a:gd name="adj1" fmla="val 20970"/>
              <a:gd name="adj2" fmla="val 6658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rPr>
              <a:t>忙しいからダメ</a:t>
            </a:r>
            <a:endParaRPr kumimoji="1" lang="ja-JP" altLang="en-US" sz="1050" dirty="0">
              <a:solidFill>
                <a:schemeClr val="tx1"/>
              </a:solidFill>
            </a:endParaRPr>
          </a:p>
        </p:txBody>
      </p:sp>
      <p:sp>
        <p:nvSpPr>
          <p:cNvPr id="44" name="フローチャート : 代替処理 43"/>
          <p:cNvSpPr/>
          <p:nvPr/>
        </p:nvSpPr>
        <p:spPr>
          <a:xfrm>
            <a:off x="5004048" y="5713867"/>
            <a:ext cx="792088" cy="523445"/>
          </a:xfrm>
          <a:prstGeom prst="flowChartAlternateProcess">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企業</a:t>
            </a:r>
            <a:r>
              <a:rPr lang="ja-JP" altLang="en-US" sz="1400" dirty="0">
                <a:solidFill>
                  <a:schemeClr val="tx1"/>
                </a:solidFill>
              </a:rPr>
              <a:t>様</a:t>
            </a:r>
            <a:endParaRPr kumimoji="1" lang="ja-JP" altLang="en-US" sz="1400" dirty="0">
              <a:solidFill>
                <a:schemeClr val="tx1"/>
              </a:solidFill>
            </a:endParaRPr>
          </a:p>
        </p:txBody>
      </p:sp>
      <p:sp>
        <p:nvSpPr>
          <p:cNvPr id="56" name="フローチャート : 代替処理 55"/>
          <p:cNvSpPr/>
          <p:nvPr/>
        </p:nvSpPr>
        <p:spPr>
          <a:xfrm>
            <a:off x="8100392" y="5229200"/>
            <a:ext cx="792088" cy="523445"/>
          </a:xfrm>
          <a:prstGeom prst="flowChartAlternateProcess">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企業</a:t>
            </a:r>
            <a:r>
              <a:rPr lang="ja-JP" altLang="en-US" sz="1400" dirty="0">
                <a:solidFill>
                  <a:schemeClr val="tx1"/>
                </a:solidFill>
              </a:rPr>
              <a:t>様</a:t>
            </a:r>
            <a:endParaRPr kumimoji="1" lang="ja-JP" altLang="en-US" sz="1400" dirty="0">
              <a:solidFill>
                <a:schemeClr val="tx1"/>
              </a:solidFill>
            </a:endParaRPr>
          </a:p>
        </p:txBody>
      </p:sp>
      <p:sp>
        <p:nvSpPr>
          <p:cNvPr id="57" name="フローチャート : 代替処理 56"/>
          <p:cNvSpPr/>
          <p:nvPr/>
        </p:nvSpPr>
        <p:spPr>
          <a:xfrm>
            <a:off x="7956376" y="6001899"/>
            <a:ext cx="792088" cy="523445"/>
          </a:xfrm>
          <a:prstGeom prst="flowChartAlternateProcess">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企業</a:t>
            </a:r>
            <a:r>
              <a:rPr lang="ja-JP" altLang="en-US" sz="1400" dirty="0">
                <a:solidFill>
                  <a:schemeClr val="tx1"/>
                </a:solidFill>
              </a:rPr>
              <a:t>様</a:t>
            </a:r>
            <a:endParaRPr kumimoji="1" lang="ja-JP" altLang="en-US" sz="1400" dirty="0">
              <a:solidFill>
                <a:schemeClr val="tx1"/>
              </a:solidFill>
            </a:endParaRPr>
          </a:p>
        </p:txBody>
      </p:sp>
    </p:spTree>
    <p:extLst>
      <p:ext uri="{BB962C8B-B14F-4D97-AF65-F5344CB8AC3E}">
        <p14:creationId xmlns:p14="http://schemas.microsoft.com/office/powerpoint/2010/main" val="25168811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吹き出し 1"/>
          <p:cNvSpPr/>
          <p:nvPr/>
        </p:nvSpPr>
        <p:spPr>
          <a:xfrm>
            <a:off x="131653" y="848171"/>
            <a:ext cx="8122952" cy="5903644"/>
          </a:xfrm>
          <a:prstGeom prst="wedgeRectCallout">
            <a:avLst>
              <a:gd name="adj1" fmla="val 55201"/>
              <a:gd name="adj2" fmla="val -43741"/>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2000" b="1" u="sng" dirty="0" smtClean="0">
                <a:solidFill>
                  <a:schemeClr val="tx1"/>
                </a:solidFill>
              </a:rPr>
              <a:t>どんな発注があるのだろう？</a:t>
            </a:r>
            <a:endParaRPr kumimoji="1" lang="en-US" altLang="ja-JP" sz="2000" b="1" u="sng" dirty="0" smtClean="0">
              <a:solidFill>
                <a:schemeClr val="tx1"/>
              </a:solidFill>
            </a:endParaRPr>
          </a:p>
          <a:p>
            <a:r>
              <a:rPr kumimoji="1" lang="ja-JP" altLang="en-US" dirty="0" smtClean="0">
                <a:solidFill>
                  <a:schemeClr val="tx1"/>
                </a:solidFill>
              </a:rPr>
              <a:t>次</a:t>
            </a:r>
            <a:r>
              <a:rPr kumimoji="1" lang="ja-JP" altLang="en-US" dirty="0" smtClean="0">
                <a:solidFill>
                  <a:schemeClr val="tx1"/>
                </a:solidFill>
              </a:rPr>
              <a:t>の品目を対象と</a:t>
            </a:r>
            <a:r>
              <a:rPr kumimoji="1" lang="ja-JP" altLang="en-US" dirty="0" smtClean="0">
                <a:solidFill>
                  <a:schemeClr val="tx1"/>
                </a:solidFill>
              </a:rPr>
              <a:t>しています。列挙した品目は一例です。</a:t>
            </a:r>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r>
              <a:rPr lang="ja-JP" altLang="en-US" dirty="0">
                <a:solidFill>
                  <a:schemeClr val="tx1"/>
                </a:solidFill>
              </a:rPr>
              <a:t>　</a:t>
            </a:r>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endParaRPr kumimoji="1" lang="en-US" altLang="ja-JP" dirty="0" smtClean="0">
              <a:solidFill>
                <a:schemeClr val="tx1"/>
              </a:solidFill>
            </a:endParaRPr>
          </a:p>
          <a:p>
            <a:endParaRPr lang="en-US" altLang="ja-JP" dirty="0">
              <a:solidFill>
                <a:schemeClr val="tx1"/>
              </a:solidFill>
            </a:endParaRPr>
          </a:p>
          <a:p>
            <a:r>
              <a:rPr kumimoji="1" lang="ja-JP" altLang="en-US" dirty="0" smtClean="0">
                <a:solidFill>
                  <a:schemeClr val="tx1"/>
                </a:solidFill>
              </a:rPr>
              <a:t>　</a:t>
            </a:r>
            <a:endParaRPr kumimoji="1" lang="en-US" altLang="ja-JP" dirty="0" smtClean="0">
              <a:solidFill>
                <a:schemeClr val="tx1"/>
              </a:solidFill>
            </a:endParaRPr>
          </a:p>
          <a:p>
            <a:pPr algn="ctr"/>
            <a:endParaRPr lang="en-US" altLang="ja-JP" sz="2000" dirty="0">
              <a:solidFill>
                <a:schemeClr val="tx1"/>
              </a:solidFill>
            </a:endParaRPr>
          </a:p>
          <a:p>
            <a:pPr algn="ctr"/>
            <a:endParaRPr kumimoji="1" lang="en-US" altLang="ja-JP" sz="2000" u="sng" dirty="0" smtClean="0">
              <a:solidFill>
                <a:schemeClr val="tx1"/>
              </a:solidFill>
            </a:endParaRPr>
          </a:p>
          <a:p>
            <a:pPr algn="ctr"/>
            <a:endParaRPr kumimoji="1" lang="en-US" altLang="ja-JP" sz="2000" u="sng" dirty="0" smtClean="0">
              <a:solidFill>
                <a:schemeClr val="tx1"/>
              </a:solidFill>
            </a:endParaRPr>
          </a:p>
          <a:p>
            <a:pPr algn="ctr"/>
            <a:endParaRPr lang="en-US" altLang="ja-JP" u="sng" dirty="0">
              <a:solidFill>
                <a:schemeClr val="tx1"/>
              </a:solidFill>
            </a:endParaRPr>
          </a:p>
          <a:p>
            <a:pPr algn="ctr"/>
            <a:endParaRPr kumimoji="1" lang="en-US" altLang="ja-JP" u="sng" dirty="0" smtClean="0">
              <a:solidFill>
                <a:schemeClr val="tx1"/>
              </a:solidFill>
            </a:endParaRPr>
          </a:p>
          <a:p>
            <a:pPr algn="ctr"/>
            <a:endParaRPr lang="en-US" altLang="ja-JP" u="sng" dirty="0">
              <a:solidFill>
                <a:schemeClr val="tx1"/>
              </a:solidFill>
            </a:endParaRPr>
          </a:p>
          <a:p>
            <a:pPr algn="ctr"/>
            <a:endParaRPr kumimoji="1" lang="en-US" altLang="ja-JP" u="sng" dirty="0" smtClean="0">
              <a:solidFill>
                <a:schemeClr val="tx1"/>
              </a:solidFill>
            </a:endParaRPr>
          </a:p>
          <a:p>
            <a:endParaRPr kumimoji="1" lang="ja-JP" altLang="en-US" u="sng" dirty="0">
              <a:solidFill>
                <a:schemeClr val="tx1"/>
              </a:solidFill>
            </a:endParaRPr>
          </a:p>
        </p:txBody>
      </p:sp>
      <p:pic>
        <p:nvPicPr>
          <p:cNvPr id="6"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30456" y="404664"/>
            <a:ext cx="887246" cy="86612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表 8"/>
          <p:cNvGraphicFramePr>
            <a:graphicFrameLocks noGrp="1"/>
          </p:cNvGraphicFramePr>
          <p:nvPr>
            <p:extLst>
              <p:ext uri="{D42A27DB-BD31-4B8C-83A1-F6EECF244321}">
                <p14:modId xmlns:p14="http://schemas.microsoft.com/office/powerpoint/2010/main" val="3868015592"/>
              </p:ext>
            </p:extLst>
          </p:nvPr>
        </p:nvGraphicFramePr>
        <p:xfrm>
          <a:off x="304697" y="1484784"/>
          <a:ext cx="7776864" cy="4901523"/>
        </p:xfrm>
        <a:graphic>
          <a:graphicData uri="http://schemas.openxmlformats.org/drawingml/2006/table">
            <a:tbl>
              <a:tblPr firstRow="1" bandRow="1">
                <a:tableStyleId>{5940675A-B579-460E-94D1-54222C63F5DA}</a:tableStyleId>
              </a:tblPr>
              <a:tblGrid>
                <a:gridCol w="2088232">
                  <a:extLst>
                    <a:ext uri="{9D8B030D-6E8A-4147-A177-3AD203B41FA5}">
                      <a16:colId xmlns:a16="http://schemas.microsoft.com/office/drawing/2014/main" val="20000"/>
                    </a:ext>
                  </a:extLst>
                </a:gridCol>
                <a:gridCol w="5688632">
                  <a:extLst>
                    <a:ext uri="{9D8B030D-6E8A-4147-A177-3AD203B41FA5}">
                      <a16:colId xmlns:a16="http://schemas.microsoft.com/office/drawing/2014/main" val="20001"/>
                    </a:ext>
                  </a:extLst>
                </a:gridCol>
              </a:tblGrid>
              <a:tr h="475601">
                <a:tc>
                  <a:txBody>
                    <a:bodyPr/>
                    <a:lstStyle/>
                    <a:p>
                      <a:pPr algn="ctr"/>
                      <a:r>
                        <a:rPr kumimoji="1" lang="ja-JP" altLang="en-US" sz="1600" dirty="0" smtClean="0"/>
                        <a:t>日用雑貨</a:t>
                      </a:r>
                      <a:endParaRPr kumimoji="1" lang="ja-JP" altLang="en-US" sz="1600" dirty="0"/>
                    </a:p>
                  </a:txBody>
                  <a:tcPr anchor="ctr">
                    <a:solidFill>
                      <a:schemeClr val="bg1"/>
                    </a:solidFill>
                  </a:tcPr>
                </a:tc>
                <a:tc>
                  <a:txBody>
                    <a:bodyPr/>
                    <a:lstStyle/>
                    <a:p>
                      <a:pPr algn="l"/>
                      <a:r>
                        <a:rPr kumimoji="1" lang="ja-JP" altLang="en-US" sz="1600" dirty="0" smtClean="0"/>
                        <a:t>バケツ（ステンレス製）、アイロン台、ビニール袋、傘袋、ゴム手袋、防塵マスク、ゴミ箱、カラーコーン、コンセントキャップ等</a:t>
                      </a:r>
                      <a:endParaRPr kumimoji="1" lang="ja-JP" altLang="en-US" sz="1600" dirty="0"/>
                    </a:p>
                  </a:txBody>
                  <a:tcPr anchor="ctr">
                    <a:solidFill>
                      <a:schemeClr val="bg1"/>
                    </a:solidFill>
                  </a:tcPr>
                </a:tc>
                <a:extLst>
                  <a:ext uri="{0D108BD9-81ED-4DB2-BD59-A6C34878D82A}">
                    <a16:rowId xmlns:a16="http://schemas.microsoft.com/office/drawing/2014/main" val="10000"/>
                  </a:ext>
                </a:extLst>
              </a:tr>
              <a:tr h="405162">
                <a:tc>
                  <a:txBody>
                    <a:bodyPr/>
                    <a:lstStyle/>
                    <a:p>
                      <a:pPr algn="ctr"/>
                      <a:r>
                        <a:rPr kumimoji="1" lang="ja-JP" altLang="en-US" sz="1600" dirty="0" smtClean="0"/>
                        <a:t>家電等</a:t>
                      </a:r>
                      <a:endParaRPr kumimoji="1" lang="ja-JP" altLang="en-US" sz="1600" dirty="0"/>
                    </a:p>
                  </a:txBody>
                  <a:tcPr anchor="ctr">
                    <a:solidFill>
                      <a:schemeClr val="bg1"/>
                    </a:solidFill>
                  </a:tcPr>
                </a:tc>
                <a:tc>
                  <a:txBody>
                    <a:bodyPr/>
                    <a:lstStyle/>
                    <a:p>
                      <a:pPr algn="l"/>
                      <a:r>
                        <a:rPr kumimoji="1" lang="ja-JP" altLang="en-US" sz="1600" dirty="0" smtClean="0"/>
                        <a:t>冷蔵庫、洗濯機、乾燥機、掃除機、電子レンジ、ルームエアコン、液晶テレビ、充電式ＬＥＤライト、アイロン、デジタルカメラ等</a:t>
                      </a:r>
                      <a:endParaRPr kumimoji="1" lang="ja-JP" altLang="en-US" sz="1600" dirty="0"/>
                    </a:p>
                  </a:txBody>
                  <a:tcPr anchor="ctr">
                    <a:solidFill>
                      <a:schemeClr val="bg1"/>
                    </a:solidFill>
                  </a:tcPr>
                </a:tc>
                <a:extLst>
                  <a:ext uri="{0D108BD9-81ED-4DB2-BD59-A6C34878D82A}">
                    <a16:rowId xmlns:a16="http://schemas.microsoft.com/office/drawing/2014/main" val="10001"/>
                  </a:ext>
                </a:extLst>
              </a:tr>
              <a:tr h="405162">
                <a:tc>
                  <a:txBody>
                    <a:bodyPr/>
                    <a:lstStyle/>
                    <a:p>
                      <a:pPr algn="ctr"/>
                      <a:r>
                        <a:rPr kumimoji="1" lang="ja-JP" altLang="en-US" sz="1600" dirty="0" smtClean="0"/>
                        <a:t>工具、鋼材</a:t>
                      </a:r>
                      <a:endParaRPr kumimoji="1" lang="en-US" altLang="ja-JP" sz="1600" dirty="0" smtClean="0"/>
                    </a:p>
                  </a:txBody>
                  <a:tcPr anchor="ctr">
                    <a:solidFill>
                      <a:schemeClr val="bg1"/>
                    </a:solidFill>
                  </a:tcPr>
                </a:tc>
                <a:tc>
                  <a:txBody>
                    <a:bodyPr/>
                    <a:lstStyle/>
                    <a:p>
                      <a:pPr algn="l"/>
                      <a:r>
                        <a:rPr kumimoji="1" lang="ja-JP" altLang="en-US" sz="1600" dirty="0" smtClean="0"/>
                        <a:t>刃（波形研磨）、缶（角缶　鋼製２ＬＩ）、ホイールドリル大型、アクリル樹脂板、メッシュパレット等</a:t>
                      </a:r>
                      <a:endParaRPr kumimoji="1" lang="en-US" altLang="ja-JP" sz="1600" dirty="0" smtClean="0"/>
                    </a:p>
                  </a:txBody>
                  <a:tcPr anchor="ctr">
                    <a:solidFill>
                      <a:schemeClr val="bg1"/>
                    </a:solidFill>
                  </a:tcPr>
                </a:tc>
                <a:extLst>
                  <a:ext uri="{0D108BD9-81ED-4DB2-BD59-A6C34878D82A}">
                    <a16:rowId xmlns:a16="http://schemas.microsoft.com/office/drawing/2014/main" val="10002"/>
                  </a:ext>
                </a:extLst>
              </a:tr>
              <a:tr h="475601">
                <a:tc>
                  <a:txBody>
                    <a:bodyPr/>
                    <a:lstStyle/>
                    <a:p>
                      <a:pPr algn="ctr"/>
                      <a:r>
                        <a:rPr kumimoji="1" lang="ja-JP" altLang="en-US" sz="1600" dirty="0" smtClean="0"/>
                        <a:t>室内装飾品</a:t>
                      </a:r>
                      <a:endParaRPr kumimoji="1" lang="en-US" altLang="ja-JP" sz="1600" dirty="0" smtClean="0"/>
                    </a:p>
                    <a:p>
                      <a:pPr algn="ctr"/>
                      <a:r>
                        <a:rPr kumimoji="1" lang="ja-JP" altLang="en-US" sz="1600" dirty="0" smtClean="0"/>
                        <a:t>（家具、カーテン等）</a:t>
                      </a:r>
                      <a:endParaRPr kumimoji="1" lang="ja-JP" altLang="en-US" sz="1600" dirty="0"/>
                    </a:p>
                  </a:txBody>
                  <a:tcPr anchor="ctr">
                    <a:solidFill>
                      <a:schemeClr val="bg1"/>
                    </a:solidFill>
                  </a:tcPr>
                </a:tc>
                <a:tc>
                  <a:txBody>
                    <a:bodyPr/>
                    <a:lstStyle/>
                    <a:p>
                      <a:pPr algn="l"/>
                      <a:r>
                        <a:rPr kumimoji="1" lang="ja-JP" altLang="en-US" sz="1600" dirty="0" smtClean="0"/>
                        <a:t>テーブル、応接セット、ラック、事務用机、椅子、脚立、キャビネット、パーテーション、靴箱、テーブルクロス、タイルカーペット等</a:t>
                      </a:r>
                      <a:endParaRPr kumimoji="1" lang="ja-JP" altLang="en-US" sz="1600" dirty="0"/>
                    </a:p>
                  </a:txBody>
                  <a:tcPr anchor="ctr">
                    <a:solidFill>
                      <a:schemeClr val="bg1"/>
                    </a:solidFill>
                  </a:tcPr>
                </a:tc>
                <a:extLst>
                  <a:ext uri="{0D108BD9-81ED-4DB2-BD59-A6C34878D82A}">
                    <a16:rowId xmlns:a16="http://schemas.microsoft.com/office/drawing/2014/main" val="10003"/>
                  </a:ext>
                </a:extLst>
              </a:tr>
              <a:tr h="475601">
                <a:tc>
                  <a:txBody>
                    <a:bodyPr/>
                    <a:lstStyle/>
                    <a:p>
                      <a:pPr algn="ctr"/>
                      <a:r>
                        <a:rPr kumimoji="1" lang="ja-JP" altLang="en-US" sz="1600" dirty="0" smtClean="0"/>
                        <a:t>装飾・記念品</a:t>
                      </a:r>
                      <a:endParaRPr kumimoji="1" lang="en-US" altLang="ja-JP" sz="1600" dirty="0" smtClean="0"/>
                    </a:p>
                  </a:txBody>
                  <a:tcPr anchor="ctr">
                    <a:solidFill>
                      <a:schemeClr val="bg1"/>
                    </a:solidFill>
                  </a:tcPr>
                </a:tc>
                <a:tc>
                  <a:txBody>
                    <a:bodyPr/>
                    <a:lstStyle/>
                    <a:p>
                      <a:pPr algn="l"/>
                      <a:r>
                        <a:rPr kumimoji="1" lang="ja-JP" altLang="en-US" sz="1600" dirty="0" smtClean="0"/>
                        <a:t>メダル、トロフィー、部隊識別帽、盾等</a:t>
                      </a:r>
                      <a:endParaRPr kumimoji="1" lang="ja-JP" altLang="en-US" sz="1600" dirty="0"/>
                    </a:p>
                  </a:txBody>
                  <a:tcPr anchor="ctr">
                    <a:solidFill>
                      <a:schemeClr val="bg1"/>
                    </a:solidFill>
                  </a:tcPr>
                </a:tc>
                <a:extLst>
                  <a:ext uri="{0D108BD9-81ED-4DB2-BD59-A6C34878D82A}">
                    <a16:rowId xmlns:a16="http://schemas.microsoft.com/office/drawing/2014/main" val="10004"/>
                  </a:ext>
                </a:extLst>
              </a:tr>
              <a:tr h="475601">
                <a:tc>
                  <a:txBody>
                    <a:bodyPr/>
                    <a:lstStyle/>
                    <a:p>
                      <a:pPr algn="ctr"/>
                      <a:r>
                        <a:rPr kumimoji="1" lang="ja-JP" altLang="en-US" sz="1600" dirty="0" smtClean="0"/>
                        <a:t>印刷製本</a:t>
                      </a:r>
                      <a:endParaRPr kumimoji="1" lang="ja-JP" altLang="en-US" sz="1600" dirty="0"/>
                    </a:p>
                  </a:txBody>
                  <a:tcPr anchor="ctr">
                    <a:solidFill>
                      <a:schemeClr val="bg1"/>
                    </a:solidFill>
                  </a:tcPr>
                </a:tc>
                <a:tc>
                  <a:txBody>
                    <a:bodyPr/>
                    <a:lstStyle/>
                    <a:p>
                      <a:pPr algn="l"/>
                      <a:r>
                        <a:rPr kumimoji="1" lang="ja-JP" altLang="en-US" sz="1600" dirty="0" smtClean="0"/>
                        <a:t>パンフレット、リーフレット等</a:t>
                      </a:r>
                      <a:endParaRPr kumimoji="1" lang="ja-JP" altLang="en-US" sz="1600" dirty="0"/>
                    </a:p>
                  </a:txBody>
                  <a:tcPr anchor="ctr">
                    <a:solidFill>
                      <a:schemeClr val="bg1"/>
                    </a:solidFill>
                  </a:tcPr>
                </a:tc>
                <a:extLst>
                  <a:ext uri="{0D108BD9-81ED-4DB2-BD59-A6C34878D82A}">
                    <a16:rowId xmlns:a16="http://schemas.microsoft.com/office/drawing/2014/main" val="10005"/>
                  </a:ext>
                </a:extLst>
              </a:tr>
              <a:tr h="475601">
                <a:tc>
                  <a:txBody>
                    <a:bodyPr/>
                    <a:lstStyle/>
                    <a:p>
                      <a:pPr algn="ctr"/>
                      <a:r>
                        <a:rPr kumimoji="1" lang="ja-JP" altLang="en-US" sz="1600" dirty="0" smtClean="0"/>
                        <a:t>武道・運動用品</a:t>
                      </a:r>
                      <a:endParaRPr kumimoji="1" lang="ja-JP" altLang="en-US" sz="1600" dirty="0"/>
                    </a:p>
                  </a:txBody>
                  <a:tcPr anchor="ctr">
                    <a:solidFill>
                      <a:schemeClr val="bg1"/>
                    </a:solidFill>
                  </a:tcPr>
                </a:tc>
                <a:tc>
                  <a:txBody>
                    <a:bodyPr/>
                    <a:lstStyle/>
                    <a:p>
                      <a:pPr algn="l"/>
                      <a:r>
                        <a:rPr kumimoji="1" lang="ja-JP" altLang="en-US" sz="1600" dirty="0" smtClean="0"/>
                        <a:t>剣道防具セット、バレーボール、フットサルゴールポスト、コースロープ等</a:t>
                      </a:r>
                      <a:endParaRPr kumimoji="1" lang="ja-JP" altLang="en-US" sz="1600" dirty="0"/>
                    </a:p>
                  </a:txBody>
                  <a:tcPr anchor="ctr">
                    <a:solidFill>
                      <a:schemeClr val="bg1"/>
                    </a:solidFill>
                  </a:tcPr>
                </a:tc>
                <a:extLst>
                  <a:ext uri="{0D108BD9-81ED-4DB2-BD59-A6C34878D82A}">
                    <a16:rowId xmlns:a16="http://schemas.microsoft.com/office/drawing/2014/main" val="10006"/>
                  </a:ext>
                </a:extLst>
              </a:tr>
              <a:tr h="475601">
                <a:tc>
                  <a:txBody>
                    <a:bodyPr/>
                    <a:lstStyle/>
                    <a:p>
                      <a:pPr algn="ctr"/>
                      <a:r>
                        <a:rPr kumimoji="1" lang="ja-JP" altLang="en-US" sz="1600" dirty="0" smtClean="0"/>
                        <a:t>事務用品</a:t>
                      </a:r>
                      <a:endParaRPr kumimoji="1" lang="en-US" altLang="ja-JP" sz="1600" dirty="0" smtClean="0"/>
                    </a:p>
                    <a:p>
                      <a:pPr algn="ctr"/>
                      <a:r>
                        <a:rPr kumimoji="1" lang="ja-JP" altLang="en-US" sz="1600" dirty="0" smtClean="0"/>
                        <a:t>電算機用品</a:t>
                      </a:r>
                      <a:endParaRPr kumimoji="1" lang="ja-JP" altLang="en-US" sz="1600" dirty="0"/>
                    </a:p>
                  </a:txBody>
                  <a:tcPr anchor="ctr">
                    <a:solidFill>
                      <a:schemeClr val="bg1"/>
                    </a:solidFill>
                  </a:tcPr>
                </a:tc>
                <a:tc>
                  <a:txBody>
                    <a:bodyPr/>
                    <a:lstStyle/>
                    <a:p>
                      <a:pPr algn="l"/>
                      <a:r>
                        <a:rPr kumimoji="1" lang="ja-JP" altLang="en-US" sz="1600" dirty="0" smtClean="0"/>
                        <a:t>ファイル、コピー用紙、トナーカートリッジ、クリアフォルダ、付箋紙、マグネットフック、ノート等</a:t>
                      </a:r>
                      <a:endParaRPr kumimoji="1" lang="ja-JP" altLang="en-US" sz="1600" dirty="0"/>
                    </a:p>
                  </a:txBody>
                  <a:tcPr anchor="ctr">
                    <a:solidFill>
                      <a:schemeClr val="bg1"/>
                    </a:solidFill>
                  </a:tcPr>
                </a:tc>
                <a:extLst>
                  <a:ext uri="{0D108BD9-81ED-4DB2-BD59-A6C34878D82A}">
                    <a16:rowId xmlns:a16="http://schemas.microsoft.com/office/drawing/2014/main" val="10007"/>
                  </a:ext>
                </a:extLst>
              </a:tr>
              <a:tr h="475601">
                <a:tc>
                  <a:txBody>
                    <a:bodyPr/>
                    <a:lstStyle/>
                    <a:p>
                      <a:pPr algn="ctr"/>
                      <a:r>
                        <a:rPr kumimoji="1" lang="ja-JP" altLang="en-US" sz="1600" dirty="0" smtClean="0"/>
                        <a:t>役務</a:t>
                      </a:r>
                      <a:endParaRPr kumimoji="1" lang="ja-JP" altLang="en-US" sz="1600" dirty="0"/>
                    </a:p>
                  </a:txBody>
                  <a:tcPr anchor="ctr">
                    <a:solidFill>
                      <a:schemeClr val="bg1"/>
                    </a:solidFill>
                  </a:tcPr>
                </a:tc>
                <a:tc>
                  <a:txBody>
                    <a:bodyPr/>
                    <a:lstStyle/>
                    <a:p>
                      <a:pPr algn="l"/>
                      <a:r>
                        <a:rPr kumimoji="1" lang="ja-JP" altLang="en-US" sz="1600" dirty="0" smtClean="0"/>
                        <a:t>機器、車両修理、草刈り、</a:t>
                      </a:r>
                      <a:r>
                        <a:rPr kumimoji="1" lang="ja-JP" altLang="en-US" sz="1600" dirty="0" smtClean="0"/>
                        <a:t>清掃、軽微な修繕役務等</a:t>
                      </a:r>
                      <a:endParaRPr kumimoji="1" lang="ja-JP" altLang="en-US" sz="1600" dirty="0"/>
                    </a:p>
                  </a:txBody>
                  <a:tcPr anchor="ctr">
                    <a:solidFill>
                      <a:schemeClr val="bg1"/>
                    </a:solidFill>
                  </a:tcPr>
                </a:tc>
                <a:extLst>
                  <a:ext uri="{0D108BD9-81ED-4DB2-BD59-A6C34878D82A}">
                    <a16:rowId xmlns:a16="http://schemas.microsoft.com/office/drawing/2014/main" val="2996624789"/>
                  </a:ext>
                </a:extLst>
              </a:tr>
            </a:tbl>
          </a:graphicData>
        </a:graphic>
      </p:graphicFrame>
    </p:spTree>
    <p:extLst>
      <p:ext uri="{BB962C8B-B14F-4D97-AF65-F5344CB8AC3E}">
        <p14:creationId xmlns:p14="http://schemas.microsoft.com/office/powerpoint/2010/main" val="31063634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39552" y="980729"/>
            <a:ext cx="8136904" cy="64807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b="1" dirty="0" smtClean="0">
                <a:solidFill>
                  <a:schemeClr val="tx1"/>
                </a:solidFill>
                <a:latin typeface="HGP創英角ｺﾞｼｯｸUB" panose="020B0900000000000000" pitchFamily="50" charset="-128"/>
                <a:ea typeface="HGP創英角ｺﾞｼｯｸUB" panose="020B0900000000000000" pitchFamily="50" charset="-128"/>
              </a:rPr>
              <a:t>どうすれば海上自衛隊舞鶴地方総監部と取引できるの？</a:t>
            </a:r>
            <a:endParaRPr kumimoji="1" lang="en-US" altLang="ja-JP" sz="2600" b="1" dirty="0" smtClean="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3" name="角丸四角形 2"/>
          <p:cNvSpPr/>
          <p:nvPr/>
        </p:nvSpPr>
        <p:spPr>
          <a:xfrm>
            <a:off x="251520" y="2204864"/>
            <a:ext cx="8712968" cy="1800200"/>
          </a:xfrm>
          <a:prstGeom prst="round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solidFill>
                  <a:schemeClr val="tx1"/>
                </a:solidFill>
              </a:rPr>
              <a:t>　　　　　　　　　</a:t>
            </a:r>
            <a:r>
              <a:rPr kumimoji="1" lang="ja-JP" altLang="en-US" sz="2000" b="1" dirty="0" smtClean="0">
                <a:solidFill>
                  <a:schemeClr val="tx1"/>
                </a:solidFill>
              </a:rPr>
              <a:t>海上自衛隊のホームページを見てみましょう。</a:t>
            </a:r>
            <a:endParaRPr kumimoji="1" lang="en-US" altLang="ja-JP" sz="2000" b="1" dirty="0" smtClean="0">
              <a:solidFill>
                <a:schemeClr val="tx1"/>
              </a:solidFill>
            </a:endParaRPr>
          </a:p>
          <a:p>
            <a:r>
              <a:rPr lang="ja-JP" altLang="en-US" sz="1600" b="1" dirty="0">
                <a:solidFill>
                  <a:schemeClr val="tx1"/>
                </a:solidFill>
              </a:rPr>
              <a:t>　</a:t>
            </a:r>
            <a:r>
              <a:rPr lang="ja-JP" altLang="en-US" sz="1600" b="1" dirty="0" smtClean="0">
                <a:solidFill>
                  <a:schemeClr val="tx1"/>
                </a:solidFill>
              </a:rPr>
              <a:t>　　　　　　　　</a:t>
            </a:r>
            <a:endParaRPr lang="en-US" altLang="ja-JP" b="1" dirty="0" smtClean="0">
              <a:solidFill>
                <a:schemeClr val="tx1"/>
              </a:solidFill>
            </a:endParaRPr>
          </a:p>
          <a:p>
            <a:r>
              <a:rPr lang="ja-JP" altLang="en-US" b="1" dirty="0">
                <a:solidFill>
                  <a:schemeClr val="tx1"/>
                </a:solidFill>
              </a:rPr>
              <a:t>　</a:t>
            </a:r>
            <a:r>
              <a:rPr lang="ja-JP" altLang="en-US" b="1" dirty="0" smtClean="0">
                <a:solidFill>
                  <a:schemeClr val="tx1"/>
                </a:solidFill>
              </a:rPr>
              <a:t>　　　　　　　　</a:t>
            </a:r>
            <a:r>
              <a:rPr lang="ja-JP" altLang="en-US" dirty="0" smtClean="0">
                <a:solidFill>
                  <a:schemeClr val="tx1"/>
                </a:solidFill>
              </a:rPr>
              <a:t>まず、ホームページで調達内容を確認してください。</a:t>
            </a:r>
            <a:endParaRPr lang="en-US" altLang="ja-JP" dirty="0" smtClean="0">
              <a:solidFill>
                <a:schemeClr val="tx1"/>
              </a:solidFill>
            </a:endParaRPr>
          </a:p>
          <a:p>
            <a:r>
              <a:rPr kumimoji="1" lang="ja-JP" altLang="en-US" dirty="0">
                <a:solidFill>
                  <a:schemeClr val="tx1"/>
                </a:solidFill>
              </a:rPr>
              <a:t>　</a:t>
            </a:r>
            <a:r>
              <a:rPr kumimoji="1" lang="ja-JP" altLang="en-US" dirty="0" smtClean="0">
                <a:solidFill>
                  <a:schemeClr val="tx1"/>
                </a:solidFill>
              </a:rPr>
              <a:t>　　　　　　　　１</a:t>
            </a:r>
            <a:r>
              <a:rPr kumimoji="1" lang="ja-JP" altLang="en-US" dirty="0" smtClean="0">
                <a:solidFill>
                  <a:srgbClr val="FF0000"/>
                </a:solidFill>
              </a:rPr>
              <a:t>　「海上自衛隊調達情報」</a:t>
            </a:r>
            <a:r>
              <a:rPr kumimoji="1" lang="ja-JP" altLang="en-US" dirty="0" smtClean="0">
                <a:solidFill>
                  <a:schemeClr val="tx1"/>
                </a:solidFill>
              </a:rPr>
              <a:t>で検索</a:t>
            </a:r>
            <a:endParaRPr kumimoji="1"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２　</a:t>
            </a:r>
            <a:r>
              <a:rPr kumimoji="1" lang="ja-JP" altLang="en-US" dirty="0" smtClean="0">
                <a:solidFill>
                  <a:schemeClr val="tx1"/>
                </a:solidFill>
              </a:rPr>
              <a:t>商工会議所ホームページからでも閲覧できます。</a:t>
            </a:r>
            <a:endParaRPr kumimoji="1" lang="ja-JP" altLang="en-US" dirty="0">
              <a:solidFill>
                <a:schemeClr val="tx1"/>
              </a:solidFill>
            </a:endParaRPr>
          </a:p>
        </p:txBody>
      </p:sp>
      <p:sp>
        <p:nvSpPr>
          <p:cNvPr id="12" name="角丸四角形 11"/>
          <p:cNvSpPr/>
          <p:nvPr/>
        </p:nvSpPr>
        <p:spPr>
          <a:xfrm>
            <a:off x="251520" y="4365104"/>
            <a:ext cx="8712968" cy="2232248"/>
          </a:xfrm>
          <a:prstGeom prst="round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dirty="0">
                <a:solidFill>
                  <a:schemeClr val="tx1"/>
                </a:solidFill>
              </a:rPr>
              <a:t>　</a:t>
            </a:r>
            <a:r>
              <a:rPr lang="ja-JP" altLang="en-US" dirty="0" smtClean="0">
                <a:solidFill>
                  <a:schemeClr val="tx1"/>
                </a:solidFill>
              </a:rPr>
              <a:t>　　　　　　　</a:t>
            </a:r>
            <a:r>
              <a:rPr lang="ja-JP" altLang="en-US" sz="2000" b="1" dirty="0" smtClean="0">
                <a:solidFill>
                  <a:schemeClr val="tx1"/>
                </a:solidFill>
              </a:rPr>
              <a:t>どんな発注があるのだろう？</a:t>
            </a:r>
            <a:endParaRPr lang="en-US" altLang="ja-JP" sz="2000" b="1" dirty="0" smtClean="0">
              <a:solidFill>
                <a:schemeClr val="tx1"/>
              </a:solidFill>
            </a:endParaRPr>
          </a:p>
          <a:p>
            <a:r>
              <a:rPr kumimoji="1" lang="ja-JP" altLang="en-US" sz="1600" b="1" u="sng" dirty="0">
                <a:solidFill>
                  <a:schemeClr val="tx1"/>
                </a:solidFill>
              </a:rPr>
              <a:t>　</a:t>
            </a:r>
            <a:r>
              <a:rPr kumimoji="1" lang="ja-JP" altLang="en-US" sz="1600" b="1" u="sng" dirty="0" smtClean="0">
                <a:solidFill>
                  <a:schemeClr val="tx1"/>
                </a:solidFill>
              </a:rPr>
              <a:t>　　　　　</a:t>
            </a:r>
            <a:r>
              <a:rPr kumimoji="1" lang="ja-JP" altLang="en-US" sz="1600" b="1" dirty="0" smtClean="0">
                <a:solidFill>
                  <a:schemeClr val="tx1"/>
                </a:solidFill>
              </a:rPr>
              <a:t>　　</a:t>
            </a:r>
            <a:r>
              <a:rPr kumimoji="1" lang="ja-JP" altLang="en-US" b="1" dirty="0" smtClean="0">
                <a:solidFill>
                  <a:schemeClr val="tx1"/>
                </a:solidFill>
              </a:rPr>
              <a:t>　</a:t>
            </a:r>
            <a:endParaRPr kumimoji="1" lang="en-US" altLang="ja-JP" b="1" dirty="0" smtClean="0">
              <a:solidFill>
                <a:schemeClr val="tx1"/>
              </a:solidFill>
            </a:endParaRPr>
          </a:p>
          <a:p>
            <a:r>
              <a:rPr lang="en-US" altLang="ja-JP" dirty="0">
                <a:solidFill>
                  <a:schemeClr val="tx1"/>
                </a:solidFill>
              </a:rPr>
              <a:t> </a:t>
            </a:r>
            <a:r>
              <a:rPr lang="en-US" altLang="ja-JP" dirty="0" smtClean="0">
                <a:solidFill>
                  <a:schemeClr val="tx1"/>
                </a:solidFill>
              </a:rPr>
              <a:t>                      </a:t>
            </a:r>
            <a:r>
              <a:rPr kumimoji="1" lang="ja-JP" altLang="en-US" dirty="0" smtClean="0">
                <a:solidFill>
                  <a:schemeClr val="tx1"/>
                </a:solidFill>
              </a:rPr>
              <a:t>「要求件名リスト」から企業様の取扱い可能な案件がないか確認して</a:t>
            </a:r>
            <a:endParaRPr kumimoji="1"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a:t>
            </a:r>
            <a:r>
              <a:rPr kumimoji="1" lang="ja-JP" altLang="en-US" dirty="0" smtClean="0">
                <a:solidFill>
                  <a:schemeClr val="tx1"/>
                </a:solidFill>
              </a:rPr>
              <a:t>ください。</a:t>
            </a:r>
            <a:endParaRPr kumimoji="1" lang="ja-JP" altLang="en-US" sz="1600" dirty="0">
              <a:solidFill>
                <a:schemeClr val="tx1"/>
              </a:solidFill>
            </a:endParaRPr>
          </a:p>
        </p:txBody>
      </p:sp>
      <p:grpSp>
        <p:nvGrpSpPr>
          <p:cNvPr id="5" name="グループ化 4"/>
          <p:cNvGrpSpPr/>
          <p:nvPr/>
        </p:nvGrpSpPr>
        <p:grpSpPr>
          <a:xfrm>
            <a:off x="372386" y="2449932"/>
            <a:ext cx="893953" cy="1267100"/>
            <a:chOff x="372386" y="937764"/>
            <a:chExt cx="893953" cy="1267100"/>
          </a:xfrm>
        </p:grpSpPr>
        <p:pic>
          <p:nvPicPr>
            <p:cNvPr id="1026"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386" y="1338743"/>
              <a:ext cx="887246" cy="866121"/>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437266" y="937764"/>
              <a:ext cx="829073" cy="461665"/>
            </a:xfrm>
            <a:prstGeom prst="rect">
              <a:avLst/>
            </a:prstGeom>
            <a:noFill/>
          </p:spPr>
          <p:txBody>
            <a:bodyPr wrap="none" rtlCol="0">
              <a:spAutoFit/>
            </a:bodyPr>
            <a:lstStyle/>
            <a:p>
              <a:r>
                <a:rPr kumimoji="1" lang="ja-JP" altLang="en-US" sz="1200" b="1" dirty="0" smtClean="0"/>
                <a:t>ＳＴＥＰ</a:t>
              </a:r>
              <a:r>
                <a:rPr kumimoji="1" lang="ja-JP" altLang="en-US" sz="2400" b="1" dirty="0" smtClean="0"/>
                <a:t>１</a:t>
              </a:r>
              <a:endParaRPr kumimoji="1" lang="ja-JP" altLang="en-US" sz="2400" b="1" dirty="0"/>
            </a:p>
          </p:txBody>
        </p:sp>
      </p:grpSp>
      <p:grpSp>
        <p:nvGrpSpPr>
          <p:cNvPr id="10" name="グループ化 9"/>
          <p:cNvGrpSpPr/>
          <p:nvPr/>
        </p:nvGrpSpPr>
        <p:grpSpPr>
          <a:xfrm>
            <a:off x="343979" y="4750073"/>
            <a:ext cx="908525" cy="1271215"/>
            <a:chOff x="372386" y="933649"/>
            <a:chExt cx="908525" cy="1271215"/>
          </a:xfrm>
        </p:grpSpPr>
        <p:pic>
          <p:nvPicPr>
            <p:cNvPr id="11"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386" y="1338743"/>
              <a:ext cx="887246" cy="866121"/>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p:cNvSpPr txBox="1"/>
            <p:nvPr/>
          </p:nvSpPr>
          <p:spPr>
            <a:xfrm>
              <a:off x="451838" y="933649"/>
              <a:ext cx="829073" cy="461665"/>
            </a:xfrm>
            <a:prstGeom prst="rect">
              <a:avLst/>
            </a:prstGeom>
            <a:noFill/>
          </p:spPr>
          <p:txBody>
            <a:bodyPr wrap="none" rtlCol="0">
              <a:spAutoFit/>
            </a:bodyPr>
            <a:lstStyle/>
            <a:p>
              <a:r>
                <a:rPr kumimoji="1" lang="ja-JP" altLang="en-US" sz="1200" b="1" dirty="0" smtClean="0"/>
                <a:t>ＳＴＥＰ</a:t>
              </a:r>
              <a:r>
                <a:rPr kumimoji="1" lang="ja-JP" altLang="en-US" sz="2400" b="1" dirty="0" smtClean="0"/>
                <a:t>２</a:t>
              </a:r>
              <a:endParaRPr kumimoji="1" lang="ja-JP" altLang="en-US" sz="2400" b="1" dirty="0"/>
            </a:p>
          </p:txBody>
        </p:sp>
      </p:grpSp>
      <p:sp>
        <p:nvSpPr>
          <p:cNvPr id="6" name="角丸四角形 5"/>
          <p:cNvSpPr/>
          <p:nvPr/>
        </p:nvSpPr>
        <p:spPr>
          <a:xfrm>
            <a:off x="4249440" y="5949280"/>
            <a:ext cx="4427016" cy="57606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rgbClr val="FF0000"/>
                </a:solidFill>
              </a:rPr>
              <a:t>毎日チェックするのがポイントです。</a:t>
            </a:r>
            <a:endParaRPr kumimoji="1" lang="ja-JP" altLang="en-US" b="1" dirty="0">
              <a:solidFill>
                <a:srgbClr val="FF0000"/>
              </a:solidFill>
            </a:endParaRPr>
          </a:p>
        </p:txBody>
      </p:sp>
    </p:spTree>
    <p:extLst>
      <p:ext uri="{BB962C8B-B14F-4D97-AF65-F5344CB8AC3E}">
        <p14:creationId xmlns:p14="http://schemas.microsoft.com/office/powerpoint/2010/main" val="3215965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251520" y="2526610"/>
            <a:ext cx="8712968" cy="3926726"/>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dirty="0" smtClean="0">
                <a:solidFill>
                  <a:schemeClr val="tx1"/>
                </a:solidFill>
              </a:rPr>
              <a:t>　 参加要件は舞鶴地方総監部オープンカウンター方式実施要領によるものとなります。</a:t>
            </a:r>
            <a:endParaRPr lang="en-US" altLang="ja-JP" sz="1400" dirty="0" smtClean="0">
              <a:solidFill>
                <a:schemeClr val="tx1"/>
              </a:solidFill>
            </a:endParaRPr>
          </a:p>
          <a:p>
            <a:r>
              <a:rPr lang="ja-JP" altLang="en-US" sz="1400" dirty="0" smtClean="0">
                <a:solidFill>
                  <a:schemeClr val="tx1"/>
                </a:solidFill>
              </a:rPr>
              <a:t>特</a:t>
            </a:r>
            <a:r>
              <a:rPr lang="ja-JP" altLang="en-US" sz="1400" dirty="0">
                <a:solidFill>
                  <a:schemeClr val="tx1"/>
                </a:solidFill>
              </a:rPr>
              <a:t>に以下の</a:t>
            </a:r>
            <a:r>
              <a:rPr lang="en-US" altLang="ja-JP" sz="1400" dirty="0">
                <a:solidFill>
                  <a:schemeClr val="tx1"/>
                </a:solidFill>
              </a:rPr>
              <a:t>(</a:t>
            </a:r>
            <a:r>
              <a:rPr lang="ja-JP" altLang="en-US" sz="1400" dirty="0">
                <a:solidFill>
                  <a:schemeClr val="tx1"/>
                </a:solidFill>
              </a:rPr>
              <a:t>ｱ</a:t>
            </a:r>
            <a:r>
              <a:rPr lang="en-US" altLang="ja-JP" sz="1400" dirty="0">
                <a:solidFill>
                  <a:schemeClr val="tx1"/>
                </a:solidFill>
              </a:rPr>
              <a:t>)</a:t>
            </a:r>
            <a:r>
              <a:rPr lang="ja-JP" altLang="en-US" sz="1400" dirty="0">
                <a:solidFill>
                  <a:schemeClr val="tx1"/>
                </a:solidFill>
              </a:rPr>
              <a:t>から</a:t>
            </a:r>
            <a:r>
              <a:rPr lang="en-US" altLang="ja-JP" sz="1400" dirty="0">
                <a:solidFill>
                  <a:schemeClr val="tx1"/>
                </a:solidFill>
              </a:rPr>
              <a:t>(</a:t>
            </a:r>
            <a:r>
              <a:rPr lang="ja-JP" altLang="en-US" sz="1400" dirty="0">
                <a:solidFill>
                  <a:schemeClr val="tx1"/>
                </a:solidFill>
              </a:rPr>
              <a:t>ｴ</a:t>
            </a:r>
            <a:r>
              <a:rPr lang="en-US" altLang="ja-JP" sz="1400" dirty="0">
                <a:solidFill>
                  <a:schemeClr val="tx1"/>
                </a:solidFill>
              </a:rPr>
              <a:t>)</a:t>
            </a:r>
            <a:r>
              <a:rPr lang="ja-JP" altLang="en-US" sz="1400" dirty="0">
                <a:solidFill>
                  <a:schemeClr val="tx1"/>
                </a:solidFill>
              </a:rPr>
              <a:t>のいずれかの条件を満たすものとなります</a:t>
            </a:r>
            <a:r>
              <a:rPr lang="ja-JP" altLang="en-US" sz="1400" dirty="0" smtClean="0">
                <a:solidFill>
                  <a:schemeClr val="tx1"/>
                </a:solidFill>
              </a:rPr>
              <a:t>。</a:t>
            </a:r>
            <a:endParaRPr lang="en-US" altLang="ja-JP" sz="1400" dirty="0" smtClean="0">
              <a:solidFill>
                <a:schemeClr val="tx1"/>
              </a:solidFill>
            </a:endParaRPr>
          </a:p>
          <a:p>
            <a:endParaRPr lang="en-US" altLang="ja-JP" sz="1400" dirty="0" smtClean="0">
              <a:solidFill>
                <a:schemeClr val="tx1"/>
              </a:solidFill>
            </a:endParaRPr>
          </a:p>
          <a:p>
            <a:r>
              <a:rPr lang="en-US" altLang="ja-JP" sz="1400" dirty="0" smtClean="0">
                <a:solidFill>
                  <a:schemeClr val="tx1"/>
                </a:solidFill>
              </a:rPr>
              <a:t>(</a:t>
            </a:r>
            <a:r>
              <a:rPr lang="ja-JP" altLang="en-US" sz="1400" dirty="0">
                <a:solidFill>
                  <a:schemeClr val="tx1"/>
                </a:solidFill>
              </a:rPr>
              <a:t>ｱ</a:t>
            </a:r>
            <a:r>
              <a:rPr lang="en-US" altLang="ja-JP" sz="1400" dirty="0">
                <a:solidFill>
                  <a:schemeClr val="tx1"/>
                </a:solidFill>
              </a:rPr>
              <a:t>) </a:t>
            </a:r>
            <a:r>
              <a:rPr lang="ja-JP" altLang="en-US" sz="1400" dirty="0">
                <a:solidFill>
                  <a:schemeClr val="tx1"/>
                </a:solidFill>
              </a:rPr>
              <a:t>防衛省競争参加資格（全省庁統一資格）において、舞鶴地方総監部が求める「資格の種類」のＣ又はＤの等級に格付けされ、近畿地域の競争参加資格を有する者であること</a:t>
            </a:r>
            <a:r>
              <a:rPr lang="ja-JP" altLang="en-US" sz="1400" dirty="0" smtClean="0">
                <a:solidFill>
                  <a:schemeClr val="tx1"/>
                </a:solidFill>
              </a:rPr>
              <a:t>。</a:t>
            </a:r>
            <a:endParaRPr lang="en-US" altLang="ja-JP" sz="1400" dirty="0" smtClean="0">
              <a:solidFill>
                <a:schemeClr val="tx1"/>
              </a:solidFill>
            </a:endParaRPr>
          </a:p>
          <a:p>
            <a:endParaRPr lang="en-US" altLang="ja-JP" sz="1400" dirty="0">
              <a:solidFill>
                <a:schemeClr val="tx1"/>
              </a:solidFill>
            </a:endParaRPr>
          </a:p>
          <a:p>
            <a:r>
              <a:rPr lang="ja-JP" altLang="en-US" sz="1400" dirty="0" smtClean="0">
                <a:solidFill>
                  <a:schemeClr val="tx1"/>
                </a:solidFill>
              </a:rPr>
              <a:t> </a:t>
            </a:r>
            <a:r>
              <a:rPr lang="en-US" altLang="ja-JP" sz="1400" dirty="0" smtClean="0">
                <a:solidFill>
                  <a:schemeClr val="tx1"/>
                </a:solidFill>
              </a:rPr>
              <a:t>(</a:t>
            </a:r>
            <a:r>
              <a:rPr lang="ja-JP" altLang="en-US" sz="1400" dirty="0">
                <a:solidFill>
                  <a:schemeClr val="tx1"/>
                </a:solidFill>
              </a:rPr>
              <a:t>ｲ</a:t>
            </a:r>
            <a:r>
              <a:rPr lang="en-US" altLang="ja-JP" sz="1400" dirty="0">
                <a:solidFill>
                  <a:schemeClr val="tx1"/>
                </a:solidFill>
              </a:rPr>
              <a:t>) </a:t>
            </a:r>
            <a:r>
              <a:rPr lang="ja-JP" altLang="en-US" sz="1400" dirty="0">
                <a:solidFill>
                  <a:schemeClr val="tx1"/>
                </a:solidFill>
              </a:rPr>
              <a:t>中小企業等経営</a:t>
            </a:r>
            <a:r>
              <a:rPr lang="ja-JP" altLang="en-US" sz="1400" dirty="0" smtClean="0">
                <a:solidFill>
                  <a:schemeClr val="tx1"/>
                </a:solidFill>
              </a:rPr>
              <a:t>強化法に規定</a:t>
            </a:r>
            <a:r>
              <a:rPr lang="ja-JP" altLang="en-US" sz="1400" dirty="0">
                <a:solidFill>
                  <a:schemeClr val="tx1"/>
                </a:solidFill>
              </a:rPr>
              <a:t>する「事業継続力強化計画」又</a:t>
            </a:r>
            <a:r>
              <a:rPr lang="ja-JP" altLang="en-US" sz="1400" dirty="0" smtClean="0">
                <a:solidFill>
                  <a:schemeClr val="tx1"/>
                </a:solidFill>
              </a:rPr>
              <a:t>は「</a:t>
            </a:r>
            <a:r>
              <a:rPr lang="ja-JP" altLang="en-US" sz="1400" dirty="0">
                <a:solidFill>
                  <a:schemeClr val="tx1"/>
                </a:solidFill>
              </a:rPr>
              <a:t>連携事業継続力強化計画」の認定を受けた中小</a:t>
            </a:r>
            <a:r>
              <a:rPr lang="ja-JP" altLang="en-US" sz="1400" dirty="0" smtClean="0">
                <a:solidFill>
                  <a:schemeClr val="tx1"/>
                </a:solidFill>
              </a:rPr>
              <a:t>企業者</a:t>
            </a:r>
            <a:endParaRPr lang="en-US" altLang="ja-JP" sz="1400" dirty="0" smtClean="0">
              <a:solidFill>
                <a:schemeClr val="tx1"/>
              </a:solidFill>
            </a:endParaRPr>
          </a:p>
          <a:p>
            <a:endParaRPr lang="en-US" altLang="ja-JP" sz="1400" dirty="0" smtClean="0">
              <a:solidFill>
                <a:schemeClr val="tx1"/>
              </a:solidFill>
            </a:endParaRPr>
          </a:p>
          <a:p>
            <a:r>
              <a:rPr lang="en-US" altLang="ja-JP" sz="1400" dirty="0" smtClean="0">
                <a:solidFill>
                  <a:schemeClr val="tx1"/>
                </a:solidFill>
              </a:rPr>
              <a:t>(</a:t>
            </a:r>
            <a:r>
              <a:rPr lang="ja-JP" altLang="en-US" sz="1400" dirty="0">
                <a:solidFill>
                  <a:schemeClr val="tx1"/>
                </a:solidFill>
              </a:rPr>
              <a:t>ｳ</a:t>
            </a:r>
            <a:r>
              <a:rPr lang="en-US" altLang="ja-JP" sz="1400" dirty="0">
                <a:solidFill>
                  <a:schemeClr val="tx1"/>
                </a:solidFill>
              </a:rPr>
              <a:t>) </a:t>
            </a:r>
            <a:r>
              <a:rPr lang="en-US" altLang="ja-JP" sz="1400" dirty="0" smtClean="0">
                <a:solidFill>
                  <a:schemeClr val="tx1"/>
                </a:solidFill>
              </a:rPr>
              <a:t>(</a:t>
            </a:r>
            <a:r>
              <a:rPr lang="ja-JP" altLang="en-US" sz="1400" dirty="0">
                <a:solidFill>
                  <a:schemeClr val="tx1"/>
                </a:solidFill>
              </a:rPr>
              <a:t>ｱ</a:t>
            </a:r>
            <a:r>
              <a:rPr lang="en-US" altLang="ja-JP" sz="1400" dirty="0">
                <a:solidFill>
                  <a:schemeClr val="tx1"/>
                </a:solidFill>
              </a:rPr>
              <a:t>)</a:t>
            </a:r>
            <a:r>
              <a:rPr lang="ja-JP" altLang="en-US" sz="1400" dirty="0">
                <a:solidFill>
                  <a:schemeClr val="tx1"/>
                </a:solidFill>
              </a:rPr>
              <a:t>又は</a:t>
            </a:r>
            <a:r>
              <a:rPr lang="en-US" altLang="ja-JP" sz="1400" dirty="0">
                <a:solidFill>
                  <a:schemeClr val="tx1"/>
                </a:solidFill>
              </a:rPr>
              <a:t>(</a:t>
            </a:r>
            <a:r>
              <a:rPr lang="ja-JP" altLang="en-US" sz="1400" dirty="0">
                <a:solidFill>
                  <a:schemeClr val="tx1"/>
                </a:solidFill>
              </a:rPr>
              <a:t>ｲ</a:t>
            </a:r>
            <a:r>
              <a:rPr lang="en-US" altLang="ja-JP" sz="1400" dirty="0">
                <a:solidFill>
                  <a:schemeClr val="tx1"/>
                </a:solidFill>
              </a:rPr>
              <a:t>)</a:t>
            </a:r>
            <a:r>
              <a:rPr lang="ja-JP" altLang="en-US" sz="1400" dirty="0">
                <a:solidFill>
                  <a:schemeClr val="tx1"/>
                </a:solidFill>
              </a:rPr>
              <a:t>に該当しない中小企業者であって、同一の相手方（公的機関、民間企業のいずれかを問わない）に対し、直近１年間で１か月以上にわたり、常時継続的に物品を納入し、又は役務等を提供している実績が確認できる</a:t>
            </a:r>
            <a:r>
              <a:rPr lang="ja-JP" altLang="en-US" sz="1400" dirty="0" smtClean="0">
                <a:solidFill>
                  <a:schemeClr val="tx1"/>
                </a:solidFill>
              </a:rPr>
              <a:t>事業者</a:t>
            </a:r>
            <a:endParaRPr lang="en-US" altLang="ja-JP" sz="1400" dirty="0" smtClean="0">
              <a:solidFill>
                <a:schemeClr val="tx1"/>
              </a:solidFill>
            </a:endParaRPr>
          </a:p>
          <a:p>
            <a:endParaRPr lang="en-US" altLang="ja-JP" sz="1400" dirty="0" smtClean="0">
              <a:solidFill>
                <a:schemeClr val="tx1"/>
              </a:solidFill>
            </a:endParaRPr>
          </a:p>
          <a:p>
            <a:r>
              <a:rPr lang="en-US" altLang="ja-JP" sz="1400" dirty="0" smtClean="0">
                <a:solidFill>
                  <a:schemeClr val="tx1"/>
                </a:solidFill>
              </a:rPr>
              <a:t>(</a:t>
            </a:r>
            <a:r>
              <a:rPr lang="ja-JP" altLang="en-US" sz="1400" dirty="0">
                <a:solidFill>
                  <a:schemeClr val="tx1"/>
                </a:solidFill>
              </a:rPr>
              <a:t>ｴ</a:t>
            </a:r>
            <a:r>
              <a:rPr lang="en-US" altLang="ja-JP" sz="1400" dirty="0">
                <a:solidFill>
                  <a:schemeClr val="tx1"/>
                </a:solidFill>
              </a:rPr>
              <a:t>) </a:t>
            </a:r>
            <a:r>
              <a:rPr lang="ja-JP" altLang="en-US" sz="1400" dirty="0">
                <a:solidFill>
                  <a:schemeClr val="tx1"/>
                </a:solidFill>
              </a:rPr>
              <a:t>見積の提出日までの１年間において、舞鶴地方総監部との間で契約を締結した実績がある事業者</a:t>
            </a:r>
            <a:r>
              <a:rPr lang="ja-JP" altLang="en-US" sz="1400" dirty="0" smtClean="0">
                <a:solidFill>
                  <a:schemeClr val="tx1"/>
                </a:solidFill>
              </a:rPr>
              <a:t>（</a:t>
            </a:r>
            <a:r>
              <a:rPr lang="en-US" altLang="ja-JP" sz="1400" dirty="0" smtClean="0">
                <a:solidFill>
                  <a:schemeClr val="tx1"/>
                </a:solidFill>
              </a:rPr>
              <a:t>(</a:t>
            </a:r>
            <a:r>
              <a:rPr lang="ja-JP" altLang="en-US" sz="1400" dirty="0">
                <a:solidFill>
                  <a:schemeClr val="tx1"/>
                </a:solidFill>
              </a:rPr>
              <a:t>ｱ</a:t>
            </a:r>
            <a:r>
              <a:rPr lang="en-US" altLang="ja-JP" sz="1400" dirty="0">
                <a:solidFill>
                  <a:schemeClr val="tx1"/>
                </a:solidFill>
              </a:rPr>
              <a:t>)</a:t>
            </a:r>
            <a:r>
              <a:rPr lang="ja-JP" altLang="en-US" sz="1400" dirty="0">
                <a:solidFill>
                  <a:schemeClr val="tx1"/>
                </a:solidFill>
              </a:rPr>
              <a:t>の競争参加資格において、Ａ又はＢの等級に格付けされている者を除く。）	</a:t>
            </a:r>
          </a:p>
        </p:txBody>
      </p:sp>
      <p:sp>
        <p:nvSpPr>
          <p:cNvPr id="15" name="角丸四角形 14"/>
          <p:cNvSpPr/>
          <p:nvPr/>
        </p:nvSpPr>
        <p:spPr>
          <a:xfrm>
            <a:off x="251520" y="707504"/>
            <a:ext cx="8712968" cy="1713384"/>
          </a:xfrm>
          <a:prstGeom prst="round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dirty="0">
                <a:solidFill>
                  <a:schemeClr val="tx1"/>
                </a:solidFill>
              </a:rPr>
              <a:t>　</a:t>
            </a:r>
            <a:r>
              <a:rPr lang="ja-JP" altLang="en-US" dirty="0" smtClean="0">
                <a:solidFill>
                  <a:schemeClr val="tx1"/>
                </a:solidFill>
              </a:rPr>
              <a:t>　　　　　　　</a:t>
            </a:r>
            <a:r>
              <a:rPr lang="ja-JP" altLang="en-US" sz="2000" b="1" dirty="0" smtClean="0">
                <a:solidFill>
                  <a:schemeClr val="tx1"/>
                </a:solidFill>
              </a:rPr>
              <a:t>案件内容を確認してください。</a:t>
            </a:r>
            <a:endParaRPr lang="en-US" altLang="ja-JP" sz="2000" b="1" dirty="0" smtClean="0">
              <a:solidFill>
                <a:schemeClr val="tx1"/>
              </a:solidFill>
            </a:endParaRPr>
          </a:p>
          <a:p>
            <a:r>
              <a:rPr kumimoji="1" lang="ja-JP" altLang="en-US" sz="1600" b="1" dirty="0">
                <a:solidFill>
                  <a:schemeClr val="tx1"/>
                </a:solidFill>
              </a:rPr>
              <a:t>　</a:t>
            </a:r>
            <a:r>
              <a:rPr kumimoji="1" lang="ja-JP" altLang="en-US" sz="1600" b="1" dirty="0" smtClean="0">
                <a:solidFill>
                  <a:schemeClr val="tx1"/>
                </a:solidFill>
              </a:rPr>
              <a:t>　　　　　　　　</a:t>
            </a:r>
            <a:endParaRPr kumimoji="1" lang="en-US" altLang="ja-JP" sz="1600" b="1" dirty="0" smtClean="0">
              <a:solidFill>
                <a:schemeClr val="tx1"/>
              </a:solidFill>
            </a:endParaRPr>
          </a:p>
          <a:p>
            <a:r>
              <a:rPr lang="en-US" altLang="ja-JP" sz="1600" b="1" dirty="0">
                <a:solidFill>
                  <a:schemeClr val="tx1"/>
                </a:solidFill>
              </a:rPr>
              <a:t> </a:t>
            </a:r>
            <a:r>
              <a:rPr lang="en-US" altLang="ja-JP" sz="1600" b="1" dirty="0" smtClean="0">
                <a:solidFill>
                  <a:schemeClr val="tx1"/>
                </a:solidFill>
              </a:rPr>
              <a:t>                     </a:t>
            </a:r>
            <a:r>
              <a:rPr kumimoji="1" lang="ja-JP" altLang="en-US" dirty="0" smtClean="0">
                <a:solidFill>
                  <a:schemeClr val="tx1"/>
                </a:solidFill>
              </a:rPr>
              <a:t>取引可能な案件があったらまずは、総監部契約課へお電話ください。</a:t>
            </a:r>
            <a:endParaRPr kumimoji="1"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a:t>
            </a:r>
            <a:r>
              <a:rPr kumimoji="1" lang="ja-JP" altLang="en-US" dirty="0" smtClean="0">
                <a:solidFill>
                  <a:schemeClr val="tx1"/>
                </a:solidFill>
              </a:rPr>
              <a:t>（６２－２２５０　内線２２５３、２２５５）</a:t>
            </a:r>
            <a:endParaRPr lang="en-US" altLang="ja-JP" dirty="0">
              <a:solidFill>
                <a:schemeClr val="tx1"/>
              </a:solidFill>
            </a:endParaRPr>
          </a:p>
          <a:p>
            <a:r>
              <a:rPr kumimoji="1" lang="ja-JP" altLang="en-US" dirty="0">
                <a:solidFill>
                  <a:schemeClr val="tx1"/>
                </a:solidFill>
              </a:rPr>
              <a:t>　</a:t>
            </a:r>
            <a:r>
              <a:rPr kumimoji="1" lang="ja-JP" altLang="en-US" dirty="0" smtClean="0">
                <a:solidFill>
                  <a:schemeClr val="tx1"/>
                </a:solidFill>
              </a:rPr>
              <a:t>　　　　　　 １　詳細な内容が記載されている「仕様書」を入手しましょう。</a:t>
            </a:r>
            <a:endParaRPr kumimoji="1"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２　契約担当者から、取引開始までの必要書類について説明いたします。</a:t>
            </a:r>
            <a:endParaRPr lang="en-US" altLang="ja-JP" dirty="0" smtClean="0">
              <a:solidFill>
                <a:schemeClr val="tx1"/>
              </a:solidFill>
            </a:endParaRPr>
          </a:p>
        </p:txBody>
      </p:sp>
      <p:grpSp>
        <p:nvGrpSpPr>
          <p:cNvPr id="19" name="グループ化 18"/>
          <p:cNvGrpSpPr/>
          <p:nvPr/>
        </p:nvGrpSpPr>
        <p:grpSpPr>
          <a:xfrm>
            <a:off x="467544" y="707504"/>
            <a:ext cx="892495" cy="1271215"/>
            <a:chOff x="372386" y="933649"/>
            <a:chExt cx="892495" cy="1271215"/>
          </a:xfrm>
        </p:grpSpPr>
        <p:pic>
          <p:nvPicPr>
            <p:cNvPr id="20"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386" y="1338743"/>
              <a:ext cx="887246" cy="866121"/>
            </a:xfrm>
            <a:prstGeom prst="rect">
              <a:avLst/>
            </a:prstGeom>
            <a:noFill/>
            <a:extLst>
              <a:ext uri="{909E8E84-426E-40DD-AFC4-6F175D3DCCD1}">
                <a14:hiddenFill xmlns:a14="http://schemas.microsoft.com/office/drawing/2010/main">
                  <a:solidFill>
                    <a:srgbClr val="FFFFFF"/>
                  </a:solidFill>
                </a14:hiddenFill>
              </a:ext>
            </a:extLst>
          </p:spPr>
        </p:pic>
        <p:sp>
          <p:nvSpPr>
            <p:cNvPr id="21" name="テキスト ボックス 20"/>
            <p:cNvSpPr txBox="1"/>
            <p:nvPr/>
          </p:nvSpPr>
          <p:spPr>
            <a:xfrm>
              <a:off x="451838" y="933649"/>
              <a:ext cx="813043" cy="461665"/>
            </a:xfrm>
            <a:prstGeom prst="rect">
              <a:avLst/>
            </a:prstGeom>
            <a:noFill/>
          </p:spPr>
          <p:txBody>
            <a:bodyPr wrap="none" rtlCol="0">
              <a:spAutoFit/>
            </a:bodyPr>
            <a:lstStyle/>
            <a:p>
              <a:r>
                <a:rPr kumimoji="1" lang="ja-JP" altLang="en-US" sz="1200" b="1" dirty="0" smtClean="0"/>
                <a:t>ＳＴＥＰ</a:t>
              </a:r>
              <a:r>
                <a:rPr kumimoji="1" lang="ja-JP" altLang="en-US" sz="2400" b="1" dirty="0" smtClean="0"/>
                <a:t>３</a:t>
              </a:r>
              <a:endParaRPr kumimoji="1" lang="ja-JP" altLang="en-US" sz="2400" b="1" dirty="0"/>
            </a:p>
          </p:txBody>
        </p:sp>
      </p:grpSp>
      <p:pic>
        <p:nvPicPr>
          <p:cNvPr id="8"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68144" y="5765063"/>
            <a:ext cx="1175278" cy="1147295"/>
          </a:xfrm>
          <a:prstGeom prst="rect">
            <a:avLst/>
          </a:prstGeom>
          <a:noFill/>
          <a:extLst>
            <a:ext uri="{909E8E84-426E-40DD-AFC4-6F175D3DCCD1}">
              <a14:hiddenFill xmlns:a14="http://schemas.microsoft.com/office/drawing/2010/main">
                <a:solidFill>
                  <a:srgbClr val="FFFFFF"/>
                </a:solidFill>
              </a14:hiddenFill>
            </a:ext>
          </a:extLst>
        </p:spPr>
      </p:pic>
      <p:sp>
        <p:nvSpPr>
          <p:cNvPr id="2" name="角丸四角形吹き出し 1"/>
          <p:cNvSpPr/>
          <p:nvPr/>
        </p:nvSpPr>
        <p:spPr>
          <a:xfrm>
            <a:off x="7059356" y="5868540"/>
            <a:ext cx="1512168" cy="470342"/>
          </a:xfrm>
          <a:prstGeom prst="wedgeRoundRectCallout">
            <a:avLst>
              <a:gd name="adj1" fmla="val -72662"/>
              <a:gd name="adj2" fmla="val 644"/>
              <a:gd name="adj3" fmla="val 16667"/>
            </a:avLst>
          </a:prstGeom>
          <a:noFill/>
          <a:ln>
            <a:solidFill>
              <a:srgbClr val="FFCC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詳細は実施要領をご覧ください。</a:t>
            </a:r>
            <a:endParaRPr kumimoji="1" lang="ja-JP" altLang="en-US" sz="1400" dirty="0">
              <a:solidFill>
                <a:schemeClr val="tx1"/>
              </a:solidFill>
            </a:endParaRPr>
          </a:p>
        </p:txBody>
      </p:sp>
    </p:spTree>
    <p:extLst>
      <p:ext uri="{BB962C8B-B14F-4D97-AF65-F5344CB8AC3E}">
        <p14:creationId xmlns:p14="http://schemas.microsoft.com/office/powerpoint/2010/main" val="20311145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567561" y="1529225"/>
            <a:ext cx="1872208" cy="3585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海上自衛隊調達情報</a:t>
            </a:r>
            <a:endParaRPr kumimoji="1" lang="ja-JP" altLang="en-US" sz="1200" dirty="0"/>
          </a:p>
        </p:txBody>
      </p:sp>
      <p:pic>
        <p:nvPicPr>
          <p:cNvPr id="22"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89293" y="5755200"/>
            <a:ext cx="1083985" cy="1058176"/>
          </a:xfrm>
          <a:prstGeom prst="rect">
            <a:avLst/>
          </a:prstGeom>
          <a:noFill/>
          <a:extLst>
            <a:ext uri="{909E8E84-426E-40DD-AFC4-6F175D3DCCD1}">
              <a14:hiddenFill xmlns:a14="http://schemas.microsoft.com/office/drawing/2010/main">
                <a:solidFill>
                  <a:srgbClr val="FFFFFF"/>
                </a:solidFill>
              </a14:hiddenFill>
            </a:ext>
          </a:extLst>
        </p:spPr>
      </p:pic>
      <p:sp>
        <p:nvSpPr>
          <p:cNvPr id="16" name="角丸四角形吹き出し 15"/>
          <p:cNvSpPr/>
          <p:nvPr/>
        </p:nvSpPr>
        <p:spPr>
          <a:xfrm>
            <a:off x="6689102" y="4557902"/>
            <a:ext cx="1987354" cy="873204"/>
          </a:xfrm>
          <a:prstGeom prst="wedgeRoundRectCallout">
            <a:avLst>
              <a:gd name="adj1" fmla="val -3014"/>
              <a:gd name="adj2" fmla="val 72684"/>
              <a:gd name="adj3" fmla="val 16667"/>
            </a:avLst>
          </a:prstGeom>
          <a:noFill/>
          <a:ln>
            <a:solidFill>
              <a:srgbClr val="FFCC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赤枠の部分を</a:t>
            </a:r>
            <a:endParaRPr kumimoji="1" lang="en-US" altLang="ja-JP" sz="1600" dirty="0" smtClean="0">
              <a:solidFill>
                <a:schemeClr val="tx1"/>
              </a:solidFill>
            </a:endParaRPr>
          </a:p>
          <a:p>
            <a:pPr algn="ctr"/>
            <a:r>
              <a:rPr kumimoji="1" lang="ja-JP" altLang="en-US" sz="1600" dirty="0" smtClean="0">
                <a:solidFill>
                  <a:schemeClr val="tx1"/>
                </a:solidFill>
              </a:rPr>
              <a:t>クリックしてください。</a:t>
            </a:r>
            <a:endParaRPr kumimoji="1" lang="ja-JP" altLang="en-US" sz="1600" dirty="0">
              <a:solidFill>
                <a:schemeClr val="tx1"/>
              </a:solidFill>
            </a:endParaRPr>
          </a:p>
        </p:txBody>
      </p:sp>
      <p:sp>
        <p:nvSpPr>
          <p:cNvPr id="24" name="正方形/長方形 23"/>
          <p:cNvSpPr/>
          <p:nvPr/>
        </p:nvSpPr>
        <p:spPr>
          <a:xfrm>
            <a:off x="3702907" y="1527515"/>
            <a:ext cx="1872208" cy="3585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入札公告</a:t>
            </a:r>
            <a:endParaRPr kumimoji="1" lang="ja-JP" altLang="en-US" sz="1200" dirty="0"/>
          </a:p>
        </p:txBody>
      </p:sp>
      <p:sp>
        <p:nvSpPr>
          <p:cNvPr id="27" name="フローチャート : 書類 26"/>
          <p:cNvSpPr/>
          <p:nvPr/>
        </p:nvSpPr>
        <p:spPr>
          <a:xfrm>
            <a:off x="243529" y="1455507"/>
            <a:ext cx="2772308" cy="2765581"/>
          </a:xfrm>
          <a:prstGeom prst="flowChartDocumen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u="sng" dirty="0" smtClean="0">
                <a:solidFill>
                  <a:srgbClr val="0070C0"/>
                </a:solidFill>
              </a:rPr>
              <a:t>公募公示</a:t>
            </a:r>
            <a:endParaRPr kumimoji="1" lang="en-US" altLang="ja-JP" u="sng" dirty="0" smtClean="0">
              <a:solidFill>
                <a:srgbClr val="0070C0"/>
              </a:solidFill>
            </a:endParaRPr>
          </a:p>
          <a:p>
            <a:pPr algn="ctr"/>
            <a:r>
              <a:rPr lang="ja-JP" altLang="en-US" sz="1200" dirty="0" smtClean="0">
                <a:solidFill>
                  <a:schemeClr val="tx1"/>
                </a:solidFill>
              </a:rPr>
              <a:t>各部隊等の公示がご覧になれます。</a:t>
            </a:r>
            <a:endParaRPr lang="en-US" altLang="ja-JP" sz="1200" dirty="0" smtClean="0">
              <a:solidFill>
                <a:schemeClr val="tx1"/>
              </a:solidFill>
            </a:endParaRPr>
          </a:p>
          <a:p>
            <a:pPr algn="ctr"/>
            <a:endParaRPr kumimoji="1" lang="en-US" altLang="ja-JP" sz="1200" dirty="0">
              <a:solidFill>
                <a:schemeClr val="tx1"/>
              </a:solidFill>
            </a:endParaRPr>
          </a:p>
          <a:p>
            <a:pPr algn="ctr"/>
            <a:r>
              <a:rPr kumimoji="1" lang="ja-JP" altLang="en-US" u="sng" dirty="0" smtClean="0">
                <a:solidFill>
                  <a:srgbClr val="0070C0"/>
                </a:solidFill>
              </a:rPr>
              <a:t>入札公告</a:t>
            </a:r>
            <a:endParaRPr kumimoji="1" lang="en-US" altLang="ja-JP" u="sng" dirty="0" smtClean="0">
              <a:solidFill>
                <a:srgbClr val="0070C0"/>
              </a:solidFill>
            </a:endParaRPr>
          </a:p>
          <a:p>
            <a:pPr algn="ctr"/>
            <a:r>
              <a:rPr lang="ja-JP" altLang="en-US" sz="1200" dirty="0" smtClean="0">
                <a:solidFill>
                  <a:schemeClr val="tx1"/>
                </a:solidFill>
              </a:rPr>
              <a:t>各部隊等の入札公告がご覧になれます。</a:t>
            </a:r>
            <a:endParaRPr lang="en-US" altLang="ja-JP" sz="1200" dirty="0" smtClean="0">
              <a:solidFill>
                <a:schemeClr val="tx1"/>
              </a:solidFill>
            </a:endParaRPr>
          </a:p>
        </p:txBody>
      </p:sp>
      <p:sp>
        <p:nvSpPr>
          <p:cNvPr id="32" name="フローチャート : 書類 31"/>
          <p:cNvSpPr/>
          <p:nvPr/>
        </p:nvSpPr>
        <p:spPr>
          <a:xfrm>
            <a:off x="3195857" y="1455507"/>
            <a:ext cx="2772308" cy="2765581"/>
          </a:xfrm>
          <a:prstGeom prst="flowChartDocumen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smtClean="0">
                <a:solidFill>
                  <a:schemeClr val="tx1"/>
                </a:solidFill>
              </a:rPr>
              <a:t>　</a:t>
            </a:r>
            <a:endParaRPr lang="en-US" altLang="ja-JP" sz="1200" dirty="0" smtClean="0">
              <a:solidFill>
                <a:schemeClr val="tx1"/>
              </a:solidFill>
            </a:endParaRPr>
          </a:p>
          <a:p>
            <a:endParaRPr lang="en-US" altLang="ja-JP" sz="1200" dirty="0">
              <a:solidFill>
                <a:schemeClr val="tx1"/>
              </a:solidFill>
            </a:endParaRPr>
          </a:p>
          <a:p>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東京地区</a:t>
            </a:r>
            <a:endParaRPr lang="en-US" altLang="ja-JP" sz="1200" dirty="0" smtClean="0">
              <a:solidFill>
                <a:schemeClr val="tx1"/>
              </a:solidFill>
            </a:endParaRPr>
          </a:p>
          <a:p>
            <a:r>
              <a:rPr lang="ja-JP" altLang="en-US" sz="1200" u="sng" dirty="0" smtClean="0">
                <a:solidFill>
                  <a:srgbClr val="0070C0"/>
                </a:solidFill>
              </a:rPr>
              <a:t>東京業務隊</a:t>
            </a:r>
            <a:endParaRPr lang="en-US" altLang="ja-JP" sz="1200" u="sng" dirty="0" smtClean="0">
              <a:solidFill>
                <a:srgbClr val="0070C0"/>
              </a:solidFill>
            </a:endParaRPr>
          </a:p>
          <a:p>
            <a:endParaRPr lang="en-US" altLang="ja-JP" sz="1200" dirty="0">
              <a:solidFill>
                <a:schemeClr val="tx1"/>
              </a:solidFill>
            </a:endParaRPr>
          </a:p>
          <a:p>
            <a:endParaRPr lang="en-US" altLang="ja-JP" sz="1200" dirty="0" smtClean="0">
              <a:solidFill>
                <a:schemeClr val="tx1"/>
              </a:solidFill>
            </a:endParaRPr>
          </a:p>
          <a:p>
            <a:endParaRPr lang="en-US" altLang="ja-JP" sz="1200" dirty="0">
              <a:solidFill>
                <a:schemeClr val="tx1"/>
              </a:solidFill>
            </a:endParaRPr>
          </a:p>
          <a:p>
            <a:r>
              <a:rPr lang="ja-JP" altLang="en-US" sz="1200" dirty="0" smtClean="0">
                <a:solidFill>
                  <a:schemeClr val="tx1"/>
                </a:solidFill>
              </a:rPr>
              <a:t>　舞鶴地区</a:t>
            </a:r>
            <a:endParaRPr lang="en-US" altLang="ja-JP" sz="1200" dirty="0" smtClean="0">
              <a:solidFill>
                <a:schemeClr val="tx1"/>
              </a:solidFill>
            </a:endParaRPr>
          </a:p>
          <a:p>
            <a:r>
              <a:rPr lang="ja-JP" altLang="en-US" sz="1200" u="sng" dirty="0" smtClean="0">
                <a:solidFill>
                  <a:srgbClr val="0070C0"/>
                </a:solidFill>
              </a:rPr>
              <a:t>舞鶴地方総監部</a:t>
            </a:r>
            <a:endParaRPr lang="en-US" altLang="ja-JP" sz="1200" u="sng" dirty="0" smtClean="0">
              <a:solidFill>
                <a:srgbClr val="0070C0"/>
              </a:solidFill>
            </a:endParaRPr>
          </a:p>
          <a:p>
            <a:endParaRPr lang="en-US" altLang="ja-JP" sz="1200" u="sng" dirty="0" smtClean="0">
              <a:solidFill>
                <a:schemeClr val="tx1"/>
              </a:solidFill>
            </a:endParaRPr>
          </a:p>
        </p:txBody>
      </p:sp>
      <p:sp>
        <p:nvSpPr>
          <p:cNvPr id="33" name="テキスト ボックス 32"/>
          <p:cNvSpPr txBox="1"/>
          <p:nvPr/>
        </p:nvSpPr>
        <p:spPr>
          <a:xfrm>
            <a:off x="3444217" y="2418497"/>
            <a:ext cx="461665" cy="553998"/>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34" name="正方形/長方形 33"/>
          <p:cNvSpPr/>
          <p:nvPr/>
        </p:nvSpPr>
        <p:spPr>
          <a:xfrm>
            <a:off x="6618697" y="1527515"/>
            <a:ext cx="1872208" cy="3585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舞鶴地方総監部</a:t>
            </a:r>
            <a:endParaRPr kumimoji="1" lang="ja-JP" altLang="en-US" sz="1200" dirty="0"/>
          </a:p>
        </p:txBody>
      </p:sp>
      <p:sp>
        <p:nvSpPr>
          <p:cNvPr id="37" name="フローチャート : 書類 36"/>
          <p:cNvSpPr/>
          <p:nvPr/>
        </p:nvSpPr>
        <p:spPr>
          <a:xfrm>
            <a:off x="6192180" y="1455507"/>
            <a:ext cx="2772308" cy="2765581"/>
          </a:xfrm>
          <a:prstGeom prst="flowChartDocumen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smtClean="0">
                <a:solidFill>
                  <a:schemeClr val="tx1"/>
                </a:solidFill>
              </a:rPr>
              <a:t>　</a:t>
            </a:r>
            <a:endParaRPr lang="en-US" altLang="ja-JP" sz="1200" dirty="0" smtClean="0">
              <a:solidFill>
                <a:schemeClr val="tx1"/>
              </a:solidFill>
            </a:endParaRPr>
          </a:p>
          <a:p>
            <a:endParaRPr lang="en-US" altLang="ja-JP" sz="1200" dirty="0">
              <a:solidFill>
                <a:schemeClr val="tx1"/>
              </a:solidFill>
            </a:endParaRPr>
          </a:p>
          <a:p>
            <a:endParaRPr lang="en-US" altLang="ja-JP" sz="1200" dirty="0" smtClean="0">
              <a:solidFill>
                <a:schemeClr val="tx1"/>
              </a:solidFill>
            </a:endParaRPr>
          </a:p>
          <a:p>
            <a:r>
              <a:rPr lang="ja-JP" altLang="en-US" sz="1400" dirty="0" smtClean="0">
                <a:solidFill>
                  <a:srgbClr val="0070C0"/>
                </a:solidFill>
              </a:rPr>
              <a:t>　　・ </a:t>
            </a:r>
            <a:r>
              <a:rPr lang="ja-JP" altLang="en-US" sz="1400" u="sng" dirty="0">
                <a:solidFill>
                  <a:srgbClr val="0070C0"/>
                </a:solidFill>
              </a:rPr>
              <a:t>発注予定工事（令和元年度） </a:t>
            </a:r>
          </a:p>
          <a:p>
            <a:r>
              <a:rPr lang="ja-JP" altLang="en-US" sz="1400" dirty="0" smtClean="0">
                <a:solidFill>
                  <a:srgbClr val="0070C0"/>
                </a:solidFill>
              </a:rPr>
              <a:t>　</a:t>
            </a:r>
            <a:r>
              <a:rPr lang="ja-JP" altLang="en-US" sz="1400" dirty="0">
                <a:solidFill>
                  <a:srgbClr val="0070C0"/>
                </a:solidFill>
              </a:rPr>
              <a:t>　・ </a:t>
            </a:r>
            <a:r>
              <a:rPr lang="ja-JP" altLang="en-US" sz="1400" u="sng" dirty="0">
                <a:solidFill>
                  <a:srgbClr val="0070C0"/>
                </a:solidFill>
              </a:rPr>
              <a:t>発注予定工事（変更・追加</a:t>
            </a:r>
            <a:r>
              <a:rPr lang="ja-JP" altLang="en-US" sz="1400" u="sng" dirty="0" smtClean="0">
                <a:solidFill>
                  <a:srgbClr val="0070C0"/>
                </a:solidFill>
              </a:rPr>
              <a:t>）</a:t>
            </a:r>
            <a:endParaRPr lang="en-US" altLang="ja-JP" sz="1400" u="sng" dirty="0" smtClean="0">
              <a:solidFill>
                <a:srgbClr val="0070C0"/>
              </a:solidFill>
            </a:endParaRPr>
          </a:p>
          <a:p>
            <a:r>
              <a:rPr lang="ja-JP" altLang="en-US" sz="1400" dirty="0">
                <a:solidFill>
                  <a:srgbClr val="0070C0"/>
                </a:solidFill>
              </a:rPr>
              <a:t>　</a:t>
            </a:r>
            <a:r>
              <a:rPr lang="ja-JP" altLang="en-US" sz="1400" dirty="0" smtClean="0">
                <a:solidFill>
                  <a:srgbClr val="0070C0"/>
                </a:solidFill>
              </a:rPr>
              <a:t>　　　</a:t>
            </a:r>
            <a:r>
              <a:rPr lang="ja-JP" altLang="en-US" sz="1400" u="sng" dirty="0" smtClean="0">
                <a:solidFill>
                  <a:srgbClr val="0070C0"/>
                </a:solidFill>
              </a:rPr>
              <a:t>（</a:t>
            </a:r>
            <a:r>
              <a:rPr lang="ja-JP" altLang="en-US" sz="1400" u="sng" dirty="0">
                <a:solidFill>
                  <a:srgbClr val="0070C0"/>
                </a:solidFill>
              </a:rPr>
              <a:t>令和元年１０月更新） </a:t>
            </a:r>
          </a:p>
          <a:p>
            <a:r>
              <a:rPr lang="ja-JP" altLang="en-US" sz="1400" dirty="0" smtClean="0">
                <a:solidFill>
                  <a:srgbClr val="0070C0"/>
                </a:solidFill>
              </a:rPr>
              <a:t>　　・ </a:t>
            </a:r>
            <a:r>
              <a:rPr lang="ja-JP" altLang="en-US" sz="1400" u="sng" dirty="0" smtClean="0">
                <a:solidFill>
                  <a:srgbClr val="0070C0"/>
                </a:solidFill>
              </a:rPr>
              <a:t>一般競争　入札公告 </a:t>
            </a:r>
          </a:p>
          <a:p>
            <a:r>
              <a:rPr lang="ja-JP" altLang="en-US" sz="1400" dirty="0" smtClean="0">
                <a:solidFill>
                  <a:srgbClr val="0070C0"/>
                </a:solidFill>
              </a:rPr>
              <a:t>　　・ </a:t>
            </a:r>
            <a:r>
              <a:rPr lang="ja-JP" altLang="en-US" sz="1400" u="sng" dirty="0">
                <a:solidFill>
                  <a:srgbClr val="0070C0"/>
                </a:solidFill>
              </a:rPr>
              <a:t>一般競争　入札公告（</a:t>
            </a:r>
            <a:r>
              <a:rPr lang="ja-JP" altLang="en-US" sz="1400" u="sng" dirty="0" smtClean="0">
                <a:solidFill>
                  <a:srgbClr val="0070C0"/>
                </a:solidFill>
              </a:rPr>
              <a:t>政府</a:t>
            </a:r>
            <a:endParaRPr lang="en-US" altLang="ja-JP" sz="1400" u="sng" dirty="0" smtClean="0">
              <a:solidFill>
                <a:srgbClr val="0070C0"/>
              </a:solidFill>
            </a:endParaRPr>
          </a:p>
          <a:p>
            <a:r>
              <a:rPr lang="ja-JP" altLang="en-US" sz="1400" dirty="0">
                <a:solidFill>
                  <a:srgbClr val="0070C0"/>
                </a:solidFill>
              </a:rPr>
              <a:t>　</a:t>
            </a:r>
            <a:r>
              <a:rPr lang="ja-JP" altLang="en-US" sz="1400" dirty="0" smtClean="0">
                <a:solidFill>
                  <a:srgbClr val="0070C0"/>
                </a:solidFill>
              </a:rPr>
              <a:t>　　　</a:t>
            </a:r>
            <a:r>
              <a:rPr lang="ja-JP" altLang="en-US" sz="1400" u="sng" dirty="0" smtClean="0">
                <a:solidFill>
                  <a:srgbClr val="0070C0"/>
                </a:solidFill>
              </a:rPr>
              <a:t>調達</a:t>
            </a:r>
            <a:r>
              <a:rPr lang="ja-JP" altLang="en-US" sz="1400" u="sng" dirty="0">
                <a:solidFill>
                  <a:srgbClr val="0070C0"/>
                </a:solidFill>
              </a:rPr>
              <a:t>） </a:t>
            </a:r>
          </a:p>
          <a:p>
            <a:r>
              <a:rPr lang="ja-JP" altLang="en-US" sz="1400" dirty="0" smtClean="0">
                <a:solidFill>
                  <a:srgbClr val="0070C0"/>
                </a:solidFill>
              </a:rPr>
              <a:t>　　・ </a:t>
            </a:r>
            <a:r>
              <a:rPr lang="ja-JP" altLang="en-US" sz="1400" u="sng" dirty="0">
                <a:solidFill>
                  <a:srgbClr val="0070C0"/>
                </a:solidFill>
              </a:rPr>
              <a:t>オープンカウンター方式</a:t>
            </a:r>
          </a:p>
          <a:p>
            <a:endParaRPr lang="en-US" altLang="ja-JP" sz="1400" u="sng" dirty="0" smtClean="0">
              <a:solidFill>
                <a:srgbClr val="0070C0"/>
              </a:solidFill>
            </a:endParaRPr>
          </a:p>
        </p:txBody>
      </p:sp>
      <p:sp>
        <p:nvSpPr>
          <p:cNvPr id="39" name="フローチャート : 書類 38"/>
          <p:cNvSpPr/>
          <p:nvPr/>
        </p:nvSpPr>
        <p:spPr>
          <a:xfrm>
            <a:off x="743917" y="4969341"/>
            <a:ext cx="5400600" cy="1888659"/>
          </a:xfrm>
          <a:prstGeom prst="flowChartDocumen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dirty="0" smtClean="0">
                <a:solidFill>
                  <a:schemeClr val="tx1"/>
                </a:solidFill>
              </a:rPr>
              <a:t>　</a:t>
            </a:r>
            <a:endParaRPr lang="en-US" altLang="ja-JP" sz="1200" dirty="0" smtClean="0">
              <a:solidFill>
                <a:schemeClr val="tx1"/>
              </a:solidFill>
            </a:endParaRPr>
          </a:p>
          <a:p>
            <a:endParaRPr lang="en-US" altLang="ja-JP" sz="1200" dirty="0">
              <a:solidFill>
                <a:schemeClr val="tx1"/>
              </a:solidFill>
            </a:endParaRPr>
          </a:p>
          <a:p>
            <a:endParaRPr lang="en-US" altLang="ja-JP" sz="1200" dirty="0" smtClean="0">
              <a:solidFill>
                <a:schemeClr val="tx1"/>
              </a:solidFill>
            </a:endParaRPr>
          </a:p>
        </p:txBody>
      </p:sp>
      <p:graphicFrame>
        <p:nvGraphicFramePr>
          <p:cNvPr id="30" name="表 29"/>
          <p:cNvGraphicFramePr>
            <a:graphicFrameLocks noGrp="1"/>
          </p:cNvGraphicFramePr>
          <p:nvPr>
            <p:extLst>
              <p:ext uri="{D42A27DB-BD31-4B8C-83A1-F6EECF244321}">
                <p14:modId xmlns:p14="http://schemas.microsoft.com/office/powerpoint/2010/main" val="1305765064"/>
              </p:ext>
            </p:extLst>
          </p:nvPr>
        </p:nvGraphicFramePr>
        <p:xfrm>
          <a:off x="740887" y="5385461"/>
          <a:ext cx="5400600" cy="919480"/>
        </p:xfrm>
        <a:graphic>
          <a:graphicData uri="http://schemas.openxmlformats.org/drawingml/2006/table">
            <a:tbl>
              <a:tblPr firstRow="1" bandRow="1">
                <a:tableStyleId>{5940675A-B579-460E-94D1-54222C63F5DA}</a:tableStyleId>
              </a:tblPr>
              <a:tblGrid>
                <a:gridCol w="504056">
                  <a:extLst>
                    <a:ext uri="{9D8B030D-6E8A-4147-A177-3AD203B41FA5}">
                      <a16:colId xmlns:a16="http://schemas.microsoft.com/office/drawing/2014/main" val="20000"/>
                    </a:ext>
                  </a:extLst>
                </a:gridCol>
                <a:gridCol w="4896544">
                  <a:extLst>
                    <a:ext uri="{9D8B030D-6E8A-4147-A177-3AD203B41FA5}">
                      <a16:colId xmlns:a16="http://schemas.microsoft.com/office/drawing/2014/main" val="20001"/>
                    </a:ext>
                  </a:extLst>
                </a:gridCol>
              </a:tblGrid>
              <a:tr h="370840">
                <a:tc>
                  <a:txBody>
                    <a:bodyPr/>
                    <a:lstStyle/>
                    <a:p>
                      <a:endParaRPr kumimoji="1" lang="ja-JP" altLang="en-US" sz="1400" dirty="0"/>
                    </a:p>
                  </a:txBody>
                  <a:tcPr anchor="ctr"/>
                </a:tc>
                <a:tc>
                  <a:txBody>
                    <a:bodyPr/>
                    <a:lstStyle/>
                    <a:p>
                      <a:r>
                        <a:rPr kumimoji="1" lang="ja-JP" altLang="en-US" sz="1400" u="sng" dirty="0" smtClean="0">
                          <a:solidFill>
                            <a:srgbClr val="0070C0"/>
                          </a:solidFill>
                        </a:rPr>
                        <a:t>舞鶴地方総監部オープンカウンター方式実施要領</a:t>
                      </a:r>
                      <a:endParaRPr kumimoji="1" lang="ja-JP" altLang="en-US" sz="1400" u="sng" dirty="0">
                        <a:solidFill>
                          <a:srgbClr val="0070C0"/>
                        </a:solidFill>
                      </a:endParaRPr>
                    </a:p>
                  </a:txBody>
                  <a:tcPr/>
                </a:tc>
                <a:extLst>
                  <a:ext uri="{0D108BD9-81ED-4DB2-BD59-A6C34878D82A}">
                    <a16:rowId xmlns:a16="http://schemas.microsoft.com/office/drawing/2014/main" val="10000"/>
                  </a:ext>
                </a:extLst>
              </a:tr>
              <a:tr h="370840">
                <a:tc>
                  <a:txBody>
                    <a:bodyPr/>
                    <a:lstStyle/>
                    <a:p>
                      <a:endParaRPr kumimoji="1" lang="ja-JP" altLang="en-US" sz="1400" dirty="0"/>
                    </a:p>
                  </a:txBody>
                  <a:tcPr/>
                </a:tc>
                <a:tc>
                  <a:txBody>
                    <a:bodyPr/>
                    <a:lstStyle/>
                    <a:p>
                      <a:r>
                        <a:rPr kumimoji="1" lang="ja-JP" altLang="en-US" sz="1600" u="sng" dirty="0" smtClean="0">
                          <a:solidFill>
                            <a:srgbClr val="0070C0"/>
                          </a:solidFill>
                        </a:rPr>
                        <a:t>令和〇年度オープンカウンター方式要求件名リスト</a:t>
                      </a:r>
                      <a:endParaRPr kumimoji="1" lang="en-US" altLang="ja-JP" sz="1600" u="sng" dirty="0" smtClean="0">
                        <a:solidFill>
                          <a:srgbClr val="0070C0"/>
                        </a:solidFill>
                      </a:endParaRPr>
                    </a:p>
                    <a:p>
                      <a:r>
                        <a:rPr kumimoji="1" lang="ja-JP" altLang="en-US" sz="1400" u="none" dirty="0" smtClean="0">
                          <a:solidFill>
                            <a:srgbClr val="0070C0"/>
                          </a:solidFill>
                        </a:rPr>
                        <a:t>令和〇年〇月〇〇日　更新</a:t>
                      </a:r>
                      <a:endParaRPr kumimoji="1" lang="ja-JP" altLang="en-US" sz="1400" u="none" dirty="0">
                        <a:solidFill>
                          <a:srgbClr val="0070C0"/>
                        </a:solidFill>
                      </a:endParaRPr>
                    </a:p>
                  </a:txBody>
                  <a:tcPr/>
                </a:tc>
                <a:extLst>
                  <a:ext uri="{0D108BD9-81ED-4DB2-BD59-A6C34878D82A}">
                    <a16:rowId xmlns:a16="http://schemas.microsoft.com/office/drawing/2014/main" val="10001"/>
                  </a:ext>
                </a:extLst>
              </a:tr>
            </a:tbl>
          </a:graphicData>
        </a:graphic>
      </p:graphicFrame>
      <p:sp>
        <p:nvSpPr>
          <p:cNvPr id="40" name="フローチャート : 代替処理 39"/>
          <p:cNvSpPr/>
          <p:nvPr/>
        </p:nvSpPr>
        <p:spPr>
          <a:xfrm>
            <a:off x="706050" y="2667730"/>
            <a:ext cx="1733719" cy="245201"/>
          </a:xfrm>
          <a:prstGeom prst="flowChartAlternateProcess">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フローチャート : 代替処理 41"/>
          <p:cNvSpPr/>
          <p:nvPr/>
        </p:nvSpPr>
        <p:spPr>
          <a:xfrm>
            <a:off x="3234860" y="3140968"/>
            <a:ext cx="1347151" cy="245201"/>
          </a:xfrm>
          <a:prstGeom prst="flowChartAlternateProcess">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3" name="フローチャート : 代替処理 42"/>
          <p:cNvSpPr/>
          <p:nvPr/>
        </p:nvSpPr>
        <p:spPr>
          <a:xfrm>
            <a:off x="6618697" y="3309178"/>
            <a:ext cx="1853561" cy="245201"/>
          </a:xfrm>
          <a:prstGeom prst="flowChartAlternateProcess">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4" name="フローチャート : 代替処理 43"/>
          <p:cNvSpPr/>
          <p:nvPr/>
        </p:nvSpPr>
        <p:spPr>
          <a:xfrm>
            <a:off x="1300650" y="5791936"/>
            <a:ext cx="4274465" cy="243508"/>
          </a:xfrm>
          <a:prstGeom prst="flowChartAlternateProcess">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正方形/長方形 1"/>
          <p:cNvSpPr/>
          <p:nvPr/>
        </p:nvSpPr>
        <p:spPr>
          <a:xfrm>
            <a:off x="1956949" y="908720"/>
            <a:ext cx="4060742"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　</a:t>
            </a:r>
            <a:r>
              <a:rPr kumimoji="1" lang="ja-JP" altLang="en-US" sz="1600" dirty="0" smtClean="0">
                <a:solidFill>
                  <a:schemeClr val="tx1"/>
                </a:solidFill>
              </a:rPr>
              <a:t>海上自衛隊調達情報</a:t>
            </a:r>
            <a:endParaRPr kumimoji="1" lang="ja-JP" altLang="en-US" sz="1600" dirty="0">
              <a:solidFill>
                <a:schemeClr val="tx1"/>
              </a:solidFill>
            </a:endParaRPr>
          </a:p>
        </p:txBody>
      </p:sp>
      <p:sp>
        <p:nvSpPr>
          <p:cNvPr id="3" name="正方形/長方形 2"/>
          <p:cNvSpPr/>
          <p:nvPr/>
        </p:nvSpPr>
        <p:spPr>
          <a:xfrm>
            <a:off x="6156709" y="908720"/>
            <a:ext cx="689069" cy="3600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検索</a:t>
            </a:r>
            <a:endParaRPr kumimoji="1" lang="ja-JP" altLang="en-US" dirty="0">
              <a:solidFill>
                <a:schemeClr val="tx1"/>
              </a:solidFill>
            </a:endParaRPr>
          </a:p>
        </p:txBody>
      </p:sp>
      <p:sp>
        <p:nvSpPr>
          <p:cNvPr id="6" name="下矢印 5"/>
          <p:cNvSpPr/>
          <p:nvPr/>
        </p:nvSpPr>
        <p:spPr>
          <a:xfrm rot="7901112">
            <a:off x="6859589" y="997160"/>
            <a:ext cx="182880" cy="4082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円/楕円 6"/>
          <p:cNvSpPr/>
          <p:nvPr/>
        </p:nvSpPr>
        <p:spPr>
          <a:xfrm>
            <a:off x="351271" y="3511917"/>
            <a:ext cx="504056" cy="49670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１</a:t>
            </a:r>
            <a:endParaRPr kumimoji="1" lang="ja-JP" altLang="en-US" dirty="0">
              <a:solidFill>
                <a:schemeClr val="tx1"/>
              </a:solidFill>
            </a:endParaRPr>
          </a:p>
        </p:txBody>
      </p:sp>
      <p:sp>
        <p:nvSpPr>
          <p:cNvPr id="28" name="円/楕円 27"/>
          <p:cNvSpPr/>
          <p:nvPr/>
        </p:nvSpPr>
        <p:spPr>
          <a:xfrm>
            <a:off x="3275856" y="3533148"/>
            <a:ext cx="504056" cy="49670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２</a:t>
            </a:r>
            <a:endParaRPr kumimoji="1" lang="ja-JP" altLang="en-US" dirty="0">
              <a:solidFill>
                <a:schemeClr val="tx1"/>
              </a:solidFill>
            </a:endParaRPr>
          </a:p>
        </p:txBody>
      </p:sp>
      <p:sp>
        <p:nvSpPr>
          <p:cNvPr id="29" name="円/楕円 28"/>
          <p:cNvSpPr/>
          <p:nvPr/>
        </p:nvSpPr>
        <p:spPr>
          <a:xfrm>
            <a:off x="6249215" y="3554379"/>
            <a:ext cx="504056" cy="49670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３</a:t>
            </a:r>
            <a:endParaRPr kumimoji="1" lang="ja-JP" altLang="en-US" dirty="0">
              <a:solidFill>
                <a:schemeClr val="tx1"/>
              </a:solidFill>
            </a:endParaRPr>
          </a:p>
        </p:txBody>
      </p:sp>
      <p:sp>
        <p:nvSpPr>
          <p:cNvPr id="31" name="円/楕円 30"/>
          <p:cNvSpPr/>
          <p:nvPr/>
        </p:nvSpPr>
        <p:spPr>
          <a:xfrm>
            <a:off x="1956949" y="6304941"/>
            <a:ext cx="504056" cy="49670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４</a:t>
            </a:r>
            <a:endParaRPr kumimoji="1" lang="ja-JP" altLang="en-US" dirty="0">
              <a:solidFill>
                <a:schemeClr val="tx1"/>
              </a:solidFill>
            </a:endParaRPr>
          </a:p>
        </p:txBody>
      </p:sp>
      <p:sp>
        <p:nvSpPr>
          <p:cNvPr id="4" name="テキスト ボックス 3"/>
          <p:cNvSpPr txBox="1"/>
          <p:nvPr/>
        </p:nvSpPr>
        <p:spPr>
          <a:xfrm>
            <a:off x="740887" y="4635984"/>
            <a:ext cx="2996857" cy="276999"/>
          </a:xfrm>
          <a:prstGeom prst="rect">
            <a:avLst/>
          </a:prstGeom>
          <a:noFill/>
          <a:ln>
            <a:noFill/>
          </a:ln>
        </p:spPr>
        <p:txBody>
          <a:bodyPr wrap="square" rtlCol="0">
            <a:spAutoFit/>
          </a:bodyPr>
          <a:lstStyle/>
          <a:p>
            <a:r>
              <a:rPr kumimoji="1" lang="ja-JP" altLang="en-US" sz="1200" dirty="0" smtClean="0"/>
              <a:t>一般競争　入札公告のページ</a:t>
            </a:r>
            <a:endParaRPr kumimoji="1" lang="ja-JP" altLang="en-US" sz="1200" dirty="0"/>
          </a:p>
        </p:txBody>
      </p:sp>
    </p:spTree>
    <p:extLst>
      <p:ext uri="{BB962C8B-B14F-4D97-AF65-F5344CB8AC3E}">
        <p14:creationId xmlns:p14="http://schemas.microsoft.com/office/powerpoint/2010/main" val="9813452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6985" y="204607"/>
            <a:ext cx="9417963" cy="2000548"/>
          </a:xfrm>
          <a:prstGeom prst="rect">
            <a:avLst/>
          </a:prstGeom>
          <a:noFill/>
        </p:spPr>
        <p:txBody>
          <a:bodyPr wrap="none" rtlCol="0">
            <a:spAutoFit/>
          </a:bodyPr>
          <a:lstStyle/>
          <a:p>
            <a:r>
              <a:rPr lang="ja-JP" altLang="en-US" dirty="0" smtClean="0"/>
              <a:t> </a:t>
            </a:r>
            <a:r>
              <a:rPr lang="ja-JP" altLang="en-US" dirty="0"/>
              <a:t>「舞鶴地方総監部」</a:t>
            </a:r>
            <a:r>
              <a:rPr lang="ja-JP" altLang="en-US" dirty="0" smtClean="0"/>
              <a:t>令和</a:t>
            </a:r>
            <a:r>
              <a:rPr lang="en-US" altLang="ja-JP" dirty="0" smtClean="0">
                <a:latin typeface="+mj-ea"/>
                <a:ea typeface="+mj-ea"/>
              </a:rPr>
              <a:t>3</a:t>
            </a:r>
            <a:r>
              <a:rPr lang="ja-JP" altLang="en-US" dirty="0" smtClean="0">
                <a:latin typeface="+mj-ea"/>
                <a:ea typeface="+mj-ea"/>
              </a:rPr>
              <a:t>年度</a:t>
            </a:r>
            <a:r>
              <a:rPr lang="ja-JP" altLang="en-US" dirty="0"/>
              <a:t>オープンカウンター方式要求件名リスト	</a:t>
            </a:r>
          </a:p>
          <a:p>
            <a:endParaRPr lang="ja-JP" altLang="en-US" sz="800" dirty="0"/>
          </a:p>
          <a:p>
            <a:r>
              <a:rPr lang="ja-JP" altLang="en-US" sz="900" dirty="0"/>
              <a:t> </a:t>
            </a:r>
            <a:r>
              <a:rPr lang="en-US" altLang="ja-JP" sz="900" dirty="0"/>
              <a:t>※</a:t>
            </a:r>
            <a:r>
              <a:rPr lang="ja-JP" altLang="en-US" sz="900" dirty="0"/>
              <a:t>本リストは舞鶴地方総監部が定める実施要領に基づく手続きが必要です。	</a:t>
            </a:r>
          </a:p>
          <a:p>
            <a:r>
              <a:rPr lang="ja-JP" altLang="en-US" sz="900" dirty="0"/>
              <a:t>お問い合わせ及び提出書類先は「舞鶴地方総監部契約課」まで　０７７３－６２－２２５０（内線２２５３及び２２５５）	</a:t>
            </a:r>
          </a:p>
          <a:p>
            <a:r>
              <a:rPr lang="ja-JP" altLang="en-US" sz="800" dirty="0"/>
              <a:t>参加要件は舞鶴地方総監部オープンカウンター方式実施要領によるものとなります</a:t>
            </a:r>
            <a:r>
              <a:rPr lang="ja-JP" altLang="en-US" sz="800" dirty="0" smtClean="0"/>
              <a:t>。</a:t>
            </a:r>
            <a:endParaRPr lang="en-US" altLang="ja-JP" sz="800" dirty="0" smtClean="0"/>
          </a:p>
          <a:p>
            <a:r>
              <a:rPr lang="ja-JP" altLang="en-US" sz="800" dirty="0" smtClean="0"/>
              <a:t>特</a:t>
            </a:r>
            <a:r>
              <a:rPr lang="ja-JP" altLang="en-US" sz="800" dirty="0"/>
              <a:t>に以下の</a:t>
            </a:r>
            <a:r>
              <a:rPr lang="en-US" altLang="ja-JP" sz="800" dirty="0"/>
              <a:t>(</a:t>
            </a:r>
            <a:r>
              <a:rPr lang="ja-JP" altLang="en-US" sz="800" dirty="0"/>
              <a:t>ｱ</a:t>
            </a:r>
            <a:r>
              <a:rPr lang="en-US" altLang="ja-JP" sz="800" dirty="0"/>
              <a:t>)</a:t>
            </a:r>
            <a:r>
              <a:rPr lang="ja-JP" altLang="en-US" sz="800" dirty="0"/>
              <a:t>から</a:t>
            </a:r>
            <a:r>
              <a:rPr lang="en-US" altLang="ja-JP" sz="800" dirty="0"/>
              <a:t>(</a:t>
            </a:r>
            <a:r>
              <a:rPr lang="ja-JP" altLang="en-US" sz="800" dirty="0"/>
              <a:t>ｴ</a:t>
            </a:r>
            <a:r>
              <a:rPr lang="en-US" altLang="ja-JP" sz="800" dirty="0"/>
              <a:t>)</a:t>
            </a:r>
            <a:r>
              <a:rPr lang="ja-JP" altLang="en-US" sz="800" dirty="0"/>
              <a:t>のいずれかの条件を満たすものとなります</a:t>
            </a:r>
            <a:r>
              <a:rPr lang="ja-JP" altLang="en-US" sz="800" dirty="0" smtClean="0"/>
              <a:t>。</a:t>
            </a:r>
            <a:endParaRPr lang="en-US" altLang="ja-JP" sz="800" dirty="0" smtClean="0"/>
          </a:p>
          <a:p>
            <a:r>
              <a:rPr lang="en-US" altLang="ja-JP" sz="800" dirty="0" smtClean="0"/>
              <a:t>(</a:t>
            </a:r>
            <a:r>
              <a:rPr lang="ja-JP" altLang="en-US" sz="800" dirty="0"/>
              <a:t>ｱ</a:t>
            </a:r>
            <a:r>
              <a:rPr lang="en-US" altLang="ja-JP" sz="800" dirty="0"/>
              <a:t>) </a:t>
            </a:r>
            <a:r>
              <a:rPr lang="ja-JP" altLang="en-US" sz="800" dirty="0"/>
              <a:t>防衛省競争参加資格（全省庁統一資格）において、舞鶴地方総監部が求める「資格の種類」のＣ又はＤの等級に格付けされ、近畿地域の競争参加資格を有する者であること。ただし、当該競争参加</a:t>
            </a:r>
            <a:r>
              <a:rPr lang="ja-JP" altLang="en-US" sz="800" dirty="0" smtClean="0"/>
              <a:t>資格を有</a:t>
            </a:r>
            <a:endParaRPr lang="en-US" altLang="ja-JP" sz="800" dirty="0" smtClean="0"/>
          </a:p>
          <a:p>
            <a:r>
              <a:rPr lang="ja-JP" altLang="en-US" sz="800" dirty="0" smtClean="0"/>
              <a:t>して</a:t>
            </a:r>
            <a:r>
              <a:rPr lang="ja-JP" altLang="en-US" sz="800" dirty="0"/>
              <a:t>いない者であって、このオープンカウンターに参加を希望する者が、見積合わせの前日までに競争参加資格審査を受け、競争参加資格者名簿に登録され、当該等級に該当した場合は、この限りではない</a:t>
            </a:r>
            <a:r>
              <a:rPr lang="ja-JP" altLang="en-US" sz="800" dirty="0" smtClean="0"/>
              <a:t>。</a:t>
            </a:r>
            <a:endParaRPr lang="en-US" altLang="ja-JP" sz="800" dirty="0" smtClean="0"/>
          </a:p>
          <a:p>
            <a:r>
              <a:rPr lang="en-US" altLang="ja-JP" sz="800" dirty="0" smtClean="0"/>
              <a:t>(</a:t>
            </a:r>
            <a:r>
              <a:rPr lang="ja-JP" altLang="en-US" sz="800" dirty="0"/>
              <a:t>ｲ</a:t>
            </a:r>
            <a:r>
              <a:rPr lang="en-US" altLang="ja-JP" sz="800" dirty="0"/>
              <a:t>) </a:t>
            </a:r>
            <a:r>
              <a:rPr lang="ja-JP" altLang="en-US" sz="800" dirty="0"/>
              <a:t>中小企業等経営強化法（平成１１年法律第１８号）第５０条第１項に規定する「事業継続力強化計画」又は同法第５２条第１項に規定する「連携事業継続力強化計画」の認定を受けた中小企業者（官公需に</a:t>
            </a:r>
            <a:r>
              <a:rPr lang="ja-JP" altLang="en-US" sz="800" dirty="0" smtClean="0"/>
              <a:t>つい</a:t>
            </a:r>
            <a:endParaRPr lang="en-US" altLang="ja-JP" sz="800" dirty="0" smtClean="0"/>
          </a:p>
          <a:p>
            <a:r>
              <a:rPr lang="ja-JP" altLang="en-US" sz="800" dirty="0" err="1" smtClean="0"/>
              <a:t>ての</a:t>
            </a:r>
            <a:r>
              <a:rPr lang="ja-JP" altLang="en-US" sz="800" dirty="0"/>
              <a:t>中小企業者の受注の確保に関する法律（昭和４１年法律第９７号）第２条第１項に規定する中小企業者をいう。以下同じ。</a:t>
            </a:r>
            <a:r>
              <a:rPr lang="ja-JP" altLang="en-US" sz="800" dirty="0" smtClean="0"/>
              <a:t>）</a:t>
            </a:r>
            <a:endParaRPr lang="en-US" altLang="ja-JP" sz="800" dirty="0" smtClean="0"/>
          </a:p>
          <a:p>
            <a:r>
              <a:rPr lang="en-US" altLang="ja-JP" sz="800" dirty="0" smtClean="0"/>
              <a:t>(</a:t>
            </a:r>
            <a:r>
              <a:rPr lang="ja-JP" altLang="en-US" sz="800" dirty="0"/>
              <a:t>ｳ</a:t>
            </a:r>
            <a:r>
              <a:rPr lang="en-US" altLang="ja-JP" sz="800" dirty="0"/>
              <a:t>) </a:t>
            </a:r>
            <a:r>
              <a:rPr lang="ja-JP" altLang="en-US" sz="800" dirty="0"/>
              <a:t>本号ウ</a:t>
            </a:r>
            <a:r>
              <a:rPr lang="en-US" altLang="ja-JP" sz="800" dirty="0"/>
              <a:t>(</a:t>
            </a:r>
            <a:r>
              <a:rPr lang="ja-JP" altLang="en-US" sz="800" dirty="0"/>
              <a:t>ｱ</a:t>
            </a:r>
            <a:r>
              <a:rPr lang="en-US" altLang="ja-JP" sz="800" dirty="0"/>
              <a:t>)</a:t>
            </a:r>
            <a:r>
              <a:rPr lang="ja-JP" altLang="en-US" sz="800" dirty="0"/>
              <a:t>又は</a:t>
            </a:r>
            <a:r>
              <a:rPr lang="en-US" altLang="ja-JP" sz="800" dirty="0"/>
              <a:t>(</a:t>
            </a:r>
            <a:r>
              <a:rPr lang="ja-JP" altLang="en-US" sz="800" dirty="0"/>
              <a:t>ｲ</a:t>
            </a:r>
            <a:r>
              <a:rPr lang="en-US" altLang="ja-JP" sz="800" dirty="0"/>
              <a:t>)</a:t>
            </a:r>
            <a:r>
              <a:rPr lang="ja-JP" altLang="en-US" sz="800" dirty="0"/>
              <a:t>に該当しない中小企業者であって、同一の相手方（公的機関、民間企業のいずれかを問わない）に対し、直近１年間で１か月以上にわたり、常時継続的に物品を納入し、又は役務等を</a:t>
            </a:r>
            <a:r>
              <a:rPr lang="ja-JP" altLang="en-US" sz="800" dirty="0" smtClean="0"/>
              <a:t>提供</a:t>
            </a:r>
            <a:endParaRPr lang="en-US" altLang="ja-JP" sz="800" dirty="0" smtClean="0"/>
          </a:p>
          <a:p>
            <a:r>
              <a:rPr lang="ja-JP" altLang="en-US" sz="800" dirty="0" smtClean="0"/>
              <a:t>して</a:t>
            </a:r>
            <a:r>
              <a:rPr lang="ja-JP" altLang="en-US" sz="800" dirty="0"/>
              <a:t>いる実績が確認できる</a:t>
            </a:r>
            <a:r>
              <a:rPr lang="ja-JP" altLang="en-US" sz="800" dirty="0" smtClean="0"/>
              <a:t>事業者</a:t>
            </a:r>
            <a:endParaRPr lang="en-US" altLang="ja-JP" sz="800" dirty="0" smtClean="0"/>
          </a:p>
          <a:p>
            <a:r>
              <a:rPr lang="en-US" altLang="ja-JP" sz="800" dirty="0" smtClean="0"/>
              <a:t>(</a:t>
            </a:r>
            <a:r>
              <a:rPr lang="ja-JP" altLang="en-US" sz="800" dirty="0"/>
              <a:t>ｴ</a:t>
            </a:r>
            <a:r>
              <a:rPr lang="en-US" altLang="ja-JP" sz="800" dirty="0"/>
              <a:t>) </a:t>
            </a:r>
            <a:r>
              <a:rPr lang="ja-JP" altLang="en-US" sz="800" dirty="0"/>
              <a:t>見積の提出日までの１年間において、舞鶴地方総監部との間で契約を締結した実績がある事業者（本号ウ</a:t>
            </a:r>
            <a:r>
              <a:rPr lang="en-US" altLang="ja-JP" sz="800" dirty="0"/>
              <a:t>(</a:t>
            </a:r>
            <a:r>
              <a:rPr lang="ja-JP" altLang="en-US" sz="800" dirty="0"/>
              <a:t>ｱ</a:t>
            </a:r>
            <a:r>
              <a:rPr lang="en-US" altLang="ja-JP" sz="800" dirty="0"/>
              <a:t>)</a:t>
            </a:r>
            <a:r>
              <a:rPr lang="ja-JP" altLang="en-US" sz="800" dirty="0"/>
              <a:t>の競争参加資格において、Ａ又はＢの等級に格付けされている者を除く。）	</a:t>
            </a:r>
          </a:p>
          <a:p>
            <a:r>
              <a:rPr lang="ja-JP" altLang="en-US" sz="800" dirty="0" smtClean="0"/>
              <a:t>　　　　　　　　　　　　　　　　　　　　　　　　　　　　　　　　　　　　　　　　　　　　　　　　　　　　　　　　　　　　　　　　　　　　　　　　　　　　　　　　　　　　　　　　　　　　　　　　　　　　　　　　　　　　　　　　　　　　　　　　　　　</a:t>
            </a:r>
            <a:r>
              <a:rPr lang="en-US" altLang="ja-JP" sz="800" dirty="0" smtClean="0"/>
              <a:t>2020.3.12</a:t>
            </a:r>
            <a:r>
              <a:rPr lang="en-US" altLang="ja-JP" sz="800" dirty="0"/>
              <a:t>	</a:t>
            </a:r>
          </a:p>
        </p:txBody>
      </p:sp>
      <p:pic>
        <p:nvPicPr>
          <p:cNvPr id="22"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56576" y="4416335"/>
            <a:ext cx="744783" cy="7270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表 2"/>
          <p:cNvGraphicFramePr>
            <a:graphicFrameLocks noGrp="1"/>
          </p:cNvGraphicFramePr>
          <p:nvPr>
            <p:extLst>
              <p:ext uri="{D42A27DB-BD31-4B8C-83A1-F6EECF244321}">
                <p14:modId xmlns:p14="http://schemas.microsoft.com/office/powerpoint/2010/main" val="2923677099"/>
              </p:ext>
            </p:extLst>
          </p:nvPr>
        </p:nvGraphicFramePr>
        <p:xfrm>
          <a:off x="251520" y="2216657"/>
          <a:ext cx="8640960" cy="4509864"/>
        </p:xfrm>
        <a:graphic>
          <a:graphicData uri="http://schemas.openxmlformats.org/drawingml/2006/table">
            <a:tbl>
              <a:tblPr firstRow="1" bandRow="1">
                <a:tableStyleId>{5940675A-B579-460E-94D1-54222C63F5DA}</a:tableStyleId>
              </a:tblPr>
              <a:tblGrid>
                <a:gridCol w="405046">
                  <a:extLst>
                    <a:ext uri="{9D8B030D-6E8A-4147-A177-3AD203B41FA5}">
                      <a16:colId xmlns:a16="http://schemas.microsoft.com/office/drawing/2014/main" val="20000"/>
                    </a:ext>
                  </a:extLst>
                </a:gridCol>
                <a:gridCol w="987914">
                  <a:extLst>
                    <a:ext uri="{9D8B030D-6E8A-4147-A177-3AD203B41FA5}">
                      <a16:colId xmlns:a16="http://schemas.microsoft.com/office/drawing/2014/main" val="3809000118"/>
                    </a:ext>
                  </a:extLst>
                </a:gridCol>
                <a:gridCol w="1442356">
                  <a:extLst>
                    <a:ext uri="{9D8B030D-6E8A-4147-A177-3AD203B41FA5}">
                      <a16:colId xmlns:a16="http://schemas.microsoft.com/office/drawing/2014/main" val="20001"/>
                    </a:ext>
                  </a:extLst>
                </a:gridCol>
                <a:gridCol w="1957717">
                  <a:extLst>
                    <a:ext uri="{9D8B030D-6E8A-4147-A177-3AD203B41FA5}">
                      <a16:colId xmlns:a16="http://schemas.microsoft.com/office/drawing/2014/main" val="20002"/>
                    </a:ext>
                  </a:extLst>
                </a:gridCol>
                <a:gridCol w="877597">
                  <a:extLst>
                    <a:ext uri="{9D8B030D-6E8A-4147-A177-3AD203B41FA5}">
                      <a16:colId xmlns:a16="http://schemas.microsoft.com/office/drawing/2014/main" val="20004"/>
                    </a:ext>
                  </a:extLst>
                </a:gridCol>
                <a:gridCol w="810090">
                  <a:extLst>
                    <a:ext uri="{9D8B030D-6E8A-4147-A177-3AD203B41FA5}">
                      <a16:colId xmlns:a16="http://schemas.microsoft.com/office/drawing/2014/main" val="20005"/>
                    </a:ext>
                  </a:extLst>
                </a:gridCol>
                <a:gridCol w="1368152">
                  <a:extLst>
                    <a:ext uri="{9D8B030D-6E8A-4147-A177-3AD203B41FA5}">
                      <a16:colId xmlns:a16="http://schemas.microsoft.com/office/drawing/2014/main" val="20006"/>
                    </a:ext>
                  </a:extLst>
                </a:gridCol>
                <a:gridCol w="792088">
                  <a:extLst>
                    <a:ext uri="{9D8B030D-6E8A-4147-A177-3AD203B41FA5}">
                      <a16:colId xmlns:a16="http://schemas.microsoft.com/office/drawing/2014/main" val="20007"/>
                    </a:ext>
                  </a:extLst>
                </a:gridCol>
              </a:tblGrid>
              <a:tr h="697212">
                <a:tc>
                  <a:txBody>
                    <a:bodyPr/>
                    <a:lstStyle/>
                    <a:p>
                      <a:pPr algn="ctr"/>
                      <a:r>
                        <a:rPr kumimoji="1" lang="ja-JP" altLang="en-US" sz="1000" dirty="0" smtClean="0">
                          <a:latin typeface="ＭＳ 明朝" panose="02020609040205080304" pitchFamily="17" charset="-128"/>
                          <a:ea typeface="ＭＳ 明朝" panose="02020609040205080304" pitchFamily="17" charset="-128"/>
                        </a:rPr>
                        <a:t>番号</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000" dirty="0" smtClean="0">
                          <a:latin typeface="ＭＳ 明朝" panose="02020609040205080304" pitchFamily="17" charset="-128"/>
                          <a:ea typeface="ＭＳ 明朝" panose="02020609040205080304" pitchFamily="17" charset="-128"/>
                        </a:rPr>
                        <a:t>参考事項</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000" dirty="0" smtClean="0">
                          <a:latin typeface="ＭＳ 明朝" panose="02020609040205080304" pitchFamily="17" charset="-128"/>
                          <a:ea typeface="ＭＳ 明朝" panose="02020609040205080304" pitchFamily="17" charset="-128"/>
                        </a:rPr>
                        <a:t>調達要求番号</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000" dirty="0" smtClean="0">
                          <a:latin typeface="ＭＳ 明朝" panose="02020609040205080304" pitchFamily="17" charset="-128"/>
                          <a:ea typeface="ＭＳ 明朝" panose="02020609040205080304" pitchFamily="17" charset="-128"/>
                        </a:rPr>
                        <a:t>件　名</a:t>
                      </a:r>
                      <a:endParaRPr kumimoji="1" lang="en-US" altLang="ja-JP" sz="1000" dirty="0" smtClean="0">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000" dirty="0" smtClean="0">
                          <a:latin typeface="ＭＳ 明朝" panose="02020609040205080304" pitchFamily="17" charset="-128"/>
                          <a:ea typeface="ＭＳ 明朝" panose="02020609040205080304" pitchFamily="17" charset="-128"/>
                        </a:rPr>
                        <a:t>履行期限</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000" dirty="0" smtClean="0">
                          <a:latin typeface="ＭＳ 明朝" panose="02020609040205080304" pitchFamily="17" charset="-128"/>
                          <a:ea typeface="ＭＳ 明朝" panose="02020609040205080304" pitchFamily="17" charset="-128"/>
                        </a:rPr>
                        <a:t>本リスト</a:t>
                      </a:r>
                      <a:endParaRPr kumimoji="1" lang="en-US" altLang="ja-JP" sz="1000" dirty="0" smtClean="0">
                        <a:latin typeface="ＭＳ 明朝" panose="02020609040205080304" pitchFamily="17" charset="-128"/>
                        <a:ea typeface="ＭＳ 明朝" panose="02020609040205080304" pitchFamily="17" charset="-128"/>
                      </a:endParaRPr>
                    </a:p>
                    <a:p>
                      <a:pPr algn="ctr"/>
                      <a:r>
                        <a:rPr kumimoji="1" lang="ja-JP" altLang="en-US" sz="1000" dirty="0" smtClean="0">
                          <a:latin typeface="ＭＳ 明朝" panose="02020609040205080304" pitchFamily="17" charset="-128"/>
                          <a:ea typeface="ＭＳ 明朝" panose="02020609040205080304" pitchFamily="17" charset="-128"/>
                        </a:rPr>
                        <a:t>掲載日</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000" dirty="0" smtClean="0">
                          <a:latin typeface="ＭＳ 明朝" panose="02020609040205080304" pitchFamily="17" charset="-128"/>
                          <a:ea typeface="ＭＳ 明朝" panose="02020609040205080304" pitchFamily="17" charset="-128"/>
                        </a:rPr>
                        <a:t>見積書提出期限</a:t>
                      </a:r>
                      <a:endParaRPr kumimoji="1" lang="en-US" altLang="ja-JP" sz="1000" dirty="0" smtClean="0">
                        <a:latin typeface="ＭＳ 明朝" panose="02020609040205080304" pitchFamily="17" charset="-128"/>
                        <a:ea typeface="ＭＳ 明朝" panose="02020609040205080304" pitchFamily="17" charset="-128"/>
                      </a:endParaRPr>
                    </a:p>
                    <a:p>
                      <a:pPr algn="ctr"/>
                      <a:r>
                        <a:rPr kumimoji="1" lang="ja-JP" altLang="en-US" sz="800" dirty="0" smtClean="0">
                          <a:latin typeface="ＭＳ 明朝" panose="02020609040205080304" pitchFamily="17" charset="-128"/>
                          <a:ea typeface="ＭＳ 明朝" panose="02020609040205080304" pitchFamily="17" charset="-128"/>
                        </a:rPr>
                        <a:t>（本リスト公開終了日）</a:t>
                      </a:r>
                      <a:endParaRPr kumimoji="1" lang="en-US" altLang="ja-JP" sz="800" dirty="0" smtClean="0">
                        <a:latin typeface="ＭＳ 明朝" panose="02020609040205080304" pitchFamily="17" charset="-128"/>
                        <a:ea typeface="ＭＳ 明朝" panose="02020609040205080304" pitchFamily="17" charset="-128"/>
                      </a:endParaRPr>
                    </a:p>
                  </a:txBody>
                  <a:tcPr anchor="ctr"/>
                </a:tc>
                <a:tc>
                  <a:txBody>
                    <a:bodyPr/>
                    <a:lstStyle/>
                    <a:p>
                      <a:pPr algn="l"/>
                      <a:endParaRPr lang="ja-JP" altLang="en-US" sz="1200" b="0" i="0" u="none" strike="noStrike" baseline="0" dirty="0" smtClean="0">
                        <a:solidFill>
                          <a:srgbClr val="000000"/>
                        </a:solidFill>
                        <a:latin typeface="ＭＳ 明朝" panose="02020609040205080304" pitchFamily="17" charset="-128"/>
                        <a:ea typeface="ＭＳ 明朝" panose="02020609040205080304" pitchFamily="17" charset="-128"/>
                      </a:endParaRPr>
                    </a:p>
                    <a:p>
                      <a:r>
                        <a:rPr lang="zh-TW" altLang="en-US" sz="900" b="0" i="0" u="none" strike="noStrike" baseline="0" dirty="0" smtClean="0">
                          <a:solidFill>
                            <a:srgbClr val="000000"/>
                          </a:solidFill>
                          <a:latin typeface="ＭＳ 明朝" panose="02020609040205080304" pitchFamily="17" charset="-128"/>
                          <a:ea typeface="ＭＳ 明朝" panose="02020609040205080304" pitchFamily="17" charset="-128"/>
                        </a:rPr>
                        <a:t> 備　　考</a:t>
                      </a:r>
                      <a:r>
                        <a:rPr lang="zh-TW" altLang="en-US" sz="800" b="0" i="0" u="none" strike="noStrike" baseline="0" dirty="0" smtClean="0">
                          <a:solidFill>
                            <a:srgbClr val="000000"/>
                          </a:solidFill>
                          <a:latin typeface="ＭＳ 明朝" panose="02020609040205080304" pitchFamily="17" charset="-128"/>
                          <a:ea typeface="ＭＳ 明朝" panose="02020609040205080304" pitchFamily="17" charset="-128"/>
                        </a:rPr>
                        <a:t>（履行場所等）</a:t>
                      </a:r>
                      <a:r>
                        <a:rPr lang="zh-TW" altLang="en-US" sz="1000" b="0" i="0" u="none" strike="noStrike" baseline="0" dirty="0" smtClean="0">
                          <a:solidFill>
                            <a:srgbClr val="000000"/>
                          </a:solidFill>
                          <a:latin typeface="ＭＳ 明朝" panose="02020609040205080304" pitchFamily="17" charset="-128"/>
                          <a:ea typeface="ＭＳ 明朝" panose="02020609040205080304" pitchFamily="17" charset="-128"/>
                        </a:rPr>
                        <a:t>	</a:t>
                      </a:r>
                    </a:p>
                  </a:txBody>
                  <a:tcPr anchor="ctr"/>
                </a:tc>
                <a:extLst>
                  <a:ext uri="{0D108BD9-81ED-4DB2-BD59-A6C34878D82A}">
                    <a16:rowId xmlns:a16="http://schemas.microsoft.com/office/drawing/2014/main" val="10000"/>
                  </a:ext>
                </a:extLst>
              </a:tr>
              <a:tr h="617024">
                <a:tc>
                  <a:txBody>
                    <a:bodyPr/>
                    <a:lstStyle/>
                    <a:p>
                      <a:pPr algn="ctr"/>
                      <a:r>
                        <a:rPr kumimoji="1" lang="ja-JP" altLang="en-US" sz="1000" dirty="0" smtClean="0">
                          <a:latin typeface="ＭＳ 明朝" panose="02020609040205080304" pitchFamily="17" charset="-128"/>
                          <a:ea typeface="ＭＳ 明朝" panose="02020609040205080304" pitchFamily="17" charset="-128"/>
                        </a:rPr>
                        <a:t>１</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dirty="0" smtClean="0">
                          <a:latin typeface="ＭＳ 明朝" panose="02020609040205080304" pitchFamily="17" charset="-128"/>
                          <a:ea typeface="ＭＳ 明朝" panose="02020609040205080304" pitchFamily="17" charset="-128"/>
                        </a:rPr>
                        <a:t>役務</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dirty="0" smtClean="0">
                          <a:latin typeface="ＭＳ 明朝" panose="02020609040205080304" pitchFamily="17" charset="-128"/>
                          <a:ea typeface="ＭＳ 明朝" panose="02020609040205080304" pitchFamily="17" charset="-128"/>
                        </a:rPr>
                        <a:t>〇〇〇〇〇〇〇</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dirty="0" smtClean="0">
                          <a:latin typeface="ＭＳ 明朝" panose="02020609040205080304" pitchFamily="17" charset="-128"/>
                          <a:ea typeface="ＭＳ 明朝" panose="02020609040205080304" pitchFamily="17" charset="-128"/>
                        </a:rPr>
                        <a:t>草刈作業</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2021.3.31</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2020.3.5</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u="none" dirty="0" smtClean="0">
                          <a:latin typeface="ＭＳ 明朝" panose="02020609040205080304" pitchFamily="17" charset="-128"/>
                          <a:ea typeface="ＭＳ 明朝" panose="02020609040205080304" pitchFamily="17" charset="-128"/>
                        </a:rPr>
                        <a:t>2020.3.26</a:t>
                      </a:r>
                      <a:endParaRPr kumimoji="1" lang="ja-JP" altLang="en-US" sz="1000" u="none"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dirty="0" smtClean="0">
                          <a:latin typeface="ＭＳ 明朝" panose="02020609040205080304" pitchFamily="17" charset="-128"/>
                          <a:ea typeface="ＭＳ 明朝" panose="02020609040205080304" pitchFamily="17" charset="-128"/>
                        </a:rPr>
                        <a:t>□□□</a:t>
                      </a:r>
                      <a:endParaRPr kumimoji="1" lang="ja-JP" altLang="en-US" sz="1000" dirty="0">
                        <a:latin typeface="ＭＳ 明朝" panose="02020609040205080304" pitchFamily="17" charset="-128"/>
                        <a:ea typeface="ＭＳ 明朝" panose="02020609040205080304" pitchFamily="17" charset="-128"/>
                      </a:endParaRPr>
                    </a:p>
                  </a:txBody>
                  <a:tcPr anchor="ctr"/>
                </a:tc>
                <a:extLst>
                  <a:ext uri="{0D108BD9-81ED-4DB2-BD59-A6C34878D82A}">
                    <a16:rowId xmlns:a16="http://schemas.microsoft.com/office/drawing/2014/main" val="10001"/>
                  </a:ext>
                </a:extLst>
              </a:tr>
              <a:tr h="617024">
                <a:tc>
                  <a:txBody>
                    <a:bodyPr/>
                    <a:lstStyle/>
                    <a:p>
                      <a:pPr algn="ctr"/>
                      <a:r>
                        <a:rPr kumimoji="1" lang="ja-JP" altLang="en-US" sz="1000" dirty="0" smtClean="0">
                          <a:latin typeface="ＭＳ 明朝" panose="02020609040205080304" pitchFamily="17" charset="-128"/>
                          <a:ea typeface="ＭＳ 明朝" panose="02020609040205080304" pitchFamily="17" charset="-128"/>
                        </a:rPr>
                        <a:t>２</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zh-TW" altLang="en-US" sz="1000" dirty="0" smtClean="0">
                          <a:latin typeface="ＭＳ 明朝" panose="02020609040205080304" pitchFamily="17" charset="-128"/>
                          <a:ea typeface="ＭＳ 明朝" panose="02020609040205080304" pitchFamily="17" charset="-128"/>
                        </a:rPr>
                        <a:t>家電、ＯＡ用品等</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smtClean="0">
                          <a:latin typeface="ＭＳ 明朝" panose="02020609040205080304" pitchFamily="17" charset="-128"/>
                          <a:ea typeface="ＭＳ 明朝" panose="02020609040205080304" pitchFamily="17" charset="-128"/>
                        </a:rPr>
                        <a:t>〇〇〇〇〇〇〇</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dirty="0" smtClean="0">
                          <a:latin typeface="ＭＳ 明朝" panose="02020609040205080304" pitchFamily="17" charset="-128"/>
                          <a:ea typeface="ＭＳ 明朝" panose="02020609040205080304" pitchFamily="17" charset="-128"/>
                        </a:rPr>
                        <a:t>電子レンジほか</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2020.5.30</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28.9.16</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ja-JP" altLang="en-US" sz="1000" dirty="0" smtClean="0">
                          <a:latin typeface="ＭＳ 明朝" panose="02020609040205080304" pitchFamily="17" charset="-128"/>
                          <a:ea typeface="ＭＳ 明朝" panose="02020609040205080304" pitchFamily="17" charset="-128"/>
                        </a:rPr>
                        <a:t>２８．９．３０</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ＭＳ 明朝" panose="02020609040205080304" pitchFamily="17" charset="-128"/>
                          <a:ea typeface="ＭＳ 明朝" panose="02020609040205080304" pitchFamily="17" charset="-128"/>
                        </a:rPr>
                        <a:t>□□□</a:t>
                      </a:r>
                      <a:endParaRPr kumimoji="1" lang="ja-JP" altLang="en-US" sz="1000" dirty="0">
                        <a:latin typeface="ＭＳ 明朝" panose="02020609040205080304" pitchFamily="17" charset="-128"/>
                        <a:ea typeface="ＭＳ 明朝" panose="02020609040205080304" pitchFamily="17" charset="-128"/>
                      </a:endParaRPr>
                    </a:p>
                  </a:txBody>
                  <a:tcPr anchor="ctr"/>
                </a:tc>
                <a:extLst>
                  <a:ext uri="{0D108BD9-81ED-4DB2-BD59-A6C34878D82A}">
                    <a16:rowId xmlns:a16="http://schemas.microsoft.com/office/drawing/2014/main" val="10002"/>
                  </a:ext>
                </a:extLst>
              </a:tr>
              <a:tr h="617024">
                <a:tc>
                  <a:txBody>
                    <a:bodyPr/>
                    <a:lstStyle/>
                    <a:p>
                      <a:pPr algn="ctr"/>
                      <a:r>
                        <a:rPr kumimoji="1" lang="ja-JP" altLang="en-US" sz="1000" dirty="0" smtClean="0">
                          <a:latin typeface="ＭＳ 明朝" panose="02020609040205080304" pitchFamily="17" charset="-128"/>
                          <a:ea typeface="ＭＳ 明朝" panose="02020609040205080304" pitchFamily="17" charset="-128"/>
                        </a:rPr>
                        <a:t>３</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TW" altLang="en-US" sz="1000" dirty="0" smtClean="0">
                          <a:latin typeface="ＭＳ 明朝" panose="02020609040205080304" pitchFamily="17" charset="-128"/>
                          <a:ea typeface="ＭＳ 明朝" panose="02020609040205080304" pitchFamily="17" charset="-128"/>
                        </a:rPr>
                        <a:t>家電、ＯＡ用品等</a:t>
                      </a:r>
                      <a:endParaRPr kumimoji="1" lang="ja-JP" altLang="en-US" sz="1000" dirty="0" smtClean="0">
                        <a:latin typeface="ＭＳ 明朝" panose="02020609040205080304" pitchFamily="17" charset="-128"/>
                        <a:ea typeface="ＭＳ 明朝" panose="02020609040205080304" pitchFamily="17" charset="-128"/>
                      </a:endParaRPr>
                    </a:p>
                    <a:p>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ＭＳ 明朝" panose="02020609040205080304" pitchFamily="17" charset="-128"/>
                          <a:ea typeface="ＭＳ 明朝" panose="02020609040205080304" pitchFamily="17" charset="-128"/>
                        </a:rPr>
                        <a:t>〇〇〇〇〇〇〇</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dirty="0" smtClean="0">
                          <a:latin typeface="ＭＳ 明朝" panose="02020609040205080304" pitchFamily="17" charset="-128"/>
                          <a:ea typeface="ＭＳ 明朝" panose="02020609040205080304" pitchFamily="17" charset="-128"/>
                        </a:rPr>
                        <a:t>デジタルカメラ</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2020.6.29</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2020.3.9</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2020.3.31</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ＭＳ 明朝" panose="02020609040205080304" pitchFamily="17" charset="-128"/>
                          <a:ea typeface="ＭＳ 明朝" panose="02020609040205080304" pitchFamily="17" charset="-128"/>
                        </a:rPr>
                        <a:t>□□□</a:t>
                      </a:r>
                      <a:endParaRPr kumimoji="1" lang="ja-JP" altLang="en-US" sz="1000" dirty="0">
                        <a:latin typeface="ＭＳ 明朝" panose="02020609040205080304" pitchFamily="17" charset="-128"/>
                        <a:ea typeface="ＭＳ 明朝" panose="02020609040205080304" pitchFamily="17" charset="-128"/>
                      </a:endParaRPr>
                    </a:p>
                  </a:txBody>
                  <a:tcPr anchor="ctr"/>
                </a:tc>
                <a:extLst>
                  <a:ext uri="{0D108BD9-81ED-4DB2-BD59-A6C34878D82A}">
                    <a16:rowId xmlns:a16="http://schemas.microsoft.com/office/drawing/2014/main" val="3531400462"/>
                  </a:ext>
                </a:extLst>
              </a:tr>
              <a:tr h="617024">
                <a:tc>
                  <a:txBody>
                    <a:bodyPr/>
                    <a:lstStyle/>
                    <a:p>
                      <a:pPr algn="ctr"/>
                      <a:r>
                        <a:rPr kumimoji="1" lang="ja-JP" altLang="en-US" sz="1000" dirty="0" smtClean="0">
                          <a:latin typeface="ＭＳ 明朝" panose="02020609040205080304" pitchFamily="17" charset="-128"/>
                          <a:ea typeface="ＭＳ 明朝" panose="02020609040205080304" pitchFamily="17" charset="-128"/>
                        </a:rPr>
                        <a:t>４</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800" dirty="0" smtClean="0">
                          <a:latin typeface="ＭＳ 明朝" panose="02020609040205080304" pitchFamily="17" charset="-128"/>
                          <a:ea typeface="ＭＳ 明朝" panose="02020609040205080304" pitchFamily="17" charset="-128"/>
                        </a:rPr>
                        <a:t>日用品（雑貨・清掃用品・厨房用品等）</a:t>
                      </a:r>
                      <a:endParaRPr kumimoji="1" lang="ja-JP" altLang="en-US" sz="8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smtClean="0">
                          <a:latin typeface="ＭＳ 明朝" panose="02020609040205080304" pitchFamily="17" charset="-128"/>
                          <a:ea typeface="ＭＳ 明朝" panose="02020609040205080304" pitchFamily="17" charset="-128"/>
                        </a:rPr>
                        <a:t>〇〇〇〇〇〇〇</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dirty="0" smtClean="0">
                          <a:latin typeface="ＭＳ 明朝" panose="02020609040205080304" pitchFamily="17" charset="-128"/>
                          <a:ea typeface="ＭＳ 明朝" panose="02020609040205080304" pitchFamily="17" charset="-128"/>
                        </a:rPr>
                        <a:t>自転車、実用車２６インチほか</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2020.6.15</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2020.3.9</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2020.3.31</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ＭＳ 明朝" panose="02020609040205080304" pitchFamily="17" charset="-128"/>
                          <a:ea typeface="ＭＳ 明朝" panose="02020609040205080304" pitchFamily="17" charset="-128"/>
                        </a:rPr>
                        <a:t>□□□</a:t>
                      </a:r>
                      <a:endParaRPr kumimoji="1" lang="ja-JP" altLang="en-US" sz="1000" dirty="0">
                        <a:latin typeface="ＭＳ 明朝" panose="02020609040205080304" pitchFamily="17" charset="-128"/>
                        <a:ea typeface="ＭＳ 明朝" panose="02020609040205080304" pitchFamily="17" charset="-128"/>
                      </a:endParaRPr>
                    </a:p>
                  </a:txBody>
                  <a:tcPr anchor="ctr"/>
                </a:tc>
                <a:extLst>
                  <a:ext uri="{0D108BD9-81ED-4DB2-BD59-A6C34878D82A}">
                    <a16:rowId xmlns:a16="http://schemas.microsoft.com/office/drawing/2014/main" val="10003"/>
                  </a:ext>
                </a:extLst>
              </a:tr>
              <a:tr h="617024">
                <a:tc>
                  <a:txBody>
                    <a:bodyPr/>
                    <a:lstStyle/>
                    <a:p>
                      <a:pPr algn="ctr"/>
                      <a:r>
                        <a:rPr kumimoji="1" lang="ja-JP" altLang="en-US" sz="1000" dirty="0" smtClean="0">
                          <a:latin typeface="ＭＳ 明朝" panose="02020609040205080304" pitchFamily="17" charset="-128"/>
                          <a:ea typeface="ＭＳ 明朝" panose="02020609040205080304" pitchFamily="17" charset="-128"/>
                        </a:rPr>
                        <a:t>５</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800" dirty="0" smtClean="0">
                          <a:latin typeface="ＭＳ 明朝" panose="02020609040205080304" pitchFamily="17" charset="-128"/>
                          <a:ea typeface="ＭＳ 明朝" panose="02020609040205080304" pitchFamily="17" charset="-128"/>
                        </a:rPr>
                        <a:t>日用品（雑貨・清掃用品・厨房用品等）</a:t>
                      </a:r>
                      <a:endParaRPr kumimoji="1" lang="ja-JP" altLang="en-US" sz="8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dirty="0" smtClean="0">
                          <a:latin typeface="ＭＳ 明朝" panose="02020609040205080304" pitchFamily="17" charset="-128"/>
                          <a:ea typeface="ＭＳ 明朝" panose="02020609040205080304" pitchFamily="17" charset="-128"/>
                        </a:rPr>
                        <a:t>〇〇〇〇〇〇〇</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dirty="0" smtClean="0">
                          <a:latin typeface="ＭＳ 明朝" panose="02020609040205080304" pitchFamily="17" charset="-128"/>
                          <a:ea typeface="ＭＳ 明朝" panose="02020609040205080304" pitchFamily="17" charset="-128"/>
                        </a:rPr>
                        <a:t>ティッシュペーパーほか</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2020.7.18</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2020.3.10</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2020.3.31</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ＭＳ 明朝" panose="02020609040205080304" pitchFamily="17" charset="-128"/>
                          <a:ea typeface="ＭＳ 明朝" panose="02020609040205080304" pitchFamily="17" charset="-128"/>
                        </a:rPr>
                        <a:t>□□□</a:t>
                      </a:r>
                      <a:endParaRPr kumimoji="1" lang="ja-JP" altLang="en-US" sz="1000" dirty="0">
                        <a:latin typeface="ＭＳ 明朝" panose="02020609040205080304" pitchFamily="17" charset="-128"/>
                        <a:ea typeface="ＭＳ 明朝" panose="02020609040205080304" pitchFamily="17" charset="-128"/>
                      </a:endParaRPr>
                    </a:p>
                  </a:txBody>
                  <a:tcPr anchor="ctr"/>
                </a:tc>
                <a:extLst>
                  <a:ext uri="{0D108BD9-81ED-4DB2-BD59-A6C34878D82A}">
                    <a16:rowId xmlns:a16="http://schemas.microsoft.com/office/drawing/2014/main" val="10004"/>
                  </a:ext>
                </a:extLst>
              </a:tr>
              <a:tr h="617024">
                <a:tc>
                  <a:txBody>
                    <a:bodyPr/>
                    <a:lstStyle/>
                    <a:p>
                      <a:pPr algn="ctr"/>
                      <a:r>
                        <a:rPr kumimoji="1" lang="ja-JP" altLang="en-US" sz="1000" dirty="0" smtClean="0">
                          <a:latin typeface="ＭＳ 明朝" panose="02020609040205080304" pitchFamily="17" charset="-128"/>
                          <a:ea typeface="ＭＳ 明朝" panose="02020609040205080304" pitchFamily="17" charset="-128"/>
                        </a:rPr>
                        <a:t>６</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800" dirty="0" smtClean="0">
                          <a:latin typeface="ＭＳ 明朝" panose="02020609040205080304" pitchFamily="17" charset="-128"/>
                          <a:ea typeface="ＭＳ 明朝" panose="02020609040205080304" pitchFamily="17" charset="-128"/>
                        </a:rPr>
                        <a:t>事務用品・什器（食器・家具等）</a:t>
                      </a:r>
                      <a:endParaRPr kumimoji="1" lang="ja-JP" altLang="en-US" sz="8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dirty="0" smtClean="0">
                          <a:latin typeface="ＭＳ 明朝" panose="02020609040205080304" pitchFamily="17" charset="-128"/>
                          <a:ea typeface="ＭＳ 明朝" panose="02020609040205080304" pitchFamily="17" charset="-128"/>
                        </a:rPr>
                        <a:t>〇〇〇〇〇〇〇</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r>
                        <a:rPr kumimoji="1" lang="ja-JP" altLang="en-US" sz="1000" dirty="0" smtClean="0">
                          <a:latin typeface="ＭＳ 明朝" panose="02020609040205080304" pitchFamily="17" charset="-128"/>
                          <a:ea typeface="ＭＳ 明朝" panose="02020609040205080304" pitchFamily="17" charset="-128"/>
                        </a:rPr>
                        <a:t>付箋紙ほか</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2020.6.15</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2020.3.10</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algn="ctr"/>
                      <a:r>
                        <a:rPr kumimoji="1" lang="en-US" altLang="ja-JP" sz="1000" dirty="0" smtClean="0">
                          <a:latin typeface="ＭＳ 明朝" panose="02020609040205080304" pitchFamily="17" charset="-128"/>
                          <a:ea typeface="ＭＳ 明朝" panose="02020609040205080304" pitchFamily="17" charset="-128"/>
                        </a:rPr>
                        <a:t>2020.3.31</a:t>
                      </a:r>
                      <a:endParaRPr kumimoji="1" lang="ja-JP" altLang="en-US" sz="1000" dirty="0">
                        <a:latin typeface="ＭＳ 明朝" panose="02020609040205080304" pitchFamily="17" charset="-128"/>
                        <a:ea typeface="ＭＳ 明朝" panose="02020609040205080304" pitchFamily="17"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ＭＳ 明朝" panose="02020609040205080304" pitchFamily="17" charset="-128"/>
                          <a:ea typeface="ＭＳ 明朝" panose="02020609040205080304" pitchFamily="17" charset="-128"/>
                        </a:rPr>
                        <a:t>□□□</a:t>
                      </a:r>
                      <a:endParaRPr kumimoji="1" lang="ja-JP" altLang="en-US" sz="1000" dirty="0">
                        <a:latin typeface="ＭＳ 明朝" panose="02020609040205080304" pitchFamily="17" charset="-128"/>
                        <a:ea typeface="ＭＳ 明朝" panose="02020609040205080304" pitchFamily="17" charset="-128"/>
                      </a:endParaRPr>
                    </a:p>
                  </a:txBody>
                  <a:tcPr anchor="ctr"/>
                </a:tc>
                <a:extLst>
                  <a:ext uri="{0D108BD9-81ED-4DB2-BD59-A6C34878D82A}">
                    <a16:rowId xmlns:a16="http://schemas.microsoft.com/office/drawing/2014/main" val="10005"/>
                  </a:ext>
                </a:extLst>
              </a:tr>
            </a:tbl>
          </a:graphicData>
        </a:graphic>
      </p:graphicFrame>
      <p:sp>
        <p:nvSpPr>
          <p:cNvPr id="4" name="フローチャート : 代替処理 3"/>
          <p:cNvSpPr/>
          <p:nvPr/>
        </p:nvSpPr>
        <p:spPr>
          <a:xfrm>
            <a:off x="6804248" y="2269230"/>
            <a:ext cx="1180594" cy="655714"/>
          </a:xfrm>
          <a:prstGeom prst="flowChartAlternateProcess">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吹き出し 4"/>
          <p:cNvSpPr/>
          <p:nvPr/>
        </p:nvSpPr>
        <p:spPr>
          <a:xfrm>
            <a:off x="5724128" y="3619492"/>
            <a:ext cx="2664296" cy="576064"/>
          </a:xfrm>
          <a:prstGeom prst="wedgeRectCallout">
            <a:avLst>
              <a:gd name="adj1" fmla="val -5379"/>
              <a:gd name="adj2" fmla="val -15803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rPr>
              <a:t>翌日が見積り合わせ日です。（土・日・祝日を除く。）</a:t>
            </a:r>
            <a:endParaRPr kumimoji="1" lang="ja-JP" altLang="en-US" sz="1600" dirty="0">
              <a:solidFill>
                <a:schemeClr val="tx1"/>
              </a:solidFill>
            </a:endParaRPr>
          </a:p>
        </p:txBody>
      </p:sp>
    </p:spTree>
    <p:extLst>
      <p:ext uri="{BB962C8B-B14F-4D97-AF65-F5344CB8AC3E}">
        <p14:creationId xmlns:p14="http://schemas.microsoft.com/office/powerpoint/2010/main" val="2859551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179512" y="3501008"/>
            <a:ext cx="8784976" cy="3240360"/>
          </a:xfrm>
          <a:prstGeom prst="round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dirty="0">
                <a:solidFill>
                  <a:schemeClr val="tx1"/>
                </a:solidFill>
              </a:rPr>
              <a:t>　</a:t>
            </a:r>
            <a:r>
              <a:rPr lang="ja-JP" altLang="en-US" dirty="0" smtClean="0">
                <a:solidFill>
                  <a:schemeClr val="tx1"/>
                </a:solidFill>
              </a:rPr>
              <a:t>　　　　　　　</a:t>
            </a:r>
            <a:r>
              <a:rPr lang="ja-JP" altLang="en-US" sz="2000" b="1" dirty="0" smtClean="0">
                <a:solidFill>
                  <a:schemeClr val="tx1"/>
                </a:solidFill>
              </a:rPr>
              <a:t>舞鶴地方総監部契約課へ提出</a:t>
            </a:r>
            <a:endParaRPr lang="en-US" altLang="ja-JP" sz="2000" b="1" dirty="0" smtClean="0">
              <a:solidFill>
                <a:schemeClr val="tx1"/>
              </a:solidFill>
            </a:endParaRPr>
          </a:p>
          <a:p>
            <a:endParaRPr kumimoji="1" lang="en-US" altLang="ja-JP" dirty="0">
              <a:solidFill>
                <a:schemeClr val="tx1"/>
              </a:solidFill>
            </a:endParaRPr>
          </a:p>
          <a:p>
            <a:r>
              <a:rPr lang="ja-JP" altLang="en-US" dirty="0" smtClean="0">
                <a:solidFill>
                  <a:schemeClr val="tx1"/>
                </a:solidFill>
              </a:rPr>
              <a:t>　　　　　　　１　正門に警衛が居ます。まずは、受付をしてください。</a:t>
            </a:r>
            <a:endParaRPr lang="en-US" altLang="ja-JP" dirty="0" smtClean="0">
              <a:solidFill>
                <a:schemeClr val="tx1"/>
              </a:solidFill>
            </a:endParaRPr>
          </a:p>
          <a:p>
            <a:r>
              <a:rPr kumimoji="1" lang="ja-JP" altLang="en-US" dirty="0">
                <a:solidFill>
                  <a:schemeClr val="tx1"/>
                </a:solidFill>
              </a:rPr>
              <a:t>　</a:t>
            </a:r>
            <a:r>
              <a:rPr kumimoji="1" lang="ja-JP" altLang="en-US" dirty="0" smtClean="0">
                <a:solidFill>
                  <a:schemeClr val="tx1"/>
                </a:solidFill>
              </a:rPr>
              <a:t>　　　　　　２　正門を通り右の坂道を進んでいくと、左側の２番目の建物の１Ｆが契約課　　</a:t>
            </a:r>
            <a:endParaRPr kumimoji="1"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a:t>
            </a:r>
            <a:r>
              <a:rPr kumimoji="1" lang="ja-JP" altLang="en-US" dirty="0" smtClean="0">
                <a:solidFill>
                  <a:schemeClr val="tx1"/>
                </a:solidFill>
              </a:rPr>
              <a:t>になります。</a:t>
            </a:r>
            <a:endParaRPr kumimoji="1"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３　契約課へ入ると、カウンター越しに担当がいます。</a:t>
            </a:r>
            <a:endParaRPr lang="en-US" altLang="ja-JP" dirty="0" smtClean="0">
              <a:solidFill>
                <a:schemeClr val="tx1"/>
              </a:solidFill>
            </a:endParaRPr>
          </a:p>
          <a:p>
            <a:r>
              <a:rPr kumimoji="1" lang="ja-JP" altLang="en-US" dirty="0">
                <a:solidFill>
                  <a:schemeClr val="tx1"/>
                </a:solidFill>
              </a:rPr>
              <a:t>　</a:t>
            </a:r>
            <a:r>
              <a:rPr kumimoji="1" lang="ja-JP" altLang="en-US" dirty="0" smtClean="0">
                <a:solidFill>
                  <a:schemeClr val="tx1"/>
                </a:solidFill>
              </a:rPr>
              <a:t>　　　　　　　　「オープンカウンターの見積書の提出」についてと声をかけてください。</a:t>
            </a:r>
            <a:endParaRPr kumimoji="1"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４　これで、見積書の提出は完了です。</a:t>
            </a:r>
            <a:endParaRPr lang="en-US" altLang="ja-JP" dirty="0" smtClean="0">
              <a:solidFill>
                <a:schemeClr val="tx1"/>
              </a:solidFill>
            </a:endParaRPr>
          </a:p>
          <a:p>
            <a:r>
              <a:rPr kumimoji="1" lang="ja-JP" altLang="en-US" dirty="0">
                <a:solidFill>
                  <a:schemeClr val="tx1"/>
                </a:solidFill>
              </a:rPr>
              <a:t>　</a:t>
            </a:r>
            <a:r>
              <a:rPr kumimoji="1" lang="ja-JP" altLang="en-US" dirty="0" smtClean="0">
                <a:solidFill>
                  <a:schemeClr val="tx1"/>
                </a:solidFill>
              </a:rPr>
              <a:t>　　　　　　　　</a:t>
            </a:r>
            <a:r>
              <a:rPr kumimoji="1" lang="en-US" altLang="ja-JP" dirty="0" smtClean="0">
                <a:solidFill>
                  <a:schemeClr val="tx1"/>
                </a:solidFill>
              </a:rPr>
              <a:t>※</a:t>
            </a:r>
            <a:r>
              <a:rPr kumimoji="1" lang="ja-JP" altLang="en-US" dirty="0" smtClean="0">
                <a:solidFill>
                  <a:schemeClr val="tx1"/>
                </a:solidFill>
              </a:rPr>
              <a:t>総監部へは車での移動も可能です。</a:t>
            </a:r>
            <a:endParaRPr kumimoji="1"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一旦車から降りて警衛に用件を伝えてください。</a:t>
            </a:r>
            <a:endParaRPr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臨時駐車場を案内されます。警衛の指示に従ってください。　</a:t>
            </a:r>
            <a:r>
              <a:rPr kumimoji="1" lang="ja-JP" altLang="en-US" dirty="0" smtClean="0">
                <a:solidFill>
                  <a:schemeClr val="tx1"/>
                </a:solidFill>
              </a:rPr>
              <a:t>　　</a:t>
            </a:r>
            <a:endParaRPr kumimoji="1" lang="ja-JP" altLang="en-US" dirty="0">
              <a:solidFill>
                <a:schemeClr val="tx1"/>
              </a:solidFill>
            </a:endParaRPr>
          </a:p>
        </p:txBody>
      </p:sp>
      <p:grpSp>
        <p:nvGrpSpPr>
          <p:cNvPr id="10" name="グループ化 9"/>
          <p:cNvGrpSpPr/>
          <p:nvPr/>
        </p:nvGrpSpPr>
        <p:grpSpPr>
          <a:xfrm>
            <a:off x="300378" y="4364091"/>
            <a:ext cx="887246" cy="1296144"/>
            <a:chOff x="372386" y="908720"/>
            <a:chExt cx="887246" cy="1296144"/>
          </a:xfrm>
        </p:grpSpPr>
        <p:pic>
          <p:nvPicPr>
            <p:cNvPr id="11"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386" y="1338743"/>
              <a:ext cx="887246" cy="866121"/>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p:cNvSpPr txBox="1"/>
            <p:nvPr/>
          </p:nvSpPr>
          <p:spPr>
            <a:xfrm>
              <a:off x="430559" y="908720"/>
              <a:ext cx="829073" cy="461665"/>
            </a:xfrm>
            <a:prstGeom prst="rect">
              <a:avLst/>
            </a:prstGeom>
            <a:noFill/>
          </p:spPr>
          <p:txBody>
            <a:bodyPr wrap="none" rtlCol="0">
              <a:spAutoFit/>
            </a:bodyPr>
            <a:lstStyle/>
            <a:p>
              <a:r>
                <a:rPr kumimoji="1" lang="ja-JP" altLang="en-US" sz="1200" b="1" dirty="0" smtClean="0"/>
                <a:t>ＳＴＥＰ</a:t>
              </a:r>
              <a:r>
                <a:rPr lang="ja-JP" altLang="en-US" sz="2400" b="1" dirty="0"/>
                <a:t>５</a:t>
              </a:r>
              <a:endParaRPr kumimoji="1" lang="ja-JP" altLang="en-US" sz="2400" b="1" dirty="0"/>
            </a:p>
          </p:txBody>
        </p:sp>
      </p:grpSp>
      <p:sp>
        <p:nvSpPr>
          <p:cNvPr id="15" name="角丸四角形 14"/>
          <p:cNvSpPr/>
          <p:nvPr/>
        </p:nvSpPr>
        <p:spPr>
          <a:xfrm>
            <a:off x="179512" y="908720"/>
            <a:ext cx="8784976" cy="2520280"/>
          </a:xfrm>
          <a:prstGeom prst="round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solidFill>
                  <a:schemeClr val="tx1"/>
                </a:solidFill>
              </a:rPr>
              <a:t>　　　　　　　　　　</a:t>
            </a:r>
            <a:r>
              <a:rPr kumimoji="1" lang="ja-JP" altLang="en-US" sz="2000" b="1" dirty="0" smtClean="0">
                <a:solidFill>
                  <a:schemeClr val="tx1"/>
                </a:solidFill>
              </a:rPr>
              <a:t>いよいよ見積書の提出です。</a:t>
            </a:r>
            <a:endParaRPr kumimoji="1" lang="en-US" altLang="ja-JP" sz="2000" b="1" dirty="0" smtClean="0">
              <a:solidFill>
                <a:schemeClr val="tx1"/>
              </a:solidFill>
            </a:endParaRPr>
          </a:p>
          <a:p>
            <a:endParaRPr lang="en-US" altLang="ja-JP" dirty="0">
              <a:solidFill>
                <a:schemeClr val="tx1"/>
              </a:solidFill>
            </a:endParaRPr>
          </a:p>
          <a:p>
            <a:r>
              <a:rPr lang="ja-JP" altLang="en-US" dirty="0" smtClean="0">
                <a:solidFill>
                  <a:schemeClr val="tx1"/>
                </a:solidFill>
                <a:latin typeface="+mn-ea"/>
              </a:rPr>
              <a:t>　　　　　　　　所定の「見積書」を提出期限内に総監部契約課へ提出してください。</a:t>
            </a:r>
            <a:endParaRPr lang="en-US" altLang="ja-JP" dirty="0" smtClean="0">
              <a:solidFill>
                <a:schemeClr val="tx1"/>
              </a:solidFill>
              <a:latin typeface="+mn-ea"/>
            </a:endParaRPr>
          </a:p>
          <a:p>
            <a:r>
              <a:rPr lang="ja-JP" altLang="en-US" dirty="0">
                <a:solidFill>
                  <a:schemeClr val="tx1"/>
                </a:solidFill>
                <a:latin typeface="+mn-ea"/>
              </a:rPr>
              <a:t>　</a:t>
            </a:r>
            <a:r>
              <a:rPr lang="ja-JP" altLang="en-US" dirty="0" smtClean="0">
                <a:solidFill>
                  <a:schemeClr val="tx1"/>
                </a:solidFill>
                <a:latin typeface="+mn-ea"/>
              </a:rPr>
              <a:t>　　　　　　見積書は</a:t>
            </a:r>
            <a:r>
              <a:rPr lang="ja-JP" altLang="en-US" dirty="0" smtClean="0">
                <a:solidFill>
                  <a:srgbClr val="FF0000"/>
                </a:solidFill>
                <a:latin typeface="+mn-ea"/>
              </a:rPr>
              <a:t>原本</a:t>
            </a:r>
            <a:r>
              <a:rPr lang="ja-JP" altLang="en-US" dirty="0" smtClean="0">
                <a:solidFill>
                  <a:schemeClr val="tx1"/>
                </a:solidFill>
                <a:latin typeface="+mn-ea"/>
              </a:rPr>
              <a:t>に限ります。</a:t>
            </a:r>
            <a:r>
              <a:rPr kumimoji="1" lang="ja-JP" altLang="en-US" dirty="0" smtClean="0">
                <a:solidFill>
                  <a:schemeClr val="tx1"/>
                </a:solidFill>
                <a:latin typeface="+mn-ea"/>
              </a:rPr>
              <a:t>郵送でもかまいません。ただし、期限内に到着</a:t>
            </a:r>
            <a:endParaRPr kumimoji="1" lang="en-US" altLang="ja-JP" dirty="0" smtClean="0">
              <a:solidFill>
                <a:schemeClr val="tx1"/>
              </a:solidFill>
              <a:latin typeface="+mn-ea"/>
            </a:endParaRPr>
          </a:p>
          <a:p>
            <a:r>
              <a:rPr lang="ja-JP" altLang="en-US" dirty="0">
                <a:solidFill>
                  <a:schemeClr val="tx1"/>
                </a:solidFill>
                <a:latin typeface="+mn-ea"/>
              </a:rPr>
              <a:t>　</a:t>
            </a:r>
            <a:r>
              <a:rPr lang="ja-JP" altLang="en-US" dirty="0" smtClean="0">
                <a:solidFill>
                  <a:schemeClr val="tx1"/>
                </a:solidFill>
                <a:latin typeface="+mn-ea"/>
              </a:rPr>
              <a:t>　　　　　　</a:t>
            </a:r>
            <a:r>
              <a:rPr kumimoji="1" lang="ja-JP" altLang="en-US" dirty="0" smtClean="0">
                <a:solidFill>
                  <a:schemeClr val="tx1"/>
                </a:solidFill>
                <a:latin typeface="+mn-ea"/>
              </a:rPr>
              <a:t>しない場合は無効になります。ご注</a:t>
            </a:r>
            <a:r>
              <a:rPr lang="ja-JP" altLang="en-US" dirty="0" smtClean="0">
                <a:solidFill>
                  <a:schemeClr val="tx1"/>
                </a:solidFill>
                <a:latin typeface="+mn-ea"/>
              </a:rPr>
              <a:t>意 </a:t>
            </a:r>
            <a:r>
              <a:rPr kumimoji="1" lang="ja-JP" altLang="en-US" dirty="0" smtClean="0">
                <a:solidFill>
                  <a:schemeClr val="tx1"/>
                </a:solidFill>
                <a:latin typeface="+mn-ea"/>
              </a:rPr>
              <a:t>ください。</a:t>
            </a:r>
            <a:r>
              <a:rPr lang="ja-JP" altLang="en-US" dirty="0" smtClean="0">
                <a:solidFill>
                  <a:schemeClr val="tx1"/>
                </a:solidFill>
                <a:latin typeface="+mn-ea"/>
              </a:rPr>
              <a:t>（ＦＡＸやメールでの提出</a:t>
            </a:r>
            <a:endParaRPr lang="en-US" altLang="ja-JP" dirty="0" smtClean="0">
              <a:solidFill>
                <a:schemeClr val="tx1"/>
              </a:solidFill>
              <a:latin typeface="+mn-ea"/>
            </a:endParaRPr>
          </a:p>
          <a:p>
            <a:r>
              <a:rPr lang="ja-JP" altLang="en-US" dirty="0">
                <a:solidFill>
                  <a:schemeClr val="tx1"/>
                </a:solidFill>
                <a:latin typeface="+mn-ea"/>
              </a:rPr>
              <a:t>　</a:t>
            </a:r>
            <a:r>
              <a:rPr lang="ja-JP" altLang="en-US" dirty="0" smtClean="0">
                <a:solidFill>
                  <a:schemeClr val="tx1"/>
                </a:solidFill>
                <a:latin typeface="+mn-ea"/>
              </a:rPr>
              <a:t>　　　　　　は認められません。）</a:t>
            </a:r>
            <a:r>
              <a:rPr kumimoji="1" lang="ja-JP" altLang="en-US" dirty="0" smtClean="0">
                <a:solidFill>
                  <a:schemeClr val="tx1"/>
                </a:solidFill>
                <a:latin typeface="+mn-ea"/>
              </a:rPr>
              <a:t>　</a:t>
            </a:r>
            <a:endParaRPr kumimoji="1" lang="en-US" altLang="ja-JP" dirty="0" smtClean="0">
              <a:solidFill>
                <a:schemeClr val="tx1"/>
              </a:solidFill>
              <a:latin typeface="+mn-ea"/>
            </a:endParaRPr>
          </a:p>
          <a:p>
            <a:r>
              <a:rPr kumimoji="1" lang="ja-JP" altLang="en-US" dirty="0" smtClean="0">
                <a:solidFill>
                  <a:schemeClr val="tx1"/>
                </a:solidFill>
              </a:rPr>
              <a:t>　　　　　　　 </a:t>
            </a:r>
            <a:r>
              <a:rPr kumimoji="1" lang="ja-JP" altLang="en-US" sz="1600" dirty="0" smtClean="0">
                <a:solidFill>
                  <a:schemeClr val="tx1"/>
                </a:solidFill>
              </a:rPr>
              <a:t>〒６２５－８５１０　京都府舞鶴市字余部下１１９０番地　舞鶴地方</a:t>
            </a:r>
            <a:r>
              <a:rPr lang="ja-JP" altLang="en-US" sz="1600" dirty="0" smtClean="0">
                <a:solidFill>
                  <a:schemeClr val="tx1"/>
                </a:solidFill>
              </a:rPr>
              <a:t>総監部契約課</a:t>
            </a:r>
            <a:endParaRPr lang="en-US" altLang="ja-JP" sz="1600" dirty="0" smtClean="0">
              <a:solidFill>
                <a:schemeClr val="tx1"/>
              </a:solidFill>
            </a:endParaRPr>
          </a:p>
          <a:p>
            <a:r>
              <a:rPr kumimoji="1" lang="ja-JP" altLang="en-US" sz="1600" dirty="0">
                <a:solidFill>
                  <a:schemeClr val="tx1"/>
                </a:solidFill>
              </a:rPr>
              <a:t>　</a:t>
            </a:r>
            <a:r>
              <a:rPr kumimoji="1" lang="ja-JP" altLang="en-US" sz="1600" dirty="0" smtClean="0">
                <a:solidFill>
                  <a:schemeClr val="tx1"/>
                </a:solidFill>
              </a:rPr>
              <a:t>　　　　　　　　　　　　　　　　</a:t>
            </a:r>
            <a:r>
              <a:rPr kumimoji="1" lang="ja-JP" altLang="en-US" sz="1600" dirty="0" smtClean="0">
                <a:solidFill>
                  <a:srgbClr val="FF0000"/>
                </a:solidFill>
              </a:rPr>
              <a:t>　「オープンカウンター見積書在中」</a:t>
            </a:r>
            <a:endParaRPr kumimoji="1" lang="en-US" altLang="ja-JP" dirty="0" smtClean="0">
              <a:solidFill>
                <a:srgbClr val="FF0000"/>
              </a:solidFill>
            </a:endParaRPr>
          </a:p>
        </p:txBody>
      </p:sp>
      <p:grpSp>
        <p:nvGrpSpPr>
          <p:cNvPr id="5" name="グループ化 4"/>
          <p:cNvGrpSpPr/>
          <p:nvPr/>
        </p:nvGrpSpPr>
        <p:grpSpPr>
          <a:xfrm>
            <a:off x="323528" y="1412776"/>
            <a:ext cx="887246" cy="1296144"/>
            <a:chOff x="372386" y="908720"/>
            <a:chExt cx="887246" cy="1296144"/>
          </a:xfrm>
        </p:grpSpPr>
        <p:pic>
          <p:nvPicPr>
            <p:cNvPr id="1026"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386" y="1338743"/>
              <a:ext cx="887246" cy="866121"/>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427921" y="908720"/>
              <a:ext cx="829073" cy="461665"/>
            </a:xfrm>
            <a:prstGeom prst="rect">
              <a:avLst/>
            </a:prstGeom>
            <a:noFill/>
          </p:spPr>
          <p:txBody>
            <a:bodyPr wrap="none" rtlCol="0">
              <a:spAutoFit/>
            </a:bodyPr>
            <a:lstStyle/>
            <a:p>
              <a:r>
                <a:rPr kumimoji="1" lang="ja-JP" altLang="en-US" sz="1200" b="1" dirty="0" smtClean="0"/>
                <a:t>ＳＴＥＰ</a:t>
              </a:r>
              <a:r>
                <a:rPr lang="ja-JP" altLang="en-US" sz="2400" b="1" dirty="0"/>
                <a:t>４</a:t>
              </a:r>
              <a:endParaRPr kumimoji="1" lang="ja-JP" altLang="en-US" sz="1200" b="1" dirty="0"/>
            </a:p>
          </p:txBody>
        </p:sp>
      </p:grpSp>
    </p:spTree>
    <p:extLst>
      <p:ext uri="{BB962C8B-B14F-4D97-AF65-F5344CB8AC3E}">
        <p14:creationId xmlns:p14="http://schemas.microsoft.com/office/powerpoint/2010/main" val="68305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グループ化 15"/>
          <p:cNvGrpSpPr/>
          <p:nvPr/>
        </p:nvGrpSpPr>
        <p:grpSpPr>
          <a:xfrm>
            <a:off x="343979" y="1268760"/>
            <a:ext cx="913014" cy="1295810"/>
            <a:chOff x="372386" y="909054"/>
            <a:chExt cx="913014" cy="1295810"/>
          </a:xfrm>
        </p:grpSpPr>
        <p:pic>
          <p:nvPicPr>
            <p:cNvPr id="17"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386" y="1338743"/>
              <a:ext cx="887246" cy="866121"/>
            </a:xfrm>
            <a:prstGeom prst="rect">
              <a:avLst/>
            </a:prstGeom>
            <a:noFill/>
            <a:extLst>
              <a:ext uri="{909E8E84-426E-40DD-AFC4-6F175D3DCCD1}">
                <a14:hiddenFill xmlns:a14="http://schemas.microsoft.com/office/drawing/2010/main">
                  <a:solidFill>
                    <a:srgbClr val="FFFFFF"/>
                  </a:solidFill>
                </a14:hiddenFill>
              </a:ext>
            </a:extLst>
          </p:spPr>
        </p:pic>
        <p:sp>
          <p:nvSpPr>
            <p:cNvPr id="18" name="テキスト ボックス 17"/>
            <p:cNvSpPr txBox="1"/>
            <p:nvPr/>
          </p:nvSpPr>
          <p:spPr>
            <a:xfrm>
              <a:off x="456327" y="909054"/>
              <a:ext cx="829073" cy="461665"/>
            </a:xfrm>
            <a:prstGeom prst="rect">
              <a:avLst/>
            </a:prstGeom>
            <a:noFill/>
          </p:spPr>
          <p:txBody>
            <a:bodyPr wrap="none" rtlCol="0">
              <a:spAutoFit/>
            </a:bodyPr>
            <a:lstStyle/>
            <a:p>
              <a:r>
                <a:rPr kumimoji="1" lang="ja-JP" altLang="en-US" sz="1200" b="1" dirty="0" smtClean="0"/>
                <a:t>ＳＴＥＰ</a:t>
              </a:r>
              <a:r>
                <a:rPr kumimoji="1" lang="ja-JP" altLang="en-US" sz="2400" b="1" dirty="0" smtClean="0"/>
                <a:t>６</a:t>
              </a:r>
              <a:endParaRPr kumimoji="1" lang="ja-JP" altLang="en-US" sz="2400" b="1" dirty="0"/>
            </a:p>
          </p:txBody>
        </p:sp>
      </p:grpSp>
      <p:grpSp>
        <p:nvGrpSpPr>
          <p:cNvPr id="20" name="グループ化 19"/>
          <p:cNvGrpSpPr/>
          <p:nvPr/>
        </p:nvGrpSpPr>
        <p:grpSpPr>
          <a:xfrm>
            <a:off x="343979" y="3068960"/>
            <a:ext cx="913014" cy="1295810"/>
            <a:chOff x="372386" y="909054"/>
            <a:chExt cx="913014" cy="1295810"/>
          </a:xfrm>
        </p:grpSpPr>
        <p:pic>
          <p:nvPicPr>
            <p:cNvPr id="21"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386" y="1338743"/>
              <a:ext cx="887246" cy="866121"/>
            </a:xfrm>
            <a:prstGeom prst="rect">
              <a:avLst/>
            </a:prstGeom>
            <a:noFill/>
            <a:extLst>
              <a:ext uri="{909E8E84-426E-40DD-AFC4-6F175D3DCCD1}">
                <a14:hiddenFill xmlns:a14="http://schemas.microsoft.com/office/drawing/2010/main">
                  <a:solidFill>
                    <a:srgbClr val="FFFFFF"/>
                  </a:solidFill>
                </a14:hiddenFill>
              </a:ext>
            </a:extLst>
          </p:spPr>
        </p:pic>
        <p:sp>
          <p:nvSpPr>
            <p:cNvPr id="22" name="テキスト ボックス 21"/>
            <p:cNvSpPr txBox="1"/>
            <p:nvPr/>
          </p:nvSpPr>
          <p:spPr>
            <a:xfrm>
              <a:off x="456327" y="909054"/>
              <a:ext cx="829073" cy="461665"/>
            </a:xfrm>
            <a:prstGeom prst="rect">
              <a:avLst/>
            </a:prstGeom>
            <a:noFill/>
          </p:spPr>
          <p:txBody>
            <a:bodyPr wrap="none" rtlCol="0">
              <a:spAutoFit/>
            </a:bodyPr>
            <a:lstStyle/>
            <a:p>
              <a:r>
                <a:rPr kumimoji="1" lang="ja-JP" altLang="en-US" sz="1200" b="1" dirty="0" smtClean="0"/>
                <a:t>ＳＴＥＰ</a:t>
              </a:r>
              <a:r>
                <a:rPr kumimoji="1" lang="ja-JP" altLang="en-US" sz="2400" b="1" dirty="0" smtClean="0"/>
                <a:t>７</a:t>
              </a:r>
              <a:endParaRPr kumimoji="1" lang="ja-JP" altLang="en-US" sz="2400" b="1" dirty="0"/>
            </a:p>
          </p:txBody>
        </p:sp>
      </p:grpSp>
      <p:grpSp>
        <p:nvGrpSpPr>
          <p:cNvPr id="3" name="グループ化 2"/>
          <p:cNvGrpSpPr/>
          <p:nvPr/>
        </p:nvGrpSpPr>
        <p:grpSpPr>
          <a:xfrm>
            <a:off x="6468" y="5589240"/>
            <a:ext cx="9144562" cy="1147295"/>
            <a:chOff x="6468" y="5589240"/>
            <a:chExt cx="9144562" cy="1147295"/>
          </a:xfrm>
        </p:grpSpPr>
        <p:sp>
          <p:nvSpPr>
            <p:cNvPr id="25" name="正方形/長方形 24"/>
            <p:cNvSpPr/>
            <p:nvPr/>
          </p:nvSpPr>
          <p:spPr>
            <a:xfrm>
              <a:off x="7030" y="5728423"/>
              <a:ext cx="9144000" cy="994160"/>
            </a:xfrm>
            <a:prstGeom prst="rect">
              <a:avLst/>
            </a:prstGeom>
            <a:gradFill>
              <a:gsLst>
                <a:gs pos="60000">
                  <a:schemeClr val="accent2">
                    <a:lumMod val="40000"/>
                    <a:lumOff val="60000"/>
                  </a:schemeClr>
                </a:gs>
                <a:gs pos="84000">
                  <a:schemeClr val="accent3">
                    <a:lumMod val="40000"/>
                    <a:lumOff val="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6468" y="6016455"/>
              <a:ext cx="9144000" cy="432048"/>
            </a:xfrm>
            <a:prstGeom prst="rect">
              <a:avLst/>
            </a:prstGeom>
            <a:pattFill prst="dkHorz">
              <a:fgClr>
                <a:schemeClr val="accent2">
                  <a:lumMod val="40000"/>
                  <a:lumOff val="6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3" name="Picture 2" descr="X:\共有フォルダ\共通\経理部\２　契約課\契約課ロゴマーク.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00778" y="5589240"/>
              <a:ext cx="1175278" cy="1147295"/>
            </a:xfrm>
            <a:prstGeom prst="rect">
              <a:avLst/>
            </a:prstGeom>
            <a:noFill/>
            <a:ln w="25400">
              <a:solidFill>
                <a:schemeClr val="accent1">
                  <a:lumMod val="60000"/>
                  <a:lumOff val="40000"/>
                </a:schemeClr>
              </a:solidFill>
            </a:ln>
            <a:extLst>
              <a:ext uri="{909E8E84-426E-40DD-AFC4-6F175D3DCCD1}">
                <a14:hiddenFill xmlns:a14="http://schemas.microsoft.com/office/drawing/2010/main">
                  <a:solidFill>
                    <a:srgbClr val="FFFFFF"/>
                  </a:solidFill>
                </a14:hiddenFill>
              </a:ext>
            </a:extLst>
          </p:spPr>
        </p:pic>
      </p:grpSp>
      <p:sp>
        <p:nvSpPr>
          <p:cNvPr id="2" name="円形吹き出し 1"/>
          <p:cNvSpPr/>
          <p:nvPr/>
        </p:nvSpPr>
        <p:spPr>
          <a:xfrm>
            <a:off x="5508104" y="4585962"/>
            <a:ext cx="2232248" cy="1435326"/>
          </a:xfrm>
          <a:prstGeom prst="wedgeEllipseCallout">
            <a:avLst>
              <a:gd name="adj1" fmla="val -64781"/>
              <a:gd name="adj2" fmla="val 17377"/>
            </a:avLst>
          </a:prstGeom>
          <a:solidFill>
            <a:schemeClr val="bg1"/>
          </a:solidFill>
          <a:ln>
            <a:solidFill>
              <a:srgbClr val="FFCC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多数のご参加お待ちしています。</a:t>
            </a:r>
            <a:endParaRPr kumimoji="1" lang="ja-JP" altLang="en-US" dirty="0">
              <a:solidFill>
                <a:schemeClr val="tx1"/>
              </a:solidFill>
            </a:endParaRPr>
          </a:p>
        </p:txBody>
      </p:sp>
      <p:sp>
        <p:nvSpPr>
          <p:cNvPr id="12" name="角丸四角形 11"/>
          <p:cNvSpPr/>
          <p:nvPr/>
        </p:nvSpPr>
        <p:spPr>
          <a:xfrm>
            <a:off x="251520" y="908720"/>
            <a:ext cx="8712968" cy="1800200"/>
          </a:xfrm>
          <a:prstGeom prst="round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dirty="0">
                <a:solidFill>
                  <a:schemeClr val="tx1"/>
                </a:solidFill>
              </a:rPr>
              <a:t>　</a:t>
            </a:r>
            <a:r>
              <a:rPr lang="ja-JP" altLang="en-US" dirty="0" smtClean="0">
                <a:solidFill>
                  <a:schemeClr val="tx1"/>
                </a:solidFill>
              </a:rPr>
              <a:t>　　　　　　　</a:t>
            </a:r>
            <a:r>
              <a:rPr lang="ja-JP" altLang="en-US" sz="2000" b="1" dirty="0" smtClean="0">
                <a:solidFill>
                  <a:schemeClr val="tx1"/>
                </a:solidFill>
              </a:rPr>
              <a:t>落札結果の通知</a:t>
            </a:r>
            <a:endParaRPr lang="en-US" altLang="ja-JP" sz="2000" b="1" dirty="0" smtClean="0">
              <a:solidFill>
                <a:schemeClr val="tx1"/>
              </a:solidFill>
            </a:endParaRPr>
          </a:p>
          <a:p>
            <a:endParaRPr kumimoji="1" lang="en-US" altLang="ja-JP" b="1" dirty="0" smtClean="0">
              <a:solidFill>
                <a:schemeClr val="tx1"/>
              </a:solidFill>
            </a:endParaRPr>
          </a:p>
          <a:p>
            <a:r>
              <a:rPr lang="ja-JP" altLang="en-US" b="1" dirty="0">
                <a:solidFill>
                  <a:schemeClr val="tx1"/>
                </a:solidFill>
              </a:rPr>
              <a:t>　</a:t>
            </a:r>
            <a:r>
              <a:rPr lang="ja-JP" altLang="en-US" b="1" dirty="0" smtClean="0">
                <a:solidFill>
                  <a:schemeClr val="tx1"/>
                </a:solidFill>
              </a:rPr>
              <a:t>　　　　　　　</a:t>
            </a:r>
            <a:r>
              <a:rPr lang="ja-JP" altLang="en-US" dirty="0" smtClean="0">
                <a:solidFill>
                  <a:schemeClr val="tx1"/>
                </a:solidFill>
              </a:rPr>
              <a:t>見積書提出期限の翌日（土・日・祝日を除く。）契約課から落札企業様へ連</a:t>
            </a:r>
            <a:endParaRPr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絡いたします。</a:t>
            </a:r>
            <a:endParaRPr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a:t>
            </a:r>
            <a:r>
              <a:rPr lang="en-US" altLang="ja-JP" dirty="0" smtClean="0">
                <a:solidFill>
                  <a:schemeClr val="tx1"/>
                </a:solidFill>
              </a:rPr>
              <a:t>※</a:t>
            </a:r>
            <a:r>
              <a:rPr lang="ja-JP" altLang="en-US" dirty="0" smtClean="0">
                <a:solidFill>
                  <a:schemeClr val="tx1"/>
                </a:solidFill>
              </a:rPr>
              <a:t>落札されなかった企業様への連絡はありませんのでご了承ください。　</a:t>
            </a:r>
            <a:r>
              <a:rPr lang="ja-JP" altLang="en-US" b="1" dirty="0" smtClean="0">
                <a:solidFill>
                  <a:schemeClr val="tx1"/>
                </a:solidFill>
              </a:rPr>
              <a:t>　　　</a:t>
            </a:r>
            <a:endParaRPr kumimoji="1" lang="en-US" altLang="ja-JP" b="1" dirty="0" smtClean="0">
              <a:solidFill>
                <a:schemeClr val="tx1"/>
              </a:solidFill>
            </a:endParaRPr>
          </a:p>
          <a:p>
            <a:endParaRPr kumimoji="1" lang="en-US" altLang="ja-JP" b="1" dirty="0" smtClean="0">
              <a:solidFill>
                <a:schemeClr val="tx1"/>
              </a:solidFill>
            </a:endParaRPr>
          </a:p>
        </p:txBody>
      </p:sp>
      <p:sp>
        <p:nvSpPr>
          <p:cNvPr id="13" name="角丸四角形 12"/>
          <p:cNvSpPr/>
          <p:nvPr/>
        </p:nvSpPr>
        <p:spPr>
          <a:xfrm>
            <a:off x="251520" y="2924944"/>
            <a:ext cx="8712968" cy="1584176"/>
          </a:xfrm>
          <a:prstGeom prst="round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dirty="0">
                <a:solidFill>
                  <a:schemeClr val="tx1"/>
                </a:solidFill>
              </a:rPr>
              <a:t>　</a:t>
            </a:r>
            <a:r>
              <a:rPr lang="ja-JP" altLang="en-US" dirty="0" smtClean="0">
                <a:solidFill>
                  <a:schemeClr val="tx1"/>
                </a:solidFill>
              </a:rPr>
              <a:t>　　　　　　　</a:t>
            </a:r>
            <a:r>
              <a:rPr lang="ja-JP" altLang="en-US" sz="2000" b="1" dirty="0" smtClean="0">
                <a:solidFill>
                  <a:schemeClr val="tx1"/>
                </a:solidFill>
              </a:rPr>
              <a:t>契約締結</a:t>
            </a:r>
            <a:endParaRPr lang="en-US" altLang="ja-JP" sz="2000" b="1" dirty="0" smtClean="0">
              <a:solidFill>
                <a:schemeClr val="tx1"/>
              </a:solidFill>
            </a:endParaRPr>
          </a:p>
          <a:p>
            <a:r>
              <a:rPr kumimoji="1" lang="ja-JP" altLang="en-US" sz="2000" b="1" dirty="0">
                <a:solidFill>
                  <a:schemeClr val="tx1"/>
                </a:solidFill>
              </a:rPr>
              <a:t>　</a:t>
            </a:r>
            <a:r>
              <a:rPr kumimoji="1" lang="ja-JP" altLang="en-US" dirty="0" smtClean="0">
                <a:solidFill>
                  <a:schemeClr val="tx1"/>
                </a:solidFill>
              </a:rPr>
              <a:t>　　　　　　</a:t>
            </a:r>
            <a:endParaRPr kumimoji="1"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落札の通知後、契約から納品までの流れについて確認します。</a:t>
            </a:r>
            <a:endParaRPr lang="en-US" altLang="ja-JP" dirty="0" smtClean="0">
              <a:solidFill>
                <a:schemeClr val="tx1"/>
              </a:solidFill>
            </a:endParaRPr>
          </a:p>
          <a:p>
            <a:r>
              <a:rPr kumimoji="1" lang="ja-JP" altLang="en-US" dirty="0">
                <a:solidFill>
                  <a:schemeClr val="tx1"/>
                </a:solidFill>
              </a:rPr>
              <a:t>　</a:t>
            </a:r>
            <a:r>
              <a:rPr kumimoji="1" lang="ja-JP" altLang="en-US" dirty="0" smtClean="0">
                <a:solidFill>
                  <a:schemeClr val="tx1"/>
                </a:solidFill>
              </a:rPr>
              <a:t>　　　　　　　それぞれの契約によって、異なる点がありますので契約課にご確認ください。</a:t>
            </a:r>
            <a:endParaRPr kumimoji="1" lang="en-US" altLang="ja-JP" dirty="0" smtClean="0">
              <a:solidFill>
                <a:schemeClr val="tx1"/>
              </a:solidFill>
            </a:endParaRPr>
          </a:p>
        </p:txBody>
      </p:sp>
      <p:sp>
        <p:nvSpPr>
          <p:cNvPr id="24" name="円形吹き出し 23"/>
          <p:cNvSpPr/>
          <p:nvPr/>
        </p:nvSpPr>
        <p:spPr>
          <a:xfrm>
            <a:off x="848947" y="4583545"/>
            <a:ext cx="2232248" cy="1435326"/>
          </a:xfrm>
          <a:prstGeom prst="wedgeEllipseCallout">
            <a:avLst>
              <a:gd name="adj1" fmla="val 57458"/>
              <a:gd name="adj2" fmla="val 31534"/>
            </a:avLst>
          </a:prstGeom>
          <a:solidFill>
            <a:schemeClr val="bg1"/>
          </a:solidFill>
          <a:ln>
            <a:solidFill>
              <a:srgbClr val="FFCC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気軽に</a:t>
            </a:r>
            <a:endParaRPr kumimoji="1" lang="en-US" altLang="ja-JP" dirty="0" smtClean="0">
              <a:solidFill>
                <a:schemeClr val="tx1"/>
              </a:solidFill>
            </a:endParaRPr>
          </a:p>
          <a:p>
            <a:pPr algn="ctr"/>
            <a:r>
              <a:rPr kumimoji="1" lang="ja-JP" altLang="en-US" dirty="0" smtClean="0">
                <a:solidFill>
                  <a:schemeClr val="tx1"/>
                </a:solidFill>
              </a:rPr>
              <a:t>お声をかけてください。</a:t>
            </a:r>
            <a:endParaRPr kumimoji="1" lang="ja-JP" altLang="en-US" dirty="0">
              <a:solidFill>
                <a:schemeClr val="tx1"/>
              </a:solidFill>
            </a:endParaRPr>
          </a:p>
        </p:txBody>
      </p:sp>
    </p:spTree>
    <p:extLst>
      <p:ext uri="{BB962C8B-B14F-4D97-AF65-F5344CB8AC3E}">
        <p14:creationId xmlns:p14="http://schemas.microsoft.com/office/powerpoint/2010/main" val="4592119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リゾート">
  <a:themeElements>
    <a:clrScheme name="リゾート">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リゾート">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リゾート">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3450</TotalTime>
  <Words>559</Words>
  <Application>Microsoft Office PowerPoint</Application>
  <PresentationFormat>画面に合わせる (4:3)</PresentationFormat>
  <Paragraphs>274</Paragraphs>
  <Slides>8</Slides>
  <Notes>8</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HGP創英角ｺﾞｼｯｸUB</vt:lpstr>
      <vt:lpstr>HGP明朝E</vt:lpstr>
      <vt:lpstr>ＭＳ Ｐゴシック</vt:lpstr>
      <vt:lpstr>ＭＳ 明朝</vt:lpstr>
      <vt:lpstr>メイリオ</vt:lpstr>
      <vt:lpstr>Calibri</vt:lpstr>
      <vt:lpstr>Constantia</vt:lpstr>
      <vt:lpstr>Wingdings 2</vt:lpstr>
      <vt:lpstr>リゾート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舞監 契約課長</dc:creator>
  <cp:lastModifiedBy>065572</cp:lastModifiedBy>
  <cp:revision>308</cp:revision>
  <cp:lastPrinted>2016-06-06T06:52:17Z</cp:lastPrinted>
  <dcterms:created xsi:type="dcterms:W3CDTF">2016-02-12T01:11:41Z</dcterms:created>
  <dcterms:modified xsi:type="dcterms:W3CDTF">2022-03-11T06:20:48Z</dcterms:modified>
</cp:coreProperties>
</file>