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"/>
  </p:notesMasterIdLst>
  <p:sldIdLst>
    <p:sldId id="259" r:id="rId2"/>
  </p:sldIdLst>
  <p:sldSz cx="16256000" cy="21674138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2B8A74B4-21D8-4849-A386-EC6F221E8A21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6827" userDrawn="1">
          <p15:clr>
            <a:srgbClr val="A4A3A4"/>
          </p15:clr>
        </p15:guide>
        <p15:guide id="2" pos="5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3300"/>
    <a:srgbClr val="4F81BD"/>
    <a:srgbClr val="FFCCFF"/>
    <a:srgbClr val="FFFFCC"/>
    <a:srgbClr val="00CC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7" autoAdjust="0"/>
    <p:restoredTop sz="92488" autoAdjust="0"/>
  </p:normalViewPr>
  <p:slideViewPr>
    <p:cSldViewPr>
      <p:cViewPr varScale="1">
        <p:scale>
          <a:sx n="37" d="100"/>
          <a:sy n="37" d="100"/>
        </p:scale>
        <p:origin x="3324" y="72"/>
      </p:cViewPr>
      <p:guideLst>
        <p:guide orient="horz" pos="6827"/>
        <p:guide pos="5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B3EAA-BCB7-4C69-B21F-2D0B27EAB0EC}" type="datetimeFigureOut">
              <a:rPr kumimoji="1" lang="ja-JP" altLang="en-US" smtClean="0"/>
              <a:t>2021/3/10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979613" y="739775"/>
            <a:ext cx="27765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40841-D4E5-42A9-8EB3-950C6B40E5F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57996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051" y="-26761"/>
            <a:ext cx="16301874" cy="21727660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09947" y="7599330"/>
            <a:ext cx="10358612" cy="5203000"/>
          </a:xfrm>
        </p:spPr>
        <p:txBody>
          <a:bodyPr anchor="b">
            <a:noAutofit/>
          </a:bodyPr>
          <a:lstStyle>
            <a:lvl1pPr algn="r">
              <a:defRPr sz="9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47" y="12802325"/>
            <a:ext cx="10358612" cy="346665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81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8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1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4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6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9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2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2021/3/10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53258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733" y="1926590"/>
            <a:ext cx="11284825" cy="10756794"/>
          </a:xfrm>
        </p:spPr>
        <p:txBody>
          <a:bodyPr anchor="ctr">
            <a:normAutofit/>
          </a:bodyPr>
          <a:lstStyle>
            <a:lvl1pPr algn="l">
              <a:defRPr sz="7822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733" y="14128327"/>
            <a:ext cx="11284825" cy="4964895"/>
          </a:xfrm>
        </p:spPr>
        <p:txBody>
          <a:bodyPr anchor="ctr">
            <a:normAutofit/>
          </a:bodyPr>
          <a:lstStyle>
            <a:lvl1pPr marL="0" indent="0" algn="l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81281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2021/3/10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0735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7573" y="1926590"/>
            <a:ext cx="10794990" cy="9552676"/>
          </a:xfrm>
        </p:spPr>
        <p:txBody>
          <a:bodyPr anchor="ctr">
            <a:normAutofit/>
          </a:bodyPr>
          <a:lstStyle>
            <a:lvl1pPr algn="l">
              <a:defRPr sz="7822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57465" y="11479266"/>
            <a:ext cx="9635207" cy="120411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84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812810" indent="0">
              <a:buFontTx/>
              <a:buNone/>
              <a:defRPr/>
            </a:lvl2pPr>
            <a:lvl3pPr marL="1625620" indent="0">
              <a:buFontTx/>
              <a:buNone/>
              <a:defRPr/>
            </a:lvl3pPr>
            <a:lvl4pPr marL="2438430" indent="0">
              <a:buFontTx/>
              <a:buNone/>
              <a:defRPr/>
            </a:lvl4pPr>
            <a:lvl5pPr marL="3251241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731" y="14128327"/>
            <a:ext cx="11284827" cy="4964895"/>
          </a:xfrm>
        </p:spPr>
        <p:txBody>
          <a:bodyPr anchor="ctr">
            <a:normAutofit/>
          </a:bodyPr>
          <a:lstStyle>
            <a:lvl1pPr marL="0" indent="0" algn="l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81281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2021/3/10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858154" y="2497924"/>
            <a:ext cx="813012" cy="1848136"/>
          </a:xfrm>
          <a:prstGeom prst="rect">
            <a:avLst/>
          </a:prstGeom>
        </p:spPr>
        <p:txBody>
          <a:bodyPr vert="horz" lIns="162560" tIns="81280" rIns="162560" bIns="81280" rtlCol="0" anchor="ctr">
            <a:noAutofit/>
          </a:bodyPr>
          <a:lstStyle/>
          <a:p>
            <a:pPr lvl="0"/>
            <a:r>
              <a:rPr lang="en-US" sz="14222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995910" y="9122720"/>
            <a:ext cx="813012" cy="1848136"/>
          </a:xfrm>
          <a:prstGeom prst="rect">
            <a:avLst/>
          </a:prstGeom>
        </p:spPr>
        <p:txBody>
          <a:bodyPr vert="horz" lIns="162560" tIns="81280" rIns="162560" bIns="81280" rtlCol="0" anchor="ctr">
            <a:noAutofit/>
          </a:bodyPr>
          <a:lstStyle/>
          <a:p>
            <a:pPr lvl="0"/>
            <a:r>
              <a:rPr lang="en-US" sz="14222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1753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731" y="6105887"/>
            <a:ext cx="11284827" cy="8202735"/>
          </a:xfrm>
        </p:spPr>
        <p:txBody>
          <a:bodyPr anchor="b">
            <a:normAutofit/>
          </a:bodyPr>
          <a:lstStyle>
            <a:lvl1pPr algn="l">
              <a:defRPr sz="7822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731" y="14308623"/>
            <a:ext cx="11284827" cy="4784599"/>
          </a:xfrm>
        </p:spPr>
        <p:txBody>
          <a:bodyPr anchor="t">
            <a:normAutofit/>
          </a:bodyPr>
          <a:lstStyle>
            <a:lvl1pPr marL="0" indent="0" algn="l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81281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2021/3/10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82337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7573" y="1926590"/>
            <a:ext cx="10794990" cy="9552676"/>
          </a:xfrm>
        </p:spPr>
        <p:txBody>
          <a:bodyPr anchor="ctr">
            <a:normAutofit/>
          </a:bodyPr>
          <a:lstStyle>
            <a:lvl1pPr algn="l">
              <a:defRPr sz="7822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83728" y="12683384"/>
            <a:ext cx="11284828" cy="162523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42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812810" indent="0">
              <a:buFontTx/>
              <a:buNone/>
              <a:defRPr/>
            </a:lvl2pPr>
            <a:lvl3pPr marL="1625620" indent="0">
              <a:buFontTx/>
              <a:buNone/>
              <a:defRPr/>
            </a:lvl3pPr>
            <a:lvl4pPr marL="2438430" indent="0">
              <a:buFontTx/>
              <a:buNone/>
              <a:defRPr/>
            </a:lvl4pPr>
            <a:lvl5pPr marL="3251241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731" y="14308623"/>
            <a:ext cx="11284827" cy="4784599"/>
          </a:xfrm>
        </p:spPr>
        <p:txBody>
          <a:bodyPr anchor="t">
            <a:normAutofit/>
          </a:bodyPr>
          <a:lstStyle>
            <a:lvl1pPr marL="0" indent="0" algn="l">
              <a:buNone/>
              <a:defRPr sz="3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81281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2021/3/10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858154" y="2497924"/>
            <a:ext cx="813012" cy="1848136"/>
          </a:xfrm>
          <a:prstGeom prst="rect">
            <a:avLst/>
          </a:prstGeom>
        </p:spPr>
        <p:txBody>
          <a:bodyPr vert="horz" lIns="162560" tIns="81280" rIns="162560" bIns="81280" rtlCol="0" anchor="ctr">
            <a:noAutofit/>
          </a:bodyPr>
          <a:lstStyle/>
          <a:p>
            <a:pPr lvl="0"/>
            <a:r>
              <a:rPr lang="en-US" sz="14222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995910" y="9122720"/>
            <a:ext cx="813012" cy="1848136"/>
          </a:xfrm>
          <a:prstGeom prst="rect">
            <a:avLst/>
          </a:prstGeom>
        </p:spPr>
        <p:txBody>
          <a:bodyPr vert="horz" lIns="162560" tIns="81280" rIns="162560" bIns="81280" rtlCol="0" anchor="ctr">
            <a:noAutofit/>
          </a:bodyPr>
          <a:lstStyle/>
          <a:p>
            <a:pPr lvl="0"/>
            <a:r>
              <a:rPr lang="en-US" sz="14222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3973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4842" y="1926590"/>
            <a:ext cx="11273716" cy="9552676"/>
          </a:xfrm>
        </p:spPr>
        <p:txBody>
          <a:bodyPr anchor="ctr">
            <a:normAutofit/>
          </a:bodyPr>
          <a:lstStyle>
            <a:lvl1pPr algn="l">
              <a:defRPr sz="7822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83728" y="12683384"/>
            <a:ext cx="11284828" cy="162523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4267">
                <a:solidFill>
                  <a:schemeClr val="accent1"/>
                </a:solidFill>
              </a:defRPr>
            </a:lvl1pPr>
            <a:lvl2pPr marL="812810" indent="0">
              <a:buFontTx/>
              <a:buNone/>
              <a:defRPr/>
            </a:lvl2pPr>
            <a:lvl3pPr marL="1625620" indent="0">
              <a:buFontTx/>
              <a:buNone/>
              <a:defRPr/>
            </a:lvl3pPr>
            <a:lvl4pPr marL="2438430" indent="0">
              <a:buFontTx/>
              <a:buNone/>
              <a:defRPr/>
            </a:lvl4pPr>
            <a:lvl5pPr marL="3251241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731" y="14308623"/>
            <a:ext cx="11284827" cy="4784599"/>
          </a:xfrm>
        </p:spPr>
        <p:txBody>
          <a:bodyPr anchor="t">
            <a:normAutofit/>
          </a:bodyPr>
          <a:lstStyle>
            <a:lvl1pPr marL="0" indent="0" algn="l">
              <a:buNone/>
              <a:defRPr sz="3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81281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2021/3/10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97446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2021/3/10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012646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26333" y="1926591"/>
            <a:ext cx="1740110" cy="16596774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3731" y="1926591"/>
            <a:ext cx="9235602" cy="1659677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2021/3/10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9328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2021/3/10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14744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731" y="8535870"/>
            <a:ext cx="11284827" cy="5772757"/>
          </a:xfrm>
        </p:spPr>
        <p:txBody>
          <a:bodyPr anchor="b"/>
          <a:lstStyle>
            <a:lvl1pPr algn="l">
              <a:defRPr sz="7111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731" y="14308622"/>
            <a:ext cx="11284827" cy="2719223"/>
          </a:xfrm>
        </p:spPr>
        <p:txBody>
          <a:bodyPr anchor="t"/>
          <a:lstStyle>
            <a:lvl1pPr marL="0" indent="0" algn="l">
              <a:buNone/>
              <a:defRPr sz="355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81281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2021/3/10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2347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733" y="1926590"/>
            <a:ext cx="11284825" cy="417427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3734" y="6828362"/>
            <a:ext cx="5489972" cy="12264857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44"/>
            </a:lvl2pPr>
            <a:lvl3pPr>
              <a:defRPr sz="2489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78585" y="6828366"/>
            <a:ext cx="5489973" cy="12264860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44"/>
            </a:lvl2pPr>
            <a:lvl3pPr>
              <a:defRPr sz="2489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2021/3/10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41902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733" y="1926590"/>
            <a:ext cx="11284823" cy="4174278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732" y="6829607"/>
            <a:ext cx="5494528" cy="1821228"/>
          </a:xfrm>
        </p:spPr>
        <p:txBody>
          <a:bodyPr anchor="b">
            <a:noAutofit/>
          </a:bodyPr>
          <a:lstStyle>
            <a:lvl1pPr marL="0" indent="0">
              <a:buNone/>
              <a:defRPr sz="4267" b="0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3732" y="8650839"/>
            <a:ext cx="5494528" cy="1044238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74027" y="6829607"/>
            <a:ext cx="5494528" cy="1821228"/>
          </a:xfrm>
        </p:spPr>
        <p:txBody>
          <a:bodyPr anchor="b">
            <a:noAutofit/>
          </a:bodyPr>
          <a:lstStyle>
            <a:lvl1pPr marL="0" indent="0">
              <a:buNone/>
              <a:defRPr sz="4267" b="0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74027" y="8650839"/>
            <a:ext cx="5494528" cy="1044238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2021/3/10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1731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732" y="1926590"/>
            <a:ext cx="11284825" cy="417427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2021/3/10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65364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2021/3/10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94194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731" y="4736213"/>
            <a:ext cx="4960324" cy="4040485"/>
          </a:xfrm>
        </p:spPr>
        <p:txBody>
          <a:bodyPr anchor="b">
            <a:normAutofit/>
          </a:bodyPr>
          <a:lstStyle>
            <a:lvl1pPr>
              <a:defRPr sz="355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48934" y="1627379"/>
            <a:ext cx="6019621" cy="17465844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3731" y="8776697"/>
            <a:ext cx="4960324" cy="8167936"/>
          </a:xfrm>
        </p:spPr>
        <p:txBody>
          <a:bodyPr>
            <a:normAutofit/>
          </a:bodyPr>
          <a:lstStyle>
            <a:lvl1pPr marL="0" indent="0">
              <a:buNone/>
              <a:defRPr sz="2489"/>
            </a:lvl1pPr>
            <a:lvl2pPr marL="609608" indent="0">
              <a:buNone/>
              <a:defRPr sz="1867"/>
            </a:lvl2pPr>
            <a:lvl3pPr marL="1219215" indent="0">
              <a:buNone/>
              <a:defRPr sz="1600"/>
            </a:lvl3pPr>
            <a:lvl4pPr marL="1828823" indent="0">
              <a:buNone/>
              <a:defRPr sz="1333"/>
            </a:lvl4pPr>
            <a:lvl5pPr marL="2438430" indent="0">
              <a:buNone/>
              <a:defRPr sz="1333"/>
            </a:lvl5pPr>
            <a:lvl6pPr marL="3048038" indent="0">
              <a:buNone/>
              <a:defRPr sz="1333"/>
            </a:lvl6pPr>
            <a:lvl7pPr marL="3657646" indent="0">
              <a:buNone/>
              <a:defRPr sz="1333"/>
            </a:lvl7pPr>
            <a:lvl8pPr marL="4267253" indent="0">
              <a:buNone/>
              <a:defRPr sz="1333"/>
            </a:lvl8pPr>
            <a:lvl9pPr marL="4876861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2021/3/10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84946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732" y="15171897"/>
            <a:ext cx="11284825" cy="1791128"/>
          </a:xfrm>
        </p:spPr>
        <p:txBody>
          <a:bodyPr anchor="b">
            <a:normAutofit/>
          </a:bodyPr>
          <a:lstStyle>
            <a:lvl1pPr algn="l">
              <a:defRPr sz="4267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83732" y="1926590"/>
            <a:ext cx="11284825" cy="12154072"/>
          </a:xfrm>
        </p:spPr>
        <p:txBody>
          <a:bodyPr anchor="t">
            <a:normAutofit/>
          </a:bodyPr>
          <a:lstStyle>
            <a:lvl1pPr marL="0" indent="0" algn="ctr">
              <a:buNone/>
              <a:defRPr sz="2844"/>
            </a:lvl1pPr>
            <a:lvl2pPr marL="812810" indent="0">
              <a:buNone/>
              <a:defRPr sz="2844"/>
            </a:lvl2pPr>
            <a:lvl3pPr marL="1625620" indent="0">
              <a:buNone/>
              <a:defRPr sz="2844"/>
            </a:lvl3pPr>
            <a:lvl4pPr marL="2438430" indent="0">
              <a:buNone/>
              <a:defRPr sz="2844"/>
            </a:lvl4pPr>
            <a:lvl5pPr marL="3251241" indent="0">
              <a:buNone/>
              <a:defRPr sz="2844"/>
            </a:lvl5pPr>
            <a:lvl6pPr marL="4064051" indent="0">
              <a:buNone/>
              <a:defRPr sz="2844"/>
            </a:lvl6pPr>
            <a:lvl7pPr marL="4876861" indent="0">
              <a:buNone/>
              <a:defRPr sz="2844"/>
            </a:lvl7pPr>
            <a:lvl8pPr marL="5689671" indent="0">
              <a:buNone/>
              <a:defRPr sz="2844"/>
            </a:lvl8pPr>
            <a:lvl9pPr marL="6502481" indent="0">
              <a:buNone/>
              <a:defRPr sz="2844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3732" y="16963025"/>
            <a:ext cx="11284825" cy="2130197"/>
          </a:xfrm>
        </p:spPr>
        <p:txBody>
          <a:bodyPr>
            <a:normAutofit/>
          </a:bodyPr>
          <a:lstStyle>
            <a:lvl1pPr marL="0" indent="0">
              <a:buNone/>
              <a:defRPr sz="2133"/>
            </a:lvl1pPr>
            <a:lvl2pPr marL="812810" indent="0">
              <a:buNone/>
              <a:defRPr sz="2133"/>
            </a:lvl2pPr>
            <a:lvl3pPr marL="1625620" indent="0">
              <a:buNone/>
              <a:defRPr sz="1778"/>
            </a:lvl3pPr>
            <a:lvl4pPr marL="2438430" indent="0">
              <a:buNone/>
              <a:defRPr sz="1600"/>
            </a:lvl4pPr>
            <a:lvl5pPr marL="3251241" indent="0">
              <a:buNone/>
              <a:defRPr sz="1600"/>
            </a:lvl5pPr>
            <a:lvl6pPr marL="4064051" indent="0">
              <a:buNone/>
              <a:defRPr sz="1600"/>
            </a:lvl6pPr>
            <a:lvl7pPr marL="4876861" indent="0">
              <a:buNone/>
              <a:defRPr sz="1600"/>
            </a:lvl7pPr>
            <a:lvl8pPr marL="5689671" indent="0">
              <a:buNone/>
              <a:defRPr sz="1600"/>
            </a:lvl8pPr>
            <a:lvl9pPr marL="6502481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2021/3/10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82828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052" y="-26761"/>
            <a:ext cx="16301876" cy="21727660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3733" y="1926590"/>
            <a:ext cx="11284823" cy="41742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732" y="6828366"/>
            <a:ext cx="11284825" cy="122648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609347" y="19093226"/>
            <a:ext cx="1216235" cy="11539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2021/3/10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3732" y="19093226"/>
            <a:ext cx="8218619" cy="11539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57202" y="19093226"/>
            <a:ext cx="911356" cy="11539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accent1"/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57742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812810" rtl="0" eaLnBrk="1" latinLnBrk="0" hangingPunct="1">
        <a:spcBef>
          <a:spcPct val="0"/>
        </a:spcBef>
        <a:buNone/>
        <a:defRPr kumimoji="1" sz="64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609608" indent="-609608" algn="l" defTabSz="812810" rtl="0" eaLnBrk="1" latinLnBrk="0" hangingPunct="1">
        <a:spcBef>
          <a:spcPts val="177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320817" indent="-508006" algn="l" defTabSz="812810" rtl="0" eaLnBrk="1" latinLnBrk="0" hangingPunct="1">
        <a:spcBef>
          <a:spcPts val="177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284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2032025" indent="-406405" algn="l" defTabSz="812810" rtl="0" eaLnBrk="1" latinLnBrk="0" hangingPunct="1">
        <a:spcBef>
          <a:spcPts val="177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248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844836" indent="-406405" algn="l" defTabSz="812810" rtl="0" eaLnBrk="1" latinLnBrk="0" hangingPunct="1">
        <a:spcBef>
          <a:spcPts val="177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21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3657646" indent="-406405" algn="l" defTabSz="812810" rtl="0" eaLnBrk="1" latinLnBrk="0" hangingPunct="1">
        <a:spcBef>
          <a:spcPts val="177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21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4470456" indent="-406405" algn="l" defTabSz="812810" rtl="0" eaLnBrk="1" latinLnBrk="0" hangingPunct="1">
        <a:spcBef>
          <a:spcPts val="177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21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5283266" indent="-406405" algn="l" defTabSz="812810" rtl="0" eaLnBrk="1" latinLnBrk="0" hangingPunct="1">
        <a:spcBef>
          <a:spcPts val="177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21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6096076" indent="-406405" algn="l" defTabSz="812810" rtl="0" eaLnBrk="1" latinLnBrk="0" hangingPunct="1">
        <a:spcBef>
          <a:spcPts val="177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21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6908886" indent="-406405" algn="l" defTabSz="812810" rtl="0" eaLnBrk="1" latinLnBrk="0" hangingPunct="1">
        <a:spcBef>
          <a:spcPts val="177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21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281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10" algn="l" defTabSz="81281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20" algn="l" defTabSz="81281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30" algn="l" defTabSz="81281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41" algn="l" defTabSz="81281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051" algn="l" defTabSz="81281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861" algn="l" defTabSz="81281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671" algn="l" defTabSz="81281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481" algn="l" defTabSz="81281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kokoroe2021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49813" y="1332013"/>
            <a:ext cx="11842683" cy="2302070"/>
          </a:xfrm>
        </p:spPr>
        <p:txBody>
          <a:bodyPr>
            <a:normAutofit fontScale="90000"/>
          </a:bodyPr>
          <a:lstStyle/>
          <a:p>
            <a:r>
              <a:rPr kumimoji="1" lang="ja-JP" altLang="en-US" sz="4800" dirty="0">
                <a:solidFill>
                  <a:srgbClr val="FF0000"/>
                </a:solidFill>
              </a:rPr>
              <a:t>令和</a:t>
            </a:r>
            <a:r>
              <a:rPr lang="ja-JP" altLang="en-US" sz="4800" dirty="0">
                <a:solidFill>
                  <a:srgbClr val="FF0000"/>
                </a:solidFill>
              </a:rPr>
              <a:t>３年４月１日から</a:t>
            </a:r>
            <a:br>
              <a:rPr lang="en-US" altLang="ja-JP" sz="4800" dirty="0">
                <a:solidFill>
                  <a:srgbClr val="FF0000"/>
                </a:solidFill>
              </a:rPr>
            </a:br>
            <a:r>
              <a:rPr lang="ja-JP" altLang="en-US" sz="4800" dirty="0">
                <a:solidFill>
                  <a:srgbClr val="FF0000"/>
                </a:solidFill>
              </a:rPr>
              <a:t>サプライチェーン・リスク対策の強化のため、「入 札 及 び 契 約 心 得」の一部を改正します。</a:t>
            </a:r>
            <a:br>
              <a:rPr lang="en-US" altLang="ja-JP" sz="4800" dirty="0"/>
            </a:br>
            <a:endParaRPr kumimoji="1" lang="ja-JP" altLang="en-US" sz="4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3144" y="4176194"/>
            <a:ext cx="12817424" cy="174979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dirty="0"/>
              <a:t>防衛省におけるセキュリティー対策強化のため、一般的に流通しているカタログ製品を調達する場合においても、当該製品におけるサプライチェーン・リスクの有無を確認することとなりました。</a:t>
            </a:r>
            <a:endParaRPr lang="en-US" altLang="ja-JP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kumimoji="1" lang="en-US" altLang="ja-JP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dirty="0"/>
              <a:t>「入 札 及 び 契 約 心 得」の主な変更箇所は以下のとおりです。</a:t>
            </a:r>
            <a:endParaRPr lang="en-US" altLang="ja-JP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kumimoji="1" lang="ja-JP" altLang="en-US" dirty="0"/>
              <a:t>　・</a:t>
            </a:r>
            <a:r>
              <a:rPr lang="ja-JP" altLang="en-US" dirty="0"/>
              <a:t>サプライチェーン・リスクの有無を確認するため、同等品承認</a:t>
            </a:r>
            <a:endParaRPr lang="en-US" altLang="ja-JP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ja-JP" altLang="en-US" dirty="0"/>
              <a:t>　　申請書は、入札若しくは随意契約の商議（見積合わせ）を行う</a:t>
            </a:r>
            <a:endParaRPr lang="en-US" altLang="ja-JP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ja-JP" altLang="en-US" dirty="0"/>
              <a:t>　　日の１２勤務日（勤務日：土日及び休日を除く日）前までに提</a:t>
            </a:r>
            <a:endParaRPr lang="en-US" altLang="ja-JP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ja-JP" altLang="en-US" dirty="0"/>
              <a:t>　　出することを原則とする。</a:t>
            </a:r>
            <a:endParaRPr lang="en-US" altLang="ja-JP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kumimoji="1" lang="ja-JP" altLang="en-US" dirty="0"/>
              <a:t>　・同等品承認申請が出された製品については、官側でサプライ</a:t>
            </a:r>
            <a:endParaRPr kumimoji="1" lang="en-US" altLang="ja-JP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ja-JP" altLang="en-US" dirty="0"/>
              <a:t>　　</a:t>
            </a:r>
            <a:r>
              <a:rPr kumimoji="1" lang="ja-JP" altLang="en-US" dirty="0"/>
              <a:t>チェーン・リスクの懸念の有無を確認</a:t>
            </a:r>
            <a:r>
              <a:rPr lang="ja-JP" altLang="en-US" dirty="0"/>
              <a:t>する</a:t>
            </a:r>
            <a:r>
              <a:rPr kumimoji="1" lang="ja-JP" altLang="en-US" dirty="0"/>
              <a:t>。</a:t>
            </a:r>
            <a:endParaRPr kumimoji="1" lang="en-US" altLang="ja-JP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ja-JP" altLang="en-US" dirty="0"/>
              <a:t>　・同等品承認申請が出された製品のうち、サプライチェーン・</a:t>
            </a:r>
            <a:endParaRPr lang="en-US" altLang="ja-JP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ja-JP" altLang="en-US" dirty="0"/>
              <a:t>　　リスクの懸念があると官側が判断した製品については、同等品</a:t>
            </a:r>
            <a:endParaRPr lang="en-US" altLang="ja-JP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ja-JP" altLang="en-US" dirty="0"/>
              <a:t>　　として認めない。</a:t>
            </a:r>
            <a:endParaRPr lang="en-US" altLang="ja-JP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kumimoji="1" lang="ja-JP" altLang="en-US" dirty="0"/>
              <a:t>　　</a:t>
            </a:r>
            <a:endParaRPr kumimoji="1" lang="en-US" altLang="ja-JP" dirty="0"/>
          </a:p>
          <a:p>
            <a:r>
              <a:rPr kumimoji="1" lang="ja-JP" altLang="en-US" dirty="0"/>
              <a:t>細部については、海上自衛隊の調達ＨＰや、各契約機関に掲示</a:t>
            </a:r>
            <a:r>
              <a:rPr lang="ja-JP" altLang="en-US" dirty="0"/>
              <a:t>されている「入 札 及 び 契 約 心 得」の第４章第４項第５号、並びに第１２章</a:t>
            </a:r>
            <a:r>
              <a:rPr kumimoji="1" lang="ja-JP" altLang="en-US" dirty="0"/>
              <a:t>をご確認ください。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>
                <a:solidFill>
                  <a:srgbClr val="3333FF"/>
                </a:solidFill>
              </a:rPr>
              <a:t>　</a:t>
            </a:r>
            <a:r>
              <a:rPr lang="en-US" altLang="ja-JP" dirty="0">
                <a:solidFill>
                  <a:srgbClr val="3333FF"/>
                </a:solidFill>
                <a:hlinkClick r:id="rId2" action="ppaction://hlinkfile"/>
              </a:rPr>
              <a:t>https://www.mod.go.jp/msdf/bukei/keijiban/kokoroe2021.pdf</a:t>
            </a:r>
            <a:endParaRPr lang="en-US" altLang="ja-JP" dirty="0">
              <a:solidFill>
                <a:srgbClr val="3333FF"/>
              </a:solidFill>
            </a:endParaRPr>
          </a:p>
          <a:p>
            <a:pPr marL="0" indent="0">
              <a:buNone/>
            </a:pPr>
            <a:r>
              <a:rPr lang="ja-JP" altLang="en-US" dirty="0"/>
              <a:t>　　（海上自衛隊調達ＨＰ）</a:t>
            </a:r>
          </a:p>
          <a:p>
            <a:endParaRPr kumimoji="1" lang="en-US" altLang="ja-JP" dirty="0"/>
          </a:p>
          <a:p>
            <a:r>
              <a:rPr lang="ja-JP" altLang="en-US" dirty="0"/>
              <a:t>サプライチェーン・リスクの確認に関するお問い合わせは、防衛省海上幕僚監部経理課契約班までお願いいたします。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</a:t>
            </a:r>
            <a:r>
              <a:rPr lang="ja-JP" altLang="en-US" dirty="0"/>
              <a:t>ＴＥＬ：</a:t>
            </a:r>
            <a:r>
              <a:rPr kumimoji="1" lang="en-US" altLang="ja-JP" dirty="0"/>
              <a:t>03-3268-3111</a:t>
            </a:r>
            <a:r>
              <a:rPr kumimoji="1" lang="ja-JP" altLang="en-US" dirty="0"/>
              <a:t>（内線：</a:t>
            </a:r>
            <a:r>
              <a:rPr kumimoji="1" lang="en-US" altLang="ja-JP" dirty="0"/>
              <a:t>51152</a:t>
            </a:r>
            <a:r>
              <a:rPr kumimoji="1" lang="ja-JP" altLang="en-US" dirty="0"/>
              <a:t>～</a:t>
            </a:r>
            <a:r>
              <a:rPr kumimoji="1" lang="en-US" altLang="ja-JP" dirty="0"/>
              <a:t>51156</a:t>
            </a:r>
            <a:r>
              <a:rPr kumimoji="1" lang="ja-JP" altLang="en-US" dirty="0"/>
              <a:t>）</a:t>
            </a:r>
            <a:endParaRPr kumimoji="1" lang="en-US" altLang="ja-JP" dirty="0"/>
          </a:p>
        </p:txBody>
      </p:sp>
      <p:sp>
        <p:nvSpPr>
          <p:cNvPr id="5" name="正方形/長方形 4"/>
          <p:cNvSpPr/>
          <p:nvPr/>
        </p:nvSpPr>
        <p:spPr>
          <a:xfrm>
            <a:off x="423144" y="227194"/>
            <a:ext cx="88444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サプライチェーン・リスク対策の強化について（掲示用）</a:t>
            </a:r>
            <a:endParaRPr lang="en-US" altLang="ja-JP" sz="2400" dirty="0"/>
          </a:p>
        </p:txBody>
      </p:sp>
      <p:sp>
        <p:nvSpPr>
          <p:cNvPr id="6" name="正方形/長方形 5"/>
          <p:cNvSpPr/>
          <p:nvPr/>
        </p:nvSpPr>
        <p:spPr>
          <a:xfrm>
            <a:off x="13022166" y="273360"/>
            <a:ext cx="33843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令和３年３月５日</a:t>
            </a:r>
            <a:endParaRPr lang="en-US" altLang="ja-JP" sz="2400" dirty="0"/>
          </a:p>
          <a:p>
            <a:r>
              <a:rPr lang="ja-JP" altLang="en-US" sz="2400" dirty="0"/>
              <a:t>海上幕僚監部経理課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3677060416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10735</TotalTime>
  <Words>340</Words>
  <Application>Microsoft Office PowerPoint</Application>
  <PresentationFormat>ユーザー設定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メイリオ</vt:lpstr>
      <vt:lpstr>Arial</vt:lpstr>
      <vt:lpstr>Calibri</vt:lpstr>
      <vt:lpstr>Trebuchet MS</vt:lpstr>
      <vt:lpstr>Wingdings 3</vt:lpstr>
      <vt:lpstr>ファセット</vt:lpstr>
      <vt:lpstr>令和３年４月１日から サプライチェーン・リスク対策の強化のため、「入 札 及 び 契 約 心 得」の一部を改正します。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立岡 和敏</dc:creator>
  <cp:lastModifiedBy>櫻井　智章</cp:lastModifiedBy>
  <cp:revision>600</cp:revision>
  <cp:lastPrinted>2019-12-04T03:26:15Z</cp:lastPrinted>
  <dcterms:created xsi:type="dcterms:W3CDTF">2015-07-26T22:38:26Z</dcterms:created>
  <dcterms:modified xsi:type="dcterms:W3CDTF">2021-03-10T06:39:06Z</dcterms:modified>
</cp:coreProperties>
</file>