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9" r:id="rId2"/>
  </p:sldIdLst>
  <p:sldSz cx="16256000" cy="216741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B8A74B4-21D8-4849-A386-EC6F221E8A2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827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4F81BD"/>
    <a:srgbClr val="FFCCFF"/>
    <a:srgbClr val="FFFFCC"/>
    <a:srgbClr val="00CC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2488" autoAdjust="0"/>
  </p:normalViewPr>
  <p:slideViewPr>
    <p:cSldViewPr>
      <p:cViewPr varScale="1">
        <p:scale>
          <a:sx n="37" d="100"/>
          <a:sy n="37" d="100"/>
        </p:scale>
        <p:origin x="3324" y="72"/>
      </p:cViewPr>
      <p:guideLst>
        <p:guide orient="horz" pos="6827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3EAA-BCB7-4C69-B21F-2D0B27EAB0EC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40841-D4E5-42A9-8EB3-950C6B40E5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99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051" y="-26761"/>
            <a:ext cx="16301874" cy="2172766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947" y="7599330"/>
            <a:ext cx="10358612" cy="5203000"/>
          </a:xfrm>
        </p:spPr>
        <p:txBody>
          <a:bodyPr anchor="b">
            <a:noAutofit/>
          </a:bodyPr>
          <a:lstStyle>
            <a:lvl1pPr algn="r">
              <a:defRPr sz="9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47" y="12802325"/>
            <a:ext cx="10358612" cy="346665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25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5" cy="10756794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3" y="14128327"/>
            <a:ext cx="11284825" cy="4964895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7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573" y="1926590"/>
            <a:ext cx="10794990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57465" y="11479266"/>
            <a:ext cx="9635207" cy="120411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128327"/>
            <a:ext cx="11284827" cy="4964895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8154" y="2497924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95910" y="9122720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75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6105887"/>
            <a:ext cx="11284827" cy="8202735"/>
          </a:xfrm>
        </p:spPr>
        <p:txBody>
          <a:bodyPr anchor="b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33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573" y="1926590"/>
            <a:ext cx="10794990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3728" y="12683384"/>
            <a:ext cx="11284828" cy="16252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8154" y="2497924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95910" y="9122720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973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42" y="1926590"/>
            <a:ext cx="11273716" cy="9552676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3728" y="12683384"/>
            <a:ext cx="11284828" cy="16252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accent1"/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3"/>
            <a:ext cx="11284827" cy="4784599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44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1264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26333" y="1926591"/>
            <a:ext cx="1740110" cy="1659677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731" y="1926591"/>
            <a:ext cx="9235602" cy="165967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32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474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8535870"/>
            <a:ext cx="11284827" cy="5772757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1" y="14308622"/>
            <a:ext cx="11284827" cy="2719223"/>
          </a:xfrm>
        </p:spPr>
        <p:txBody>
          <a:bodyPr anchor="t"/>
          <a:lstStyle>
            <a:lvl1pPr marL="0" indent="0" algn="l">
              <a:buNone/>
              <a:defRPr sz="35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34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5" cy="4174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3734" y="6828362"/>
            <a:ext cx="5489972" cy="1226485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8585" y="6828366"/>
            <a:ext cx="5489973" cy="122648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9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3" cy="417427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2" y="6829607"/>
            <a:ext cx="5494528" cy="1821228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732" y="8650839"/>
            <a:ext cx="5494528" cy="1044238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4027" y="6829607"/>
            <a:ext cx="5494528" cy="1821228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74027" y="8650839"/>
            <a:ext cx="5494528" cy="1044238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73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2" y="1926590"/>
            <a:ext cx="11284825" cy="4174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536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1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1" y="4736213"/>
            <a:ext cx="4960324" cy="4040485"/>
          </a:xfrm>
        </p:spPr>
        <p:txBody>
          <a:bodyPr anchor="b">
            <a:normAutofit/>
          </a:bodyPr>
          <a:lstStyle>
            <a:lvl1pPr>
              <a:defRPr sz="35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8934" y="1627379"/>
            <a:ext cx="6019621" cy="1746584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1" y="8776697"/>
            <a:ext cx="4960324" cy="8167936"/>
          </a:xfrm>
        </p:spPr>
        <p:txBody>
          <a:bodyPr>
            <a:normAutofit/>
          </a:bodyPr>
          <a:lstStyle>
            <a:lvl1pPr marL="0" indent="0">
              <a:buNone/>
              <a:defRPr sz="2489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49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2" y="15171897"/>
            <a:ext cx="11284825" cy="1791128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3732" y="1926590"/>
            <a:ext cx="11284825" cy="12154072"/>
          </a:xfrm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2" y="16963025"/>
            <a:ext cx="11284825" cy="2130197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82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052" y="-26761"/>
            <a:ext cx="16301876" cy="2172766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3733" y="1926590"/>
            <a:ext cx="11284823" cy="4174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2" y="6828366"/>
            <a:ext cx="11284825" cy="12264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9347" y="19093226"/>
            <a:ext cx="1216235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3732" y="19093226"/>
            <a:ext cx="8218619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7202" y="19093226"/>
            <a:ext cx="91135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7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812810" rtl="0" eaLnBrk="1" latinLnBrk="0" hangingPunct="1">
        <a:spcBef>
          <a:spcPct val="0"/>
        </a:spcBef>
        <a:buNone/>
        <a:defRPr kumimoji="1" sz="6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609608" indent="-609608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320817" indent="-508006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8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032025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84483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65764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47045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28326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09607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908886" indent="-406405" algn="l" defTabSz="812810" rtl="0" eaLnBrk="1" latinLnBrk="0" hangingPunct="1">
        <a:spcBef>
          <a:spcPts val="17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81281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kokoroe20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13" y="1332013"/>
            <a:ext cx="11842683" cy="2302070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令和</a:t>
            </a:r>
            <a:r>
              <a:rPr lang="ja-JP" altLang="en-US" sz="4800" dirty="0">
                <a:solidFill>
                  <a:srgbClr val="FF0000"/>
                </a:solidFill>
              </a:rPr>
              <a:t>３年４月１日から</a:t>
            </a:r>
            <a:br>
              <a:rPr lang="en-US" altLang="ja-JP" sz="4800" dirty="0">
                <a:solidFill>
                  <a:srgbClr val="FF0000"/>
                </a:solidFill>
              </a:rPr>
            </a:br>
            <a:r>
              <a:rPr lang="ja-JP" altLang="en-US" sz="4800" dirty="0">
                <a:solidFill>
                  <a:srgbClr val="FF0000"/>
                </a:solidFill>
              </a:rPr>
              <a:t>サプライチェーン・リスク対策の強化のため、「入 札 及 び 契 約 心 得」の一部を改正します。</a:t>
            </a:r>
            <a:br>
              <a:rPr lang="en-US" altLang="ja-JP" sz="4800" dirty="0"/>
            </a:b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144" y="4176194"/>
            <a:ext cx="12817424" cy="174979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dirty="0"/>
              <a:t>防衛省におけるセキュリティー対策強化のため、一般的に流通しているカタログ製品を調達する場合においても、当該製品におけるサプライチェーン・リスクの有無を確認することとなりました。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kumimoji="1" lang="en-US" altLang="ja-JP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dirty="0"/>
              <a:t>「入 札 及 び 契 約 心 得」の主な変更箇所は以下のとおりです。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kumimoji="1" lang="ja-JP" altLang="en-US" dirty="0"/>
              <a:t>　・</a:t>
            </a:r>
            <a:r>
              <a:rPr lang="ja-JP" altLang="en-US" dirty="0"/>
              <a:t>サプライチェーン・リスクの有無を確認するため、同等品承認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申請書は、入札若しくは随意契約の商議（見積合わせ）を行う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日の１２勤務日（勤務日：土日及び休日を除く日）前までに提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出することを原則とする。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kumimoji="1" lang="ja-JP" altLang="en-US" dirty="0"/>
              <a:t>　・同等品承認申請が出された製品については、官側でサプライ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チェーン・リスクの懸念の有無を確認</a:t>
            </a:r>
            <a:r>
              <a:rPr lang="ja-JP" altLang="en-US" dirty="0"/>
              <a:t>する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・同等品承認申請が出された製品のうち、サプライチェーン・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リスクの懸念があると官側が判断した製品については、同等品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dirty="0"/>
              <a:t>　　として認めない。</a:t>
            </a:r>
            <a:endParaRPr lang="en-US" altLang="ja-JP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kumimoji="1" lang="ja-JP" altLang="en-US" dirty="0"/>
              <a:t>細部については、海上自衛隊の調達ＨＰや、各契約機関に掲示</a:t>
            </a:r>
            <a:r>
              <a:rPr lang="ja-JP" altLang="en-US" dirty="0"/>
              <a:t>されている「入 札 及 び 契 約 心 得」の第４章第４項第５号、並びに第１２章</a:t>
            </a:r>
            <a:r>
              <a:rPr kumimoji="1" lang="ja-JP" altLang="en-US" dirty="0"/>
              <a:t>をご確認ください。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3333FF"/>
                </a:solidFill>
              </a:rPr>
              <a:t>　</a:t>
            </a:r>
            <a:r>
              <a:rPr lang="en-US" altLang="ja-JP" dirty="0">
                <a:solidFill>
                  <a:srgbClr val="3333FF"/>
                </a:solidFill>
                <a:hlinkClick r:id="rId2" action="ppaction://hlinkfile"/>
              </a:rPr>
              <a:t>https://www.mod.go.jp/msdf/bukei/keijiban/kokoroe2021.pdf</a:t>
            </a:r>
            <a:endParaRPr lang="en-US" altLang="ja-JP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（海上自衛隊調達ＨＰ）</a:t>
            </a:r>
          </a:p>
          <a:p>
            <a:endParaRPr kumimoji="1" lang="en-US" altLang="ja-JP" dirty="0"/>
          </a:p>
          <a:p>
            <a:r>
              <a:rPr lang="ja-JP" altLang="en-US" dirty="0"/>
              <a:t>サプライチェーン・リスクの確認に関するお問い合わせは、防衛省海上幕僚監部経理課契約班までお願いいたします。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ＴＥＬ：</a:t>
            </a:r>
            <a:r>
              <a:rPr kumimoji="1" lang="en-US" altLang="ja-JP" dirty="0"/>
              <a:t>03-3268-3111</a:t>
            </a:r>
            <a:r>
              <a:rPr kumimoji="1" lang="ja-JP" altLang="en-US" dirty="0"/>
              <a:t>（内線：</a:t>
            </a:r>
            <a:r>
              <a:rPr kumimoji="1" lang="en-US" altLang="ja-JP" dirty="0"/>
              <a:t>51152</a:t>
            </a:r>
            <a:r>
              <a:rPr kumimoji="1" lang="ja-JP" altLang="en-US" dirty="0"/>
              <a:t>～</a:t>
            </a:r>
            <a:r>
              <a:rPr kumimoji="1" lang="en-US" altLang="ja-JP" dirty="0"/>
              <a:t>51156</a:t>
            </a:r>
            <a:r>
              <a:rPr kumimoji="1" lang="ja-JP" altLang="en-US" dirty="0"/>
              <a:t>）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423144" y="227194"/>
            <a:ext cx="8844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サプライチェーン・リスク対策の強化について（掲示用）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3022166" y="273360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令和３年３月５日</a:t>
            </a:r>
            <a:endParaRPr lang="en-US" altLang="ja-JP" sz="2400" dirty="0"/>
          </a:p>
          <a:p>
            <a:r>
              <a:rPr lang="ja-JP" altLang="en-US" sz="2400" dirty="0"/>
              <a:t>海上幕僚監部経理課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67706041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10735</TotalTime>
  <Words>340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令和３年４月１日から サプライチェーン・リスク対策の強化のため、「入 札 及 び 契 約 心 得」の一部を改正します。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立岡 和敏</dc:creator>
  <cp:lastModifiedBy>櫻井　智章</cp:lastModifiedBy>
  <cp:revision>600</cp:revision>
  <cp:lastPrinted>2019-12-04T03:26:15Z</cp:lastPrinted>
  <dcterms:created xsi:type="dcterms:W3CDTF">2015-07-26T22:38:26Z</dcterms:created>
  <dcterms:modified xsi:type="dcterms:W3CDTF">2021-03-10T06:39:06Z</dcterms:modified>
</cp:coreProperties>
</file>