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144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84" autoAdjust="0"/>
    <p:restoredTop sz="94660"/>
  </p:normalViewPr>
  <p:slideViewPr>
    <p:cSldViewPr snapToGrid="0">
      <p:cViewPr varScale="1">
        <p:scale>
          <a:sx n="81" d="100"/>
          <a:sy n="81" d="100"/>
        </p:scale>
        <p:origin x="33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3463088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136704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2516865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246579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184477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285991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366284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2505430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4870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318302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128A1CD-947E-45F5-9EEE-A62CD1DBD03D}" type="datetimeFigureOut">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194479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128A1CD-947E-45F5-9EEE-A62CD1DBD03D}" type="datetimeFigureOut">
              <a:rPr kumimoji="1" lang="ja-JP" altLang="en-US" smtClean="0"/>
              <a:t>2025/9/29</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6A2A16-2042-42C1-A300-9CB7D482E56D}" type="slidenum">
              <a:rPr kumimoji="1" lang="ja-JP" altLang="en-US" smtClean="0"/>
              <a:t>‹#›</a:t>
            </a:fld>
            <a:endParaRPr kumimoji="1" lang="ja-JP" altLang="en-US"/>
          </a:p>
        </p:txBody>
      </p:sp>
    </p:spTree>
    <p:extLst>
      <p:ext uri="{BB962C8B-B14F-4D97-AF65-F5344CB8AC3E}">
        <p14:creationId xmlns:p14="http://schemas.microsoft.com/office/powerpoint/2010/main" val="3633803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0639" y="399361"/>
            <a:ext cx="5997040" cy="8927676"/>
          </a:xfrm>
        </p:spPr>
        <p:txBody>
          <a:bodyPr anchor="t">
            <a:normAutofit/>
          </a:bodyPr>
          <a:lstStyle/>
          <a:p>
            <a:pPr algn="l">
              <a:lnSpc>
                <a:spcPct val="100000"/>
              </a:lnSpc>
            </a:pPr>
            <a:r>
              <a:rPr kumimoji="1" lang="ja-JP" altLang="en-US" sz="1100" dirty="0">
                <a:latin typeface="ＭＳ 明朝" panose="02020609040205080304" pitchFamily="17" charset="-128"/>
                <a:ea typeface="ＭＳ 明朝" panose="02020609040205080304" pitchFamily="17" charset="-128"/>
              </a:rPr>
              <a:t>　　　　　　　　　　　　　　　　　　　　　　　　　　　　　　　　</a:t>
            </a:r>
            <a:br>
              <a:rPr kumimoji="1" lang="en-US" altLang="ja-JP" sz="1100" dirty="0">
                <a:latin typeface="ＭＳ 明朝" panose="02020609040205080304" pitchFamily="17" charset="-128"/>
                <a:ea typeface="ＭＳ 明朝" panose="02020609040205080304" pitchFamily="17" charset="-128"/>
              </a:rPr>
            </a:br>
            <a:r>
              <a:rPr kumimoji="1" lang="ja-JP" altLang="en-US" sz="1100" dirty="0">
                <a:latin typeface="ＭＳ 明朝" panose="02020609040205080304" pitchFamily="17" charset="-128"/>
                <a:ea typeface="ＭＳ 明朝" panose="02020609040205080304" pitchFamily="17" charset="-128"/>
              </a:rPr>
              <a:t>　　　　　　　　　　　　　　　　　　　　　　　　　　　　　　　　（別記様式第１）</a:t>
            </a:r>
            <a:br>
              <a:rPr kumimoji="1"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a:t>
            </a:r>
            <a:br>
              <a:rPr lang="en-US" altLang="ja-JP" sz="1100" dirty="0">
                <a:latin typeface="ＭＳ 明朝" panose="02020609040205080304" pitchFamily="17" charset="-128"/>
                <a:ea typeface="ＭＳ 明朝" panose="02020609040205080304" pitchFamily="17" charset="-128"/>
              </a:rPr>
            </a:br>
            <a:r>
              <a:rPr lang="en-US" altLang="ja-JP" sz="11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　　　　　　　　　</a:t>
            </a:r>
            <a:r>
              <a:rPr lang="en-US" altLang="ja-JP" sz="11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小型無人機等の飛行に関する同意書申請書</a:t>
            </a: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a:t>
            </a:r>
            <a:br>
              <a:rPr lang="en-US" altLang="ja-JP" sz="1100" dirty="0">
                <a:latin typeface="ＭＳ 明朝" panose="02020609040205080304" pitchFamily="17" charset="-128"/>
                <a:ea typeface="ＭＳ 明朝" panose="02020609040205080304" pitchFamily="17" charset="-128"/>
              </a:rPr>
            </a:b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年　　月　　日</a:t>
            </a: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a:t>
            </a: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陸上自衛隊</a:t>
            </a: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青森駐屯地司令　殿</a:t>
            </a: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申請者</a:t>
            </a:r>
            <a:br>
              <a:rPr lang="en-US" altLang="ja-JP" sz="1100" dirty="0">
                <a:latin typeface="ＭＳ 明朝" panose="02020609040205080304" pitchFamily="17" charset="-128"/>
                <a:ea typeface="ＭＳ 明朝" panose="02020609040205080304" pitchFamily="17" charset="-128"/>
              </a:rPr>
            </a:br>
            <a:r>
              <a:rPr lang="ja-JP" altLang="en-US" sz="1100" dirty="0">
                <a:latin typeface="ＭＳ 明朝" panose="02020609040205080304" pitchFamily="17" charset="-128"/>
                <a:ea typeface="ＭＳ 明朝" panose="02020609040205080304" pitchFamily="17" charset="-128"/>
              </a:rPr>
              <a:t>　　　　　　　　　　　　　　　　　　　　　　　　　氏　名　　　　　　　　　　㊞　</a:t>
            </a:r>
            <a:br>
              <a:rPr lang="en-US" altLang="ja-JP" sz="1100" dirty="0">
                <a:latin typeface="ＭＳ 明朝" panose="02020609040205080304" pitchFamily="17" charset="-128"/>
                <a:ea typeface="ＭＳ 明朝" panose="02020609040205080304" pitchFamily="17" charset="-128"/>
              </a:rPr>
            </a:br>
            <a:br>
              <a:rPr lang="en-US" altLang="ja-JP" sz="1100" dirty="0">
                <a:latin typeface="ＭＳ 明朝" panose="02020609040205080304" pitchFamily="17" charset="-128"/>
                <a:ea typeface="ＭＳ 明朝" panose="02020609040205080304" pitchFamily="17" charset="-128"/>
              </a:rPr>
            </a:br>
            <a:endParaRPr kumimoji="1" lang="ja-JP" altLang="en-US" sz="1100" dirty="0">
              <a:latin typeface="ＭＳ 明朝" panose="02020609040205080304" pitchFamily="17" charset="-128"/>
              <a:ea typeface="ＭＳ 明朝" panose="02020609040205080304" pitchFamily="17" charset="-128"/>
            </a:endParaRPr>
          </a:p>
        </p:txBody>
      </p:sp>
      <p:graphicFrame>
        <p:nvGraphicFramePr>
          <p:cNvPr id="4" name="表 3"/>
          <p:cNvGraphicFramePr>
            <a:graphicFrameLocks noGrp="1"/>
          </p:cNvGraphicFramePr>
          <p:nvPr>
            <p:extLst>
              <p:ext uri="{D42A27DB-BD31-4B8C-83A1-F6EECF244321}">
                <p14:modId xmlns:p14="http://schemas.microsoft.com/office/powerpoint/2010/main" val="928326652"/>
              </p:ext>
            </p:extLst>
          </p:nvPr>
        </p:nvGraphicFramePr>
        <p:xfrm>
          <a:off x="593942" y="2692152"/>
          <a:ext cx="5913737" cy="6171240"/>
        </p:xfrm>
        <a:graphic>
          <a:graphicData uri="http://schemas.openxmlformats.org/drawingml/2006/table">
            <a:tbl>
              <a:tblPr firstRow="1" bandRow="1">
                <a:tableStyleId>{5940675A-B579-460E-94D1-54222C63F5DA}</a:tableStyleId>
              </a:tblPr>
              <a:tblGrid>
                <a:gridCol w="1200698">
                  <a:extLst>
                    <a:ext uri="{9D8B030D-6E8A-4147-A177-3AD203B41FA5}">
                      <a16:colId xmlns:a16="http://schemas.microsoft.com/office/drawing/2014/main" val="2687109378"/>
                    </a:ext>
                  </a:extLst>
                </a:gridCol>
                <a:gridCol w="982391">
                  <a:extLst>
                    <a:ext uri="{9D8B030D-6E8A-4147-A177-3AD203B41FA5}">
                      <a16:colId xmlns:a16="http://schemas.microsoft.com/office/drawing/2014/main" val="343165006"/>
                    </a:ext>
                  </a:extLst>
                </a:gridCol>
                <a:gridCol w="130648">
                  <a:extLst>
                    <a:ext uri="{9D8B030D-6E8A-4147-A177-3AD203B41FA5}">
                      <a16:colId xmlns:a16="http://schemas.microsoft.com/office/drawing/2014/main" val="227534730"/>
                    </a:ext>
                  </a:extLst>
                </a:gridCol>
                <a:gridCol w="900000">
                  <a:extLst>
                    <a:ext uri="{9D8B030D-6E8A-4147-A177-3AD203B41FA5}">
                      <a16:colId xmlns:a16="http://schemas.microsoft.com/office/drawing/2014/main" val="1766601009"/>
                    </a:ext>
                  </a:extLst>
                </a:gridCol>
                <a:gridCol w="900000">
                  <a:extLst>
                    <a:ext uri="{9D8B030D-6E8A-4147-A177-3AD203B41FA5}">
                      <a16:colId xmlns:a16="http://schemas.microsoft.com/office/drawing/2014/main" val="418679261"/>
                    </a:ext>
                  </a:extLst>
                </a:gridCol>
                <a:gridCol w="900000">
                  <a:extLst>
                    <a:ext uri="{9D8B030D-6E8A-4147-A177-3AD203B41FA5}">
                      <a16:colId xmlns:a16="http://schemas.microsoft.com/office/drawing/2014/main" val="4112660269"/>
                    </a:ext>
                  </a:extLst>
                </a:gridCol>
                <a:gridCol w="900000">
                  <a:extLst>
                    <a:ext uri="{9D8B030D-6E8A-4147-A177-3AD203B41FA5}">
                      <a16:colId xmlns:a16="http://schemas.microsoft.com/office/drawing/2014/main" val="931763529"/>
                    </a:ext>
                  </a:extLst>
                </a:gridCol>
              </a:tblGrid>
              <a:tr h="426720">
                <a:tc gridSpan="2">
                  <a:txBody>
                    <a:bodyPr/>
                    <a:lstStyle/>
                    <a:p>
                      <a:pPr algn="dist"/>
                      <a:r>
                        <a:rPr kumimoji="1" lang="ja-JP" altLang="en-US" sz="1100" dirty="0">
                          <a:latin typeface="ＭＳ 明朝" panose="02020609040205080304" pitchFamily="17" charset="-128"/>
                          <a:ea typeface="ＭＳ 明朝" panose="02020609040205080304" pitchFamily="17" charset="-128"/>
                        </a:rPr>
                        <a:t>小型無人機等の飛行を行う日時</a:t>
                      </a: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gridSpan="5">
                  <a:txBody>
                    <a:bodyPr/>
                    <a:lstStyle/>
                    <a:p>
                      <a:pPr algn="r"/>
                      <a:r>
                        <a:rPr kumimoji="1" lang="ja-JP" altLang="en-US" sz="1100" dirty="0">
                          <a:latin typeface="ＭＳ 明朝" panose="02020609040205080304" pitchFamily="17" charset="-128"/>
                          <a:ea typeface="ＭＳ 明朝" panose="02020609040205080304" pitchFamily="17" charset="-128"/>
                        </a:rPr>
                        <a:t>月　日　時　分から　月 　日　時　分まで</a:t>
                      </a:r>
                    </a:p>
                  </a:txBody>
                  <a:tcPr anchor="ctr"/>
                </a:tc>
                <a:tc hMerge="1">
                  <a:txBody>
                    <a:bodyPr/>
                    <a:lstStyle/>
                    <a:p>
                      <a:pPr algn="ctr"/>
                      <a:endParaRPr kumimoji="1" lang="ja-JP" altLang="en-US" sz="120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32634315"/>
                  </a:ext>
                </a:extLst>
              </a:tr>
              <a:tr h="426720">
                <a:tc gridSpan="2">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小型無人機等の飛行を行う目的</a:t>
                      </a: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gridSpan="5">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79495015"/>
                  </a:ext>
                </a:extLst>
              </a:tr>
              <a:tr h="426720">
                <a:tc gridSpan="2">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小型無人機等の飛行を係る区域</a:t>
                      </a: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gridSpan="5">
                  <a:txBody>
                    <a:bodyPr/>
                    <a:lstStyle/>
                    <a:p>
                      <a:pPr algn="l"/>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79222192"/>
                  </a:ext>
                </a:extLst>
              </a:tr>
              <a:tr h="426720">
                <a:tc gridSpan="2">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小型無人機等の飛行を行う際の申請者の位置</a:t>
                      </a:r>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gridSpan="5">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41885175"/>
                  </a:ext>
                </a:extLst>
              </a:tr>
              <a:tr h="0">
                <a:tc>
                  <a:txBody>
                    <a:bodyPr/>
                    <a:lstStyle/>
                    <a:p>
                      <a:pPr algn="ctr"/>
                      <a:r>
                        <a:rPr kumimoji="1" lang="ja-JP" altLang="en-US" sz="1100" dirty="0">
                          <a:latin typeface="ＭＳ 明朝" panose="02020609040205080304" pitchFamily="17" charset="-128"/>
                          <a:ea typeface="ＭＳ 明朝" panose="02020609040205080304" pitchFamily="17" charset="-128"/>
                        </a:rPr>
                        <a:t>申　請　者</a:t>
                      </a:r>
                    </a:p>
                  </a:txBody>
                  <a:tcPr anchor="ctr"/>
                </a:tc>
                <a:tc>
                  <a:txBody>
                    <a:bodyPr/>
                    <a:lstStyle/>
                    <a:p>
                      <a:pPr algn="dist"/>
                      <a:r>
                        <a:rPr kumimoji="1" lang="ja-JP" altLang="en-US" sz="1100" dirty="0">
                          <a:latin typeface="ＭＳ 明朝" panose="02020609040205080304" pitchFamily="17" charset="-128"/>
                          <a:ea typeface="ＭＳ 明朝" panose="02020609040205080304" pitchFamily="17" charset="-128"/>
                        </a:rPr>
                        <a:t>氏　　名</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生年月日</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住所</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電話番号</a:t>
                      </a:r>
                    </a:p>
                  </a:txBody>
                  <a:tcPr anchor="ctr"/>
                </a:tc>
                <a:tc gridSpan="5">
                  <a:txBody>
                    <a:bodyPr/>
                    <a:lstStyle/>
                    <a:p>
                      <a:pPr algn="l"/>
                      <a:endParaRPr kumimoji="1" lang="ja-JP" altLang="en-US" sz="1100" dirty="0">
                        <a:latin typeface="ＭＳ 明朝" panose="02020609040205080304" pitchFamily="17" charset="-128"/>
                        <a:ea typeface="ＭＳ 明朝" panose="02020609040205080304" pitchFamily="17" charset="-128"/>
                      </a:endParaRPr>
                    </a:p>
                  </a:txBody>
                  <a:tcP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85801114"/>
                  </a:ext>
                </a:extLst>
              </a:tr>
              <a:tr h="0">
                <a:tc>
                  <a:txBody>
                    <a:bodyPr/>
                    <a:lstStyle/>
                    <a:p>
                      <a:pPr algn="ctr"/>
                      <a:r>
                        <a:rPr kumimoji="1" lang="ja-JP" altLang="en-US" sz="1100" dirty="0">
                          <a:latin typeface="ＭＳ 明朝" panose="02020609040205080304" pitchFamily="17" charset="-128"/>
                          <a:ea typeface="ＭＳ 明朝" panose="02020609040205080304" pitchFamily="17" charset="-128"/>
                        </a:rPr>
                        <a:t>申請者の勤務先</a:t>
                      </a:r>
                    </a:p>
                  </a:txBody>
                  <a:tcPr anchor="ctr"/>
                </a:tc>
                <a:tc>
                  <a:txBody>
                    <a:bodyPr/>
                    <a:lstStyle/>
                    <a:p>
                      <a:pPr algn="dist"/>
                      <a:r>
                        <a:rPr kumimoji="1" lang="ja-JP" altLang="en-US" sz="1100" dirty="0">
                          <a:latin typeface="ＭＳ 明朝" panose="02020609040205080304" pitchFamily="17" charset="-128"/>
                          <a:ea typeface="ＭＳ 明朝" panose="02020609040205080304" pitchFamily="17" charset="-128"/>
                        </a:rPr>
                        <a:t>名称</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所在地</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電話番号</a:t>
                      </a:r>
                      <a:endParaRPr kumimoji="1" lang="en-US" altLang="ja-JP" sz="1100" dirty="0">
                        <a:latin typeface="ＭＳ 明朝" panose="02020609040205080304" pitchFamily="17" charset="-128"/>
                        <a:ea typeface="ＭＳ 明朝" panose="02020609040205080304" pitchFamily="17" charset="-128"/>
                      </a:endParaRPr>
                    </a:p>
                  </a:txBody>
                  <a:tcPr anchor="ctr"/>
                </a:tc>
                <a:tc gridSpan="5">
                  <a:txBody>
                    <a:bodyPr/>
                    <a:lstStyle/>
                    <a:p>
                      <a:pPr algn="l"/>
                      <a:endParaRPr kumimoji="1" lang="ja-JP" altLang="en-US" sz="1100" dirty="0">
                        <a:latin typeface="ＭＳ 明朝" panose="02020609040205080304" pitchFamily="17" charset="-128"/>
                        <a:ea typeface="ＭＳ 明朝" panose="02020609040205080304" pitchFamily="17" charset="-128"/>
                      </a:endParaRPr>
                    </a:p>
                  </a:txBody>
                  <a:tcP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29215340"/>
                  </a:ext>
                </a:extLst>
              </a:tr>
              <a:tr h="0">
                <a:tc>
                  <a:txBody>
                    <a:bodyPr/>
                    <a:lstStyle/>
                    <a:p>
                      <a:pPr algn="ctr"/>
                      <a:r>
                        <a:rPr kumimoji="1" lang="ja-JP" altLang="en-US" sz="1100" dirty="0">
                          <a:latin typeface="ＭＳ 明朝" panose="02020609040205080304" pitchFamily="17" charset="-128"/>
                          <a:ea typeface="ＭＳ 明朝" panose="02020609040205080304" pitchFamily="17" charset="-128"/>
                        </a:rPr>
                        <a:t>船　　舶</a:t>
                      </a:r>
                    </a:p>
                  </a:txBody>
                  <a:tcPr anchor="ctr"/>
                </a:tc>
                <a:tc>
                  <a:txBody>
                    <a:bodyPr/>
                    <a:lstStyle/>
                    <a:p>
                      <a:pPr algn="dist"/>
                      <a:r>
                        <a:rPr kumimoji="1" lang="ja-JP" altLang="en-US" sz="1100" dirty="0">
                          <a:latin typeface="ＭＳ 明朝" panose="02020609040205080304" pitchFamily="17" charset="-128"/>
                          <a:ea typeface="ＭＳ 明朝" panose="02020609040205080304" pitchFamily="17" charset="-128"/>
                        </a:rPr>
                        <a:t>名称</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船舶番号等</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船種</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船籍港</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総トン数</a:t>
                      </a:r>
                      <a:endParaRPr kumimoji="1" lang="en-US" altLang="ja-JP" sz="1100" dirty="0">
                        <a:latin typeface="ＭＳ 明朝" panose="02020609040205080304" pitchFamily="17" charset="-128"/>
                        <a:ea typeface="ＭＳ 明朝" panose="02020609040205080304" pitchFamily="17" charset="-128"/>
                      </a:endParaRPr>
                    </a:p>
                    <a:p>
                      <a:pPr algn="dist"/>
                      <a:r>
                        <a:rPr kumimoji="1" lang="ja-JP" altLang="en-US" sz="1100" dirty="0">
                          <a:latin typeface="ＭＳ 明朝" panose="02020609040205080304" pitchFamily="17" charset="-128"/>
                          <a:ea typeface="ＭＳ 明朝" panose="02020609040205080304" pitchFamily="17" charset="-128"/>
                        </a:rPr>
                        <a:t>連絡手段</a:t>
                      </a:r>
                      <a:endParaRPr kumimoji="1" lang="en-US" altLang="ja-JP" sz="1100" dirty="0">
                        <a:latin typeface="ＭＳ 明朝" panose="02020609040205080304" pitchFamily="17" charset="-128"/>
                        <a:ea typeface="ＭＳ 明朝" panose="02020609040205080304" pitchFamily="17" charset="-128"/>
                      </a:endParaRPr>
                    </a:p>
                  </a:txBody>
                  <a:tcPr anchor="ctr"/>
                </a:tc>
                <a:tc gridSpan="5">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lnBlToTr w="12700" cap="flat" cmpd="sng" algn="ctr">
                      <a:noFill/>
                      <a:prstDash val="solid"/>
                      <a:round/>
                      <a:headEnd type="none" w="med" len="med"/>
                      <a:tailEnd type="none" w="med" len="med"/>
                    </a:lnBlToTr>
                  </a:tcP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60910088"/>
                  </a:ext>
                </a:extLst>
              </a:tr>
              <a:tr h="396000">
                <a:tc>
                  <a:txBody>
                    <a:bodyPr/>
                    <a:lstStyle/>
                    <a:p>
                      <a:pPr algn="ctr"/>
                      <a:r>
                        <a:rPr kumimoji="1" lang="ja-JP" altLang="en-US" sz="1100" dirty="0">
                          <a:latin typeface="ＭＳ 明朝" panose="02020609040205080304" pitchFamily="17" charset="-128"/>
                          <a:ea typeface="ＭＳ 明朝" panose="02020609040205080304" pitchFamily="17" charset="-128"/>
                        </a:rPr>
                        <a:t>機種の種類</a:t>
                      </a:r>
                    </a:p>
                  </a:txBody>
                  <a:tcPr anchor="ctr"/>
                </a:tc>
                <a:tc gridSpan="6">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47217033"/>
                  </a:ext>
                </a:extLst>
              </a:tr>
              <a:tr h="396000">
                <a:tc>
                  <a:txBody>
                    <a:bodyPr/>
                    <a:lstStyle/>
                    <a:p>
                      <a:pPr algn="ctr"/>
                      <a:r>
                        <a:rPr kumimoji="1" lang="ja-JP" altLang="en-US" sz="1100" dirty="0">
                          <a:latin typeface="ＭＳ 明朝" panose="02020609040205080304" pitchFamily="17" charset="-128"/>
                          <a:ea typeface="ＭＳ 明朝" panose="02020609040205080304" pitchFamily="17" charset="-128"/>
                        </a:rPr>
                        <a:t>機種の特徴</a:t>
                      </a:r>
                    </a:p>
                  </a:txBody>
                  <a:tcPr anchor="ctr"/>
                </a:tc>
                <a:tc gridSpan="6">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76576136"/>
                  </a:ext>
                </a:extLst>
              </a:tr>
              <a:tr h="396000">
                <a:tc>
                  <a:txBody>
                    <a:bodyPr/>
                    <a:lstStyle/>
                    <a:p>
                      <a:pPr algn="ctr"/>
                      <a:r>
                        <a:rPr kumimoji="1" lang="ja-JP" altLang="en-US" sz="1100" dirty="0">
                          <a:latin typeface="ＭＳ 明朝" panose="02020609040205080304" pitchFamily="17" charset="-128"/>
                          <a:ea typeface="ＭＳ 明朝" panose="02020609040205080304" pitchFamily="17" charset="-128"/>
                        </a:rPr>
                        <a:t>製造者</a:t>
                      </a:r>
                    </a:p>
                  </a:txBody>
                  <a:tcPr anchor="ctr"/>
                </a:tc>
                <a:tc gridSpan="2">
                  <a:txBody>
                    <a:bodyPr/>
                    <a:lstStyle/>
                    <a:p>
                      <a:pPr algn="ctr"/>
                      <a:endParaRPr kumimoji="1" lang="ja-JP" altLang="en-US" sz="1100" dirty="0">
                        <a:latin typeface="ＭＳ 明朝" panose="02020609040205080304" pitchFamily="17" charset="-128"/>
                        <a:ea typeface="ＭＳ 明朝" panose="02020609040205080304" pitchFamily="17" charset="-128"/>
                      </a:endParaRPr>
                    </a:p>
                  </a:txBody>
                  <a:tcPr anchor="ctr"/>
                </a:tc>
                <a:tc hMerge="1">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kumimoji="1" lang="ja-JP" altLang="en-US" sz="1200" dirty="0">
                        <a:latin typeface="ＭＳ 明朝" panose="02020609040205080304" pitchFamily="17" charset="-128"/>
                        <a:ea typeface="ＭＳ 明朝" panose="02020609040205080304" pitchFamily="17" charset="-128"/>
                      </a:endParaRP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ＭＳ 明朝" panose="02020609040205080304" pitchFamily="17" charset="-128"/>
                          <a:ea typeface="ＭＳ 明朝" panose="02020609040205080304" pitchFamily="17" charset="-128"/>
                        </a:rPr>
                        <a:t>名　称</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製造番号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63130516"/>
                  </a:ext>
                </a:extLst>
              </a:tr>
              <a:tr h="396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ＭＳ 明朝" panose="02020609040205080304" pitchFamily="17" charset="-128"/>
                          <a:ea typeface="ＭＳ 明朝" panose="02020609040205080304" pitchFamily="17" charset="-128"/>
                        </a:rPr>
                        <a:t>色</a:t>
                      </a:r>
                    </a:p>
                  </a:txBody>
                  <a:tcPr anchor="ctr"/>
                </a:tc>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tc>
                <a:tc hMerge="1">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kumimoji="1" lang="ja-JP" altLang="en-US" sz="12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100" dirty="0">
                          <a:latin typeface="ＭＳ 明朝" panose="02020609040205080304" pitchFamily="17" charset="-128"/>
                          <a:ea typeface="ＭＳ 明朝" panose="02020609040205080304" pitchFamily="17" charset="-128"/>
                        </a:rPr>
                        <a:t>大きさ</a:t>
                      </a:r>
                    </a:p>
                  </a:txBody>
                  <a:tcPr anchor="ct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ＭＳ 明朝" panose="02020609040205080304" pitchFamily="17" charset="-128"/>
                          <a:ea typeface="ＭＳ 明朝" panose="02020609040205080304" pitchFamily="17" charset="-128"/>
                        </a:rPr>
                        <a:t>積載物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13207000"/>
                  </a:ext>
                </a:extLst>
              </a:tr>
              <a:tr h="396000">
                <a:tc>
                  <a:txBody>
                    <a:bodyPr/>
                    <a:lstStyle/>
                    <a:p>
                      <a:pPr algn="ctr"/>
                      <a:r>
                        <a:rPr kumimoji="1" lang="ja-JP" altLang="en-US" sz="1100" dirty="0">
                          <a:latin typeface="ＭＳ 明朝" panose="02020609040205080304" pitchFamily="17" charset="-128"/>
                          <a:ea typeface="ＭＳ 明朝" panose="02020609040205080304" pitchFamily="17" charset="-128"/>
                        </a:rPr>
                        <a:t>カメラの有無</a:t>
                      </a:r>
                    </a:p>
                  </a:txBody>
                  <a:tcPr anchor="ctr"/>
                </a:tc>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有・無</a:t>
                      </a:r>
                    </a:p>
                  </a:txBody>
                  <a:tcPr anchor="ctr"/>
                </a:tc>
                <a:tc hMerge="1">
                  <a:txBody>
                    <a:bodyPr/>
                    <a:lstStyle/>
                    <a:p>
                      <a:pPr algn="ctr"/>
                      <a:endParaRPr kumimoji="1" lang="ja-JP" altLang="en-US" sz="1200" dirty="0">
                        <a:latin typeface="ＭＳ 明朝" panose="02020609040205080304" pitchFamily="17" charset="-128"/>
                        <a:ea typeface="ＭＳ 明朝" panose="02020609040205080304" pitchFamily="17" charset="-128"/>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ＭＳ 明朝" panose="02020609040205080304" pitchFamily="17" charset="-128"/>
                          <a:ea typeface="ＭＳ 明朝" panose="02020609040205080304" pitchFamily="17" charset="-128"/>
                        </a:rPr>
                        <a:t>その他</a:t>
                      </a:r>
                      <a:endParaRPr kumimoji="1" lang="en-US" altLang="ja-JP" sz="1100">
                        <a:latin typeface="ＭＳ 明朝" panose="02020609040205080304" pitchFamily="17" charset="-128"/>
                        <a:ea typeface="ＭＳ 明朝" panose="02020609040205080304" pitchFamily="17"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a:latin typeface="ＭＳ 明朝" panose="02020609040205080304" pitchFamily="17" charset="-128"/>
                          <a:ea typeface="ＭＳ 明朝" panose="02020609040205080304" pitchFamily="17" charset="-128"/>
                        </a:rPr>
                        <a:t>の</a:t>
                      </a:r>
                      <a:r>
                        <a:rPr kumimoji="1" lang="ja-JP" altLang="en-US" sz="1100" dirty="0">
                          <a:latin typeface="ＭＳ 明朝" panose="02020609040205080304" pitchFamily="17" charset="-128"/>
                          <a:ea typeface="ＭＳ 明朝" panose="02020609040205080304" pitchFamily="17" charset="-128"/>
                        </a:rPr>
                        <a:t>特徴</a:t>
                      </a:r>
                    </a:p>
                  </a:txBody>
                  <a:tcPr anchor="ctr">
                    <a:lnR w="12700" cap="flat" cmpd="sng" algn="ctr">
                      <a:solidFill>
                        <a:schemeClr val="tx1"/>
                      </a:solidFill>
                      <a:prstDash val="solid"/>
                      <a:round/>
                      <a:headEnd type="none" w="med" len="med"/>
                      <a:tailEnd type="none" w="med" len="med"/>
                    </a:lnR>
                  </a:tcPr>
                </a:tc>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78061635"/>
                  </a:ext>
                </a:extLst>
              </a:tr>
            </a:tbl>
          </a:graphicData>
        </a:graphic>
      </p:graphicFrame>
    </p:spTree>
    <p:extLst>
      <p:ext uri="{BB962C8B-B14F-4D97-AF65-F5344CB8AC3E}">
        <p14:creationId xmlns:p14="http://schemas.microsoft.com/office/powerpoint/2010/main" val="3684812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199655971"/>
              </p:ext>
            </p:extLst>
          </p:nvPr>
        </p:nvGraphicFramePr>
        <p:xfrm>
          <a:off x="590797" y="599024"/>
          <a:ext cx="5676406" cy="3073259"/>
        </p:xfrm>
        <a:graphic>
          <a:graphicData uri="http://schemas.openxmlformats.org/drawingml/2006/table">
            <a:tbl>
              <a:tblPr firstRow="1" bandRow="1">
                <a:tableStyleId>{5940675A-B579-460E-94D1-54222C63F5DA}</a:tableStyleId>
              </a:tblPr>
              <a:tblGrid>
                <a:gridCol w="1446126">
                  <a:extLst>
                    <a:ext uri="{9D8B030D-6E8A-4147-A177-3AD203B41FA5}">
                      <a16:colId xmlns:a16="http://schemas.microsoft.com/office/drawing/2014/main" val="1419725720"/>
                    </a:ext>
                  </a:extLst>
                </a:gridCol>
                <a:gridCol w="4230280">
                  <a:extLst>
                    <a:ext uri="{9D8B030D-6E8A-4147-A177-3AD203B41FA5}">
                      <a16:colId xmlns:a16="http://schemas.microsoft.com/office/drawing/2014/main" val="287587437"/>
                    </a:ext>
                  </a:extLst>
                </a:gridCol>
              </a:tblGrid>
              <a:tr h="224440">
                <a:tc>
                  <a:txBody>
                    <a:bodyPr/>
                    <a:lstStyle/>
                    <a:p>
                      <a:pPr algn="ctr"/>
                      <a:r>
                        <a:rPr kumimoji="1" lang="ja-JP" altLang="en-US" sz="1200" dirty="0">
                          <a:latin typeface="ＭＳ 明朝" panose="02020609040205080304" pitchFamily="17" charset="-128"/>
                          <a:ea typeface="ＭＳ 明朝" panose="02020609040205080304" pitchFamily="17" charset="-128"/>
                        </a:rPr>
                        <a:t>外観</a:t>
                      </a:r>
                    </a:p>
                  </a:txBody>
                  <a:tcPr/>
                </a:tc>
                <a:tc>
                  <a:txBody>
                    <a:bodyPr/>
                    <a:lstStyle/>
                    <a:p>
                      <a:endParaRPr kumimoji="1" lang="ja-JP" altLang="en-US" dirty="0"/>
                    </a:p>
                  </a:txBody>
                  <a:tcPr>
                    <a:lnB w="12700" cmpd="sng">
                      <a:noFill/>
                    </a:lnB>
                  </a:tcPr>
                </a:tc>
                <a:extLst>
                  <a:ext uri="{0D108BD9-81ED-4DB2-BD59-A6C34878D82A}">
                    <a16:rowId xmlns:a16="http://schemas.microsoft.com/office/drawing/2014/main" val="3117381604"/>
                  </a:ext>
                </a:extLst>
              </a:tr>
              <a:tr h="2776079">
                <a:tc gridSpan="2">
                  <a:txBody>
                    <a:bodyPr/>
                    <a:lstStyle/>
                    <a:p>
                      <a:pPr algn="ctr"/>
                      <a:r>
                        <a:rPr kumimoji="1" lang="ja-JP" altLang="en-US" dirty="0"/>
                        <a:t>（図面又は写真）</a:t>
                      </a:r>
                    </a:p>
                  </a:txBody>
                  <a:tcPr anchor="ctr"/>
                </a:tc>
                <a:tc hMerge="1">
                  <a:txBody>
                    <a:bodyPr/>
                    <a:lstStyle/>
                    <a:p>
                      <a:endParaRPr kumimoji="1" lang="ja-JP" altLang="en-US"/>
                    </a:p>
                  </a:txBody>
                  <a:tcPr/>
                </a:tc>
                <a:extLst>
                  <a:ext uri="{0D108BD9-81ED-4DB2-BD59-A6C34878D82A}">
                    <a16:rowId xmlns:a16="http://schemas.microsoft.com/office/drawing/2014/main" val="85157942"/>
                  </a:ext>
                </a:extLst>
              </a:tr>
            </a:tbl>
          </a:graphicData>
        </a:graphic>
      </p:graphicFrame>
      <p:sp>
        <p:nvSpPr>
          <p:cNvPr id="9" name="テキスト ボックス 8"/>
          <p:cNvSpPr txBox="1"/>
          <p:nvPr/>
        </p:nvSpPr>
        <p:spPr>
          <a:xfrm>
            <a:off x="643741" y="3686797"/>
            <a:ext cx="5570517" cy="4154984"/>
          </a:xfrm>
          <a:prstGeom prst="rect">
            <a:avLst/>
          </a:prstGeom>
          <a:noFill/>
        </p:spPr>
        <p:txBody>
          <a:bodyPr wrap="square" rtlCol="0">
            <a:spAutoFit/>
          </a:bodyPr>
          <a:lstStyle/>
          <a:p>
            <a:pPr fontAlgn="ctr"/>
            <a:r>
              <a:rPr lang="ja-JP" altLang="ja-JP" sz="1100" dirty="0">
                <a:latin typeface="ＭＳ 明朝" panose="02020609040205080304" pitchFamily="17" charset="-128"/>
                <a:ea typeface="ＭＳ 明朝" panose="02020609040205080304" pitchFamily="17" charset="-128"/>
              </a:rPr>
              <a:t>備考１　小型無人機等の飛行に係る区域の欄には、小型無人機等の飛行に係る対象施</a:t>
            </a:r>
            <a:endParaRPr lang="en-US" altLang="ja-JP" sz="1100" dirty="0">
              <a:latin typeface="ＭＳ 明朝" panose="02020609040205080304" pitchFamily="17" charset="-128"/>
              <a:ea typeface="ＭＳ 明朝" panose="02020609040205080304" pitchFamily="17" charset="-128"/>
            </a:endParaRPr>
          </a:p>
          <a:p>
            <a:pPr fontAlgn="ctr"/>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設周辺地域内の区域を具体的に記載するとともに、当該区域を示す地図を添付</a:t>
            </a:r>
            <a:endParaRPr lang="en-US" altLang="ja-JP" sz="1100" dirty="0">
              <a:latin typeface="ＭＳ 明朝" panose="02020609040205080304" pitchFamily="17" charset="-128"/>
              <a:ea typeface="ＭＳ 明朝" panose="02020609040205080304" pitchFamily="17" charset="-128"/>
            </a:endParaRPr>
          </a:p>
          <a:p>
            <a:pPr fontAlgn="ctr"/>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すること。</a:t>
            </a:r>
          </a:p>
          <a:p>
            <a:pPr fontAlgn="ctr"/>
            <a:r>
              <a:rPr lang="ja-JP" altLang="ja-JP" sz="1100" dirty="0">
                <a:latin typeface="ＭＳ 明朝" panose="02020609040205080304" pitchFamily="17" charset="-128"/>
                <a:ea typeface="ＭＳ 明朝" panose="02020609040205080304" pitchFamily="17" charset="-128"/>
              </a:rPr>
              <a:t>　　２　小型無人機等の飛行を行う際の申請者（小型無人機等の飛行を行おうとする</a:t>
            </a:r>
            <a:endParaRPr lang="en-US" altLang="ja-JP" sz="1100" dirty="0">
              <a:latin typeface="ＭＳ 明朝" panose="02020609040205080304" pitchFamily="17" charset="-128"/>
              <a:ea typeface="ＭＳ 明朝" panose="02020609040205080304" pitchFamily="17" charset="-128"/>
            </a:endParaRPr>
          </a:p>
          <a:p>
            <a:pPr fontAlgn="ctr"/>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者）の位置の欄には具体的な位置を記載するとともに、当該位置を示す地図を</a:t>
            </a:r>
            <a:endParaRPr lang="en-US" altLang="ja-JP" sz="1100" dirty="0">
              <a:latin typeface="ＭＳ 明朝" panose="02020609040205080304" pitchFamily="17" charset="-128"/>
              <a:ea typeface="ＭＳ 明朝" panose="02020609040205080304" pitchFamily="17" charset="-128"/>
            </a:endParaRPr>
          </a:p>
          <a:p>
            <a:pPr fontAlgn="ctr"/>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添付すること。ただし、申請者が特定航空用機器の飛行を行う場合は不要とす</a:t>
            </a:r>
            <a:endParaRPr lang="en-US" altLang="ja-JP" sz="1100" dirty="0">
              <a:latin typeface="ＭＳ 明朝" panose="02020609040205080304" pitchFamily="17" charset="-128"/>
              <a:ea typeface="ＭＳ 明朝" panose="02020609040205080304" pitchFamily="17" charset="-128"/>
            </a:endParaRPr>
          </a:p>
          <a:p>
            <a:pPr fontAlgn="ctr"/>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る。</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３　申請者の勤務先欄には、申請者が当該者の勤務先の業務として小型無人機等</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の飛行を行おうとする場合のみ記載すること。</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４　船舶欄には、申請者が当該船舶に乗船して小型無人機等の飛行を行う場合に</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のみ記載すること。</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５　機器の種類欄には、重要施設の周辺地域の上空における小型無人機等の飛行</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の禁止に関する法律（平成２８年法律第９号）第２条第３項に定める小型無人</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機又は同条第４項に定める特定航空用機器のいずれに該当するかを記載するこ</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と。</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６　製造番号欄には、製造番号、製造記号、管理番号、型番号、品番その他い</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かなる名称であるかを問わず、小型無人機等の飛行に係る機器を識別するた</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めに付された文字、記号又は符号を記載すること。</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７　登録記号欄には、航空法（昭和２７年法律第２３１号）第１３２条の５第</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１項の規定により小型無人機等に表示しなければならないこととされている</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登録記号を記録すること。</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８　カメラの有無欄には、小型無人機等に内蔵されているカメラの有無も記載</a:t>
            </a:r>
            <a:endParaRPr lang="en-US" altLang="ja-JP" sz="1100" dirty="0">
              <a:latin typeface="ＭＳ 明朝" panose="02020609040205080304" pitchFamily="17" charset="-128"/>
              <a:ea typeface="ＭＳ 明朝" panose="02020609040205080304" pitchFamily="17" charset="-128"/>
            </a:endParaRP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すること。</a:t>
            </a:r>
          </a:p>
          <a:p>
            <a:pPr fontAlgn="ctr" hangingPunct="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９　不要の欄は、斜線で消すこと。</a:t>
            </a:r>
          </a:p>
        </p:txBody>
      </p:sp>
    </p:spTree>
    <p:extLst>
      <p:ext uri="{BB962C8B-B14F-4D97-AF65-F5344CB8AC3E}">
        <p14:creationId xmlns:p14="http://schemas.microsoft.com/office/powerpoint/2010/main" val="15719643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TotalTime>
  <Words>536</Words>
  <Application>Microsoft Office PowerPoint</Application>
  <PresentationFormat>画面に合わせる (4:3)</PresentationFormat>
  <Paragraphs>60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明朝</vt:lpstr>
      <vt:lpstr>Arial</vt:lpstr>
      <vt:lpstr>Calibri</vt:lpstr>
      <vt:lpstr>Calibri Light</vt:lpstr>
      <vt:lpstr>Office テーマ</vt:lpstr>
      <vt:lpstr>　　　　　　　　　　　　　　　　　　　　　　　　　　　　　　　　 　　　　　　　　　　　　　　　　　　　　　　　　　　　　　　　　（別記様式第１） 　　　　　　　　　　　   　　　　　　　　　  小型無人機等の飛行に関する同意書申請書 　　　　　　　　　　　　　　　　　　　　　　　　　　　　　　　  　　　　　　　　　　　　　　　　　　　　　　　　　　　　　　　　　　年　　月　　日 　　 陸上自衛隊 　青森駐屯地司令　殿 　　　　　　　　　　　　　　　　　　　　　　　　　申請者 　　　　　　　　　　　　　　　　　　　　　　　　　氏　名　　　　　　　　　　㊞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（別記様式第２）    　　　　　　　　　　　小型無人機等の飛行に関する（不）同意書 　　　　　　　　　　　　　　　　　　　　　　　　　　　　　　　　　令和６年１１月１９日  　　(申請者)   </dc:title>
  <dc:creator>福士 和行</dc:creator>
  <cp:lastModifiedBy>福士 和行</cp:lastModifiedBy>
  <cp:revision>31</cp:revision>
  <cp:lastPrinted>2025-09-19T01:14:29Z</cp:lastPrinted>
  <dcterms:created xsi:type="dcterms:W3CDTF">2024-11-22T10:27:30Z</dcterms:created>
  <dcterms:modified xsi:type="dcterms:W3CDTF">2025-09-29T04:38:40Z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