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92" r:id="rId2"/>
    <p:sldId id="393" r:id="rId3"/>
    <p:sldId id="391" r:id="rId4"/>
    <p:sldId id="398" r:id="rId5"/>
    <p:sldId id="396" r:id="rId6"/>
    <p:sldId id="397" r:id="rId7"/>
  </p:sldIdLst>
  <p:sldSz cx="6858000" cy="9144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54" autoAdjust="0"/>
    <p:restoredTop sz="94660"/>
  </p:normalViewPr>
  <p:slideViewPr>
    <p:cSldViewPr snapToGrid="0">
      <p:cViewPr>
        <p:scale>
          <a:sx n="100" d="100"/>
          <a:sy n="100" d="100"/>
        </p:scale>
        <p:origin x="1914" y="-1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ja-JP" altLang="en-US"/>
              <a:t>マスター タイトルの書式設定</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229101067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27542011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tint val="82000"/>
                  </a:schemeClr>
                </a:solidFill>
              </a:defRPr>
            </a:lvl1pPr>
            <a:lvl2pPr marL="342900" indent="0">
              <a:buNone/>
              <a:defRPr sz="1500">
                <a:solidFill>
                  <a:schemeClr val="tx1">
                    <a:tint val="82000"/>
                  </a:schemeClr>
                </a:solidFill>
              </a:defRPr>
            </a:lvl2pPr>
            <a:lvl3pPr marL="685800" indent="0">
              <a:buNone/>
              <a:defRPr sz="1350">
                <a:solidFill>
                  <a:schemeClr val="tx1">
                    <a:tint val="82000"/>
                  </a:schemeClr>
                </a:solidFill>
              </a:defRPr>
            </a:lvl3pPr>
            <a:lvl4pPr marL="1028700" indent="0">
              <a:buNone/>
              <a:defRPr sz="1200">
                <a:solidFill>
                  <a:schemeClr val="tx1">
                    <a:tint val="82000"/>
                  </a:schemeClr>
                </a:solidFill>
              </a:defRPr>
            </a:lvl4pPr>
            <a:lvl5pPr marL="1371600" indent="0">
              <a:buNone/>
              <a:defRPr sz="1200">
                <a:solidFill>
                  <a:schemeClr val="tx1">
                    <a:tint val="82000"/>
                  </a:schemeClr>
                </a:solidFill>
              </a:defRPr>
            </a:lvl5pPr>
            <a:lvl6pPr marL="1714500" indent="0">
              <a:buNone/>
              <a:defRPr sz="1200">
                <a:solidFill>
                  <a:schemeClr val="tx1">
                    <a:tint val="82000"/>
                  </a:schemeClr>
                </a:solidFill>
              </a:defRPr>
            </a:lvl6pPr>
            <a:lvl7pPr marL="2057400" indent="0">
              <a:buNone/>
              <a:defRPr sz="1200">
                <a:solidFill>
                  <a:schemeClr val="tx1">
                    <a:tint val="82000"/>
                  </a:schemeClr>
                </a:solidFill>
              </a:defRPr>
            </a:lvl7pPr>
            <a:lvl8pPr marL="2400300" indent="0">
              <a:buNone/>
              <a:defRPr sz="1200">
                <a:solidFill>
                  <a:schemeClr val="tx1">
                    <a:tint val="82000"/>
                  </a:schemeClr>
                </a:solidFill>
              </a:defRPr>
            </a:lvl8pPr>
            <a:lvl9pPr marL="2743200" indent="0">
              <a:buNone/>
              <a:defRPr sz="1200">
                <a:solidFill>
                  <a:schemeClr val="tx1">
                    <a:tint val="82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10884305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26365458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4" name="Content Placeholder 3"/>
          <p:cNvSpPr>
            <a:spLocks noGrp="1"/>
          </p:cNvSpPr>
          <p:nvPr>
            <p:ph sz="half" idx="2"/>
          </p:nvPr>
        </p:nvSpPr>
        <p:spPr>
          <a:xfrm>
            <a:off x="472381" y="3340100"/>
            <a:ext cx="2901255"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ja-JP" altLang="en-US"/>
              <a:t>マスター テキストの書式設定</a:t>
            </a:r>
          </a:p>
        </p:txBody>
      </p:sp>
      <p:sp>
        <p:nvSpPr>
          <p:cNvPr id="6" name="Content Placeholder 5"/>
          <p:cNvSpPr>
            <a:spLocks noGrp="1"/>
          </p:cNvSpPr>
          <p:nvPr>
            <p:ph sz="quarter" idx="4"/>
          </p:nvPr>
        </p:nvSpPr>
        <p:spPr>
          <a:xfrm>
            <a:off x="3471863" y="3340100"/>
            <a:ext cx="2915543" cy="4912784"/>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32949067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33158594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25580392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3086927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380640890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25974998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ADE66955-20AF-43FC-89A1-66B3037127E9}" type="datetimeFigureOut">
              <a:rPr kumimoji="1" lang="ja-JP" altLang="en-US" smtClean="0"/>
              <a:t>2026/10/28</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14111877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82000"/>
                  </a:schemeClr>
                </a:solidFill>
              </a:defRPr>
            </a:lvl1pPr>
          </a:lstStyle>
          <a:p>
            <a:fld id="{ADE66955-20AF-43FC-89A1-66B3037127E9}" type="datetimeFigureOut">
              <a:rPr kumimoji="1" lang="ja-JP" altLang="en-US" smtClean="0"/>
              <a:t>2026/10/28</a:t>
            </a:fld>
            <a:endParaRPr kumimoji="1" lang="ja-JP" altLang="en-US"/>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82000"/>
                  </a:schemeClr>
                </a:solidFill>
              </a:defRPr>
            </a:lvl1pPr>
          </a:lstStyle>
          <a:p>
            <a:endParaRPr kumimoji="1" lang="ja-JP" altLang="en-US"/>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82000"/>
                  </a:schemeClr>
                </a:solidFill>
              </a:defRPr>
            </a:lvl1pPr>
          </a:lstStyle>
          <a:p>
            <a:fld id="{36FC59B4-8029-4C0B-9929-1683DD7D9E21}" type="slidenum">
              <a:rPr kumimoji="1" lang="ja-JP" altLang="en-US" smtClean="0"/>
              <a:t>‹#›</a:t>
            </a:fld>
            <a:endParaRPr kumimoji="1" lang="ja-JP" altLang="en-US"/>
          </a:p>
        </p:txBody>
      </p:sp>
    </p:spTree>
    <p:extLst>
      <p:ext uri="{BB962C8B-B14F-4D97-AF65-F5344CB8AC3E}">
        <p14:creationId xmlns:p14="http://schemas.microsoft.com/office/powerpoint/2010/main" val="3805626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kumimoji="1"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kumimoji="1"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kumimoji="1"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kumimoji="1"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kumimoji="1" sz="1350" kern="1200">
          <a:solidFill>
            <a:schemeClr val="tx1"/>
          </a:solidFill>
          <a:latin typeface="+mn-lt"/>
          <a:ea typeface="+mn-ea"/>
          <a:cs typeface="+mn-cs"/>
        </a:defRPr>
      </a:lvl9pPr>
    </p:bodyStyle>
    <p:otherStyle>
      <a:defPPr>
        <a:defRPr lang="en-US"/>
      </a:defPPr>
      <a:lvl1pPr marL="0" algn="l" defTabSz="685800" rtl="0" eaLnBrk="1" latinLnBrk="0" hangingPunct="1">
        <a:defRPr kumimoji="1" sz="1350" kern="1200">
          <a:solidFill>
            <a:schemeClr val="tx1"/>
          </a:solidFill>
          <a:latin typeface="+mn-lt"/>
          <a:ea typeface="+mn-ea"/>
          <a:cs typeface="+mn-cs"/>
        </a:defRPr>
      </a:lvl1pPr>
      <a:lvl2pPr marL="342900" algn="l" defTabSz="685800" rtl="0" eaLnBrk="1" latinLnBrk="0" hangingPunct="1">
        <a:defRPr kumimoji="1" sz="1350" kern="1200">
          <a:solidFill>
            <a:schemeClr val="tx1"/>
          </a:solidFill>
          <a:latin typeface="+mn-lt"/>
          <a:ea typeface="+mn-ea"/>
          <a:cs typeface="+mn-cs"/>
        </a:defRPr>
      </a:lvl2pPr>
      <a:lvl3pPr marL="685800" algn="l" defTabSz="685800" rtl="0" eaLnBrk="1" latinLnBrk="0" hangingPunct="1">
        <a:defRPr kumimoji="1" sz="1350" kern="1200">
          <a:solidFill>
            <a:schemeClr val="tx1"/>
          </a:solidFill>
          <a:latin typeface="+mn-lt"/>
          <a:ea typeface="+mn-ea"/>
          <a:cs typeface="+mn-cs"/>
        </a:defRPr>
      </a:lvl3pPr>
      <a:lvl4pPr marL="1028700" algn="l" defTabSz="685800" rtl="0" eaLnBrk="1" latinLnBrk="0" hangingPunct="1">
        <a:defRPr kumimoji="1" sz="1350" kern="1200">
          <a:solidFill>
            <a:schemeClr val="tx1"/>
          </a:solidFill>
          <a:latin typeface="+mn-lt"/>
          <a:ea typeface="+mn-ea"/>
          <a:cs typeface="+mn-cs"/>
        </a:defRPr>
      </a:lvl4pPr>
      <a:lvl5pPr marL="1371600" algn="l" defTabSz="685800" rtl="0" eaLnBrk="1" latinLnBrk="0" hangingPunct="1">
        <a:defRPr kumimoji="1" sz="1350" kern="1200">
          <a:solidFill>
            <a:schemeClr val="tx1"/>
          </a:solidFill>
          <a:latin typeface="+mn-lt"/>
          <a:ea typeface="+mn-ea"/>
          <a:cs typeface="+mn-cs"/>
        </a:defRPr>
      </a:lvl5pPr>
      <a:lvl6pPr marL="1714500" algn="l" defTabSz="685800" rtl="0" eaLnBrk="1" latinLnBrk="0" hangingPunct="1">
        <a:defRPr kumimoji="1" sz="1350" kern="1200">
          <a:solidFill>
            <a:schemeClr val="tx1"/>
          </a:solidFill>
          <a:latin typeface="+mn-lt"/>
          <a:ea typeface="+mn-ea"/>
          <a:cs typeface="+mn-cs"/>
        </a:defRPr>
      </a:lvl6pPr>
      <a:lvl7pPr marL="2057400" algn="l" defTabSz="685800" rtl="0" eaLnBrk="1" latinLnBrk="0" hangingPunct="1">
        <a:defRPr kumimoji="1" sz="1350" kern="1200">
          <a:solidFill>
            <a:schemeClr val="tx1"/>
          </a:solidFill>
          <a:latin typeface="+mn-lt"/>
          <a:ea typeface="+mn-ea"/>
          <a:cs typeface="+mn-cs"/>
        </a:defRPr>
      </a:lvl7pPr>
      <a:lvl8pPr marL="2400300" algn="l" defTabSz="685800" rtl="0" eaLnBrk="1" latinLnBrk="0" hangingPunct="1">
        <a:defRPr kumimoji="1" sz="1350" kern="1200">
          <a:solidFill>
            <a:schemeClr val="tx1"/>
          </a:solidFill>
          <a:latin typeface="+mn-lt"/>
          <a:ea typeface="+mn-ea"/>
          <a:cs typeface="+mn-cs"/>
        </a:defRPr>
      </a:lvl8pPr>
      <a:lvl9pPr marL="2743200" algn="l" defTabSz="685800" rtl="0" eaLnBrk="1" latinLnBrk="0" hangingPunct="1">
        <a:defRPr kumimoji="1"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テキスト ボックス 3"/>
          <p:cNvSpPr txBox="1"/>
          <p:nvPr/>
        </p:nvSpPr>
        <p:spPr>
          <a:xfrm>
            <a:off x="891073" y="335902"/>
            <a:ext cx="5150498" cy="276999"/>
          </a:xfrm>
          <a:prstGeom prst="rect">
            <a:avLst/>
          </a:prstGeom>
          <a:noFill/>
        </p:spPr>
        <p:txBody>
          <a:bodyPr wrap="square" rtlCol="0">
            <a:spAutoFit/>
          </a:bodyPr>
          <a:lstStyle/>
          <a:p>
            <a:pPr algn="ctr"/>
            <a:r>
              <a:rPr kumimoji="1" lang="ja-JP" altLang="en-US" sz="1200" dirty="0">
                <a:latin typeface="ＭＳ 明朝" panose="02020609040205080304" pitchFamily="17" charset="-128"/>
                <a:ea typeface="ＭＳ 明朝" panose="02020609040205080304" pitchFamily="17" charset="-128"/>
              </a:rPr>
              <a:t>小型無人機等の飛行に関する同意申請書</a:t>
            </a:r>
          </a:p>
        </p:txBody>
      </p:sp>
      <p:sp>
        <p:nvSpPr>
          <p:cNvPr id="6" name="テキスト ボックス 5"/>
          <p:cNvSpPr txBox="1"/>
          <p:nvPr/>
        </p:nvSpPr>
        <p:spPr>
          <a:xfrm>
            <a:off x="1600195" y="927226"/>
            <a:ext cx="5150498" cy="276999"/>
          </a:xfrm>
          <a:prstGeom prst="rect">
            <a:avLst/>
          </a:prstGeom>
          <a:noFill/>
        </p:spPr>
        <p:txBody>
          <a:bodyPr wrap="square" rtlCol="0">
            <a:spAutoFit/>
          </a:bodyPr>
          <a:lstStyle/>
          <a:p>
            <a:pPr algn="r"/>
            <a:r>
              <a:rPr kumimoji="1" lang="ja-JP" altLang="en-US" sz="1200" dirty="0">
                <a:latin typeface="ＭＳ 明朝" panose="02020609040205080304" pitchFamily="17" charset="-128"/>
                <a:ea typeface="ＭＳ 明朝" panose="02020609040205080304" pitchFamily="17" charset="-128"/>
              </a:rPr>
              <a:t>令和　　年　　月　　日</a:t>
            </a:r>
          </a:p>
        </p:txBody>
      </p:sp>
      <p:sp>
        <p:nvSpPr>
          <p:cNvPr id="7" name="テキスト ボックス 6"/>
          <p:cNvSpPr txBox="1"/>
          <p:nvPr/>
        </p:nvSpPr>
        <p:spPr>
          <a:xfrm>
            <a:off x="296838" y="1143876"/>
            <a:ext cx="5150498"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　旭川駐屯地司令　殿</a:t>
            </a:r>
          </a:p>
        </p:txBody>
      </p:sp>
      <p:sp>
        <p:nvSpPr>
          <p:cNvPr id="8" name="テキスト ボックス 7"/>
          <p:cNvSpPr txBox="1"/>
          <p:nvPr/>
        </p:nvSpPr>
        <p:spPr>
          <a:xfrm>
            <a:off x="4465248" y="1427188"/>
            <a:ext cx="2844810" cy="461665"/>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申請者　</a:t>
            </a:r>
            <a:endParaRPr kumimoji="1" lang="en-US" altLang="ja-JP" sz="1200" dirty="0">
              <a:latin typeface="ＭＳ 明朝" panose="02020609040205080304" pitchFamily="17" charset="-128"/>
              <a:ea typeface="ＭＳ 明朝" panose="02020609040205080304" pitchFamily="17" charset="-128"/>
            </a:endParaRPr>
          </a:p>
          <a:p>
            <a:r>
              <a:rPr kumimoji="1" lang="ja-JP" altLang="en-US" sz="1200" dirty="0">
                <a:latin typeface="ＭＳ 明朝" panose="02020609040205080304" pitchFamily="17" charset="-128"/>
                <a:ea typeface="ＭＳ 明朝" panose="02020609040205080304" pitchFamily="17" charset="-128"/>
              </a:rPr>
              <a:t>氏　名　</a:t>
            </a:r>
          </a:p>
        </p:txBody>
      </p:sp>
      <p:graphicFrame>
        <p:nvGraphicFramePr>
          <p:cNvPr id="9" name="表 8"/>
          <p:cNvGraphicFramePr>
            <a:graphicFrameLocks noGrp="1"/>
          </p:cNvGraphicFramePr>
          <p:nvPr>
            <p:extLst>
              <p:ext uri="{D42A27DB-BD31-4B8C-83A1-F6EECF244321}">
                <p14:modId xmlns:p14="http://schemas.microsoft.com/office/powerpoint/2010/main" val="2367781730"/>
              </p:ext>
            </p:extLst>
          </p:nvPr>
        </p:nvGraphicFramePr>
        <p:xfrm>
          <a:off x="313740" y="1918015"/>
          <a:ext cx="6436953" cy="6916518"/>
        </p:xfrm>
        <a:graphic>
          <a:graphicData uri="http://schemas.openxmlformats.org/drawingml/2006/table">
            <a:tbl>
              <a:tblPr/>
              <a:tblGrid>
                <a:gridCol w="1386839">
                  <a:extLst>
                    <a:ext uri="{9D8B030D-6E8A-4147-A177-3AD203B41FA5}">
                      <a16:colId xmlns:a16="http://schemas.microsoft.com/office/drawing/2014/main" val="912444662"/>
                    </a:ext>
                  </a:extLst>
                </a:gridCol>
                <a:gridCol w="1005841">
                  <a:extLst>
                    <a:ext uri="{9D8B030D-6E8A-4147-A177-3AD203B41FA5}">
                      <a16:colId xmlns:a16="http://schemas.microsoft.com/office/drawing/2014/main" val="3170697608"/>
                    </a:ext>
                  </a:extLst>
                </a:gridCol>
                <a:gridCol w="828000">
                  <a:extLst>
                    <a:ext uri="{9D8B030D-6E8A-4147-A177-3AD203B41FA5}">
                      <a16:colId xmlns:a16="http://schemas.microsoft.com/office/drawing/2014/main" val="1555609088"/>
                    </a:ext>
                  </a:extLst>
                </a:gridCol>
                <a:gridCol w="793740">
                  <a:extLst>
                    <a:ext uri="{9D8B030D-6E8A-4147-A177-3AD203B41FA5}">
                      <a16:colId xmlns:a16="http://schemas.microsoft.com/office/drawing/2014/main" val="3935513745"/>
                    </a:ext>
                  </a:extLst>
                </a:gridCol>
                <a:gridCol w="586113">
                  <a:extLst>
                    <a:ext uri="{9D8B030D-6E8A-4147-A177-3AD203B41FA5}">
                      <a16:colId xmlns:a16="http://schemas.microsoft.com/office/drawing/2014/main" val="2789753459"/>
                    </a:ext>
                  </a:extLst>
                </a:gridCol>
                <a:gridCol w="563880">
                  <a:extLst>
                    <a:ext uri="{9D8B030D-6E8A-4147-A177-3AD203B41FA5}">
                      <a16:colId xmlns:a16="http://schemas.microsoft.com/office/drawing/2014/main" val="1893077935"/>
                    </a:ext>
                  </a:extLst>
                </a:gridCol>
                <a:gridCol w="1272540">
                  <a:extLst>
                    <a:ext uri="{9D8B030D-6E8A-4147-A177-3AD203B41FA5}">
                      <a16:colId xmlns:a16="http://schemas.microsoft.com/office/drawing/2014/main" val="359230300"/>
                    </a:ext>
                  </a:extLst>
                </a:gridCol>
              </a:tblGrid>
              <a:tr h="468000">
                <a:tc gridSpan="2">
                  <a:txBody>
                    <a:bodyPr/>
                    <a:lstStyle/>
                    <a:p>
                      <a:r>
                        <a:rPr kumimoji="1" lang="ja-JP" altLang="en-US" sz="1200" dirty="0">
                          <a:latin typeface="ＭＳ 明朝" panose="02020609040205080304" pitchFamily="17" charset="-128"/>
                          <a:ea typeface="ＭＳ 明朝" panose="02020609040205080304" pitchFamily="17" charset="-128"/>
                        </a:rPr>
                        <a:t>小型無人機等の飛行を行う日時</a:t>
                      </a: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pPr algn="l"/>
                      <a:r>
                        <a:rPr kumimoji="1" lang="ja-JP" altLang="en-US" sz="1200" dirty="0">
                          <a:latin typeface="ＭＳ 明朝" panose="02020609040205080304" pitchFamily="17" charset="-128"/>
                          <a:ea typeface="ＭＳ 明朝" panose="02020609040205080304" pitchFamily="17" charset="-128"/>
                        </a:rPr>
                        <a:t>令和　　年　　月　　日（　）～　　月　　日（　）　　</a:t>
                      </a:r>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50697039"/>
                  </a:ext>
                </a:extLst>
              </a:tr>
              <a:tr h="360000">
                <a:tc gridSpan="2">
                  <a:txBody>
                    <a:bodyPr/>
                    <a:lstStyle/>
                    <a:p>
                      <a:r>
                        <a:rPr kumimoji="1" lang="ja-JP" altLang="en-US" sz="1200" dirty="0">
                          <a:latin typeface="ＭＳ 明朝" panose="02020609040205080304" pitchFamily="17" charset="-128"/>
                          <a:ea typeface="ＭＳ 明朝" panose="02020609040205080304" pitchFamily="17" charset="-128"/>
                        </a:rPr>
                        <a:t>小型無人機等の飛行を行う目的</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1109677172"/>
                  </a:ext>
                </a:extLst>
              </a:tr>
              <a:tr h="468000">
                <a:tc gridSpan="2">
                  <a:txBody>
                    <a:bodyPr/>
                    <a:lstStyle/>
                    <a:p>
                      <a:r>
                        <a:rPr kumimoji="1" lang="ja-JP" altLang="en-US" sz="1200" dirty="0">
                          <a:latin typeface="ＭＳ 明朝" panose="02020609040205080304" pitchFamily="17" charset="-128"/>
                          <a:ea typeface="ＭＳ 明朝" panose="02020609040205080304" pitchFamily="17" charset="-128"/>
                        </a:rPr>
                        <a:t>小型無人機等の飛行に係る区域</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159939084"/>
                  </a:ext>
                </a:extLst>
              </a:tr>
              <a:tr h="468000">
                <a:tc gridSpan="2">
                  <a:txBody>
                    <a:bodyPr/>
                    <a:lstStyle/>
                    <a:p>
                      <a:r>
                        <a:rPr kumimoji="1" lang="ja-JP" altLang="en-US" sz="1200" dirty="0">
                          <a:latin typeface="ＭＳ 明朝" panose="02020609040205080304" pitchFamily="17" charset="-128"/>
                          <a:ea typeface="ＭＳ 明朝" panose="02020609040205080304" pitchFamily="17" charset="-128"/>
                        </a:rPr>
                        <a:t>小型無人機等の飛行を行う際の</a:t>
                      </a:r>
                      <a:endParaRPr kumimoji="1" lang="en-US" altLang="ja-JP" sz="1200" dirty="0">
                        <a:latin typeface="ＭＳ 明朝" panose="02020609040205080304" pitchFamily="17" charset="-128"/>
                        <a:ea typeface="ＭＳ 明朝" panose="02020609040205080304" pitchFamily="17" charset="-128"/>
                      </a:endParaRPr>
                    </a:p>
                    <a:p>
                      <a:r>
                        <a:rPr kumimoji="1" lang="ja-JP" altLang="en-US" sz="1200" dirty="0">
                          <a:latin typeface="ＭＳ 明朝" panose="02020609040205080304" pitchFamily="17" charset="-128"/>
                          <a:ea typeface="ＭＳ 明朝" panose="02020609040205080304" pitchFamily="17" charset="-128"/>
                        </a:rPr>
                        <a:t>申請者位置</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gridSpan="5">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4157914673"/>
                  </a:ext>
                </a:extLst>
              </a:tr>
              <a:tr h="864000">
                <a:tc>
                  <a:txBody>
                    <a:bodyPr/>
                    <a:lstStyle/>
                    <a:p>
                      <a:r>
                        <a:rPr kumimoji="1" lang="ja-JP" altLang="en-US" sz="1200" dirty="0">
                          <a:latin typeface="ＭＳ 明朝" panose="02020609040205080304" pitchFamily="17" charset="-128"/>
                          <a:ea typeface="ＭＳ 明朝" panose="02020609040205080304" pitchFamily="17" charset="-128"/>
                        </a:rPr>
                        <a:t>申請者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ＭＳ 明朝" panose="02020609040205080304" pitchFamily="17" charset="-128"/>
                          <a:ea typeface="ＭＳ 明朝" panose="02020609040205080304" pitchFamily="17" charset="-128"/>
                        </a:rPr>
                        <a:t>氏　　名</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生年月日</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住　　所</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電話番号</a:t>
                      </a:r>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endParaRPr kumimoji="1" lang="ja-JP" altLang="en-US" sz="1200" dirty="0">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246014696"/>
                  </a:ext>
                </a:extLst>
              </a:tr>
              <a:tr h="648000">
                <a:tc>
                  <a:txBody>
                    <a:bodyPr/>
                    <a:lstStyle/>
                    <a:p>
                      <a:r>
                        <a:rPr kumimoji="1" lang="ja-JP" altLang="en-US" sz="1200" dirty="0">
                          <a:latin typeface="ＭＳ 明朝" panose="02020609040205080304" pitchFamily="17" charset="-128"/>
                          <a:ea typeface="ＭＳ 明朝" panose="02020609040205080304" pitchFamily="17" charset="-128"/>
                        </a:rPr>
                        <a:t>申請者の勤務先</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ＭＳ 明朝" panose="02020609040205080304" pitchFamily="17" charset="-128"/>
                          <a:ea typeface="ＭＳ 明朝" panose="02020609040205080304" pitchFamily="17" charset="-128"/>
                        </a:rPr>
                        <a:t>名　　称</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所 在 地</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r>
                        <a:rPr kumimoji="1" lang="ja-JP" altLang="en-US" sz="1200" dirty="0">
                          <a:solidFill>
                            <a:schemeClr val="tx1"/>
                          </a:solidFill>
                          <a:latin typeface="ＭＳ 明朝" panose="02020609040205080304" pitchFamily="17" charset="-128"/>
                          <a:ea typeface="ＭＳ 明朝" panose="02020609040205080304" pitchFamily="17" charset="-128"/>
                        </a:rPr>
                        <a:t>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57808451"/>
                  </a:ext>
                </a:extLst>
              </a:tr>
              <a:tr h="786754">
                <a:tc>
                  <a:txBody>
                    <a:bodyPr/>
                    <a:lstStyle/>
                    <a:p>
                      <a:r>
                        <a:rPr kumimoji="1" lang="ja-JP" altLang="en-US" sz="1200" dirty="0">
                          <a:latin typeface="ＭＳ 明朝" panose="02020609040205080304" pitchFamily="17" charset="-128"/>
                          <a:ea typeface="ＭＳ 明朝" panose="02020609040205080304" pitchFamily="17" charset="-128"/>
                        </a:rPr>
                        <a:t>船　舶</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ＭＳ 明朝" panose="02020609040205080304" pitchFamily="17" charset="-128"/>
                          <a:ea typeface="ＭＳ 明朝" panose="02020609040205080304" pitchFamily="17" charset="-128"/>
                        </a:rPr>
                        <a:t>名　　　称</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船舶番号等</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船　　　種</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船　籍　港</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総 トン 数</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連 絡手 段</a:t>
                      </a:r>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5">
                  <a:txBody>
                    <a:bodyPr/>
                    <a:lstStyle/>
                    <a:p>
                      <a:endParaRPr kumimoji="1" lang="ja-JP" altLang="en-US" sz="1200" dirty="0">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BlToTr w="12700" cap="flat" cmpd="sng" algn="ctr">
                      <a:noFill/>
                      <a:prstDash val="solid"/>
                      <a:round/>
                      <a:headEnd type="none" w="med" len="med"/>
                      <a:tailEnd type="none" w="med" len="med"/>
                    </a:lnBlToTr>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547034242"/>
                  </a:ext>
                </a:extLst>
              </a:tr>
              <a:tr h="288000">
                <a:tc>
                  <a:txBody>
                    <a:bodyPr/>
                    <a:lstStyle/>
                    <a:p>
                      <a:r>
                        <a:rPr kumimoji="1" lang="ja-JP" altLang="en-US" sz="1200" dirty="0">
                          <a:solidFill>
                            <a:schemeClr val="tx1"/>
                          </a:solidFill>
                          <a:latin typeface="ＭＳ 明朝" panose="02020609040205080304" pitchFamily="17" charset="-128"/>
                          <a:ea typeface="ＭＳ 明朝" panose="02020609040205080304" pitchFamily="17" charset="-128"/>
                        </a:rPr>
                        <a:t>機器の種類</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endParaRPr kumimoji="1" lang="ja-JP" altLang="en-US" sz="1200" dirty="0">
                        <a:solidFill>
                          <a:schemeClr val="tx1"/>
                        </a:solidFill>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200" dirty="0">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471625016"/>
                  </a:ext>
                </a:extLst>
              </a:tr>
              <a:tr h="288000">
                <a:tc>
                  <a:txBody>
                    <a:bodyPr/>
                    <a:lstStyle/>
                    <a:p>
                      <a:r>
                        <a:rPr kumimoji="1" lang="ja-JP" altLang="en-US" sz="1200" dirty="0">
                          <a:latin typeface="ＭＳ 明朝" panose="02020609040205080304" pitchFamily="17" charset="-128"/>
                          <a:ea typeface="ＭＳ 明朝" panose="02020609040205080304" pitchFamily="17" charset="-128"/>
                        </a:rPr>
                        <a:t>機器の特徴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6">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sz="1200" dirty="0">
                        <a:latin typeface="ＭＳ 明朝" panose="02020609040205080304" pitchFamily="17" charset="-128"/>
                        <a:ea typeface="ＭＳ 明朝" panose="02020609040205080304" pitchFamily="17" charset="-128"/>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3700562363"/>
                  </a:ext>
                </a:extLst>
              </a:tr>
              <a:tr h="324000">
                <a:tc rowSpan="2">
                  <a:txBody>
                    <a:bodyPr/>
                    <a:lstStyle/>
                    <a:p>
                      <a:pPr algn="ctr"/>
                      <a:r>
                        <a:rPr kumimoji="1" lang="ja-JP" altLang="en-US" sz="1200" dirty="0">
                          <a:latin typeface="ＭＳ 明朝" panose="02020609040205080304" pitchFamily="17" charset="-128"/>
                          <a:ea typeface="ＭＳ 明朝" panose="02020609040205080304" pitchFamily="17" charset="-128"/>
                        </a:rPr>
                        <a:t>製造者</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kumimoji="1" lang="ja-JP" altLang="en-US" sz="1200" dirty="0">
                          <a:latin typeface="ＭＳ 明朝" panose="02020609040205080304" pitchFamily="17" charset="-128"/>
                          <a:ea typeface="ＭＳ 明朝" panose="02020609040205080304" pitchFamily="17" charset="-128"/>
                        </a:rPr>
                        <a:t>名　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a:r>
                        <a:rPr kumimoji="1" lang="ja-JP" altLang="en-US" sz="1200" dirty="0">
                          <a:latin typeface="ＭＳ 明朝" panose="02020609040205080304" pitchFamily="17" charset="-128"/>
                          <a:ea typeface="ＭＳ 明朝" panose="02020609040205080304" pitchFamily="17" charset="-128"/>
                        </a:rPr>
                        <a:t>製造番号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ＭＳ 明朝" panose="02020609040205080304" pitchFamily="17" charset="-128"/>
                          <a:ea typeface="ＭＳ 明朝" panose="02020609040205080304" pitchFamily="17" charset="-128"/>
                        </a:rPr>
                        <a:t>本体</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93434489"/>
                  </a:ext>
                </a:extLst>
              </a:tr>
              <a:tr h="324000">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pPr algn="ctr"/>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en-US" altLang="ja-JP" sz="1200" dirty="0">
                          <a:latin typeface="ＭＳ 明朝" panose="02020609040205080304" pitchFamily="17" charset="-128"/>
                          <a:ea typeface="ＭＳ 明朝" panose="02020609040205080304" pitchFamily="17" charset="-128"/>
                        </a:rPr>
                        <a:t>CR</a:t>
                      </a:r>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81258663"/>
                  </a:ext>
                </a:extLst>
              </a:tr>
              <a:tr h="302598">
                <a:tc>
                  <a:txBody>
                    <a:bodyPr/>
                    <a:lstStyle/>
                    <a:p>
                      <a:pPr algn="ctr"/>
                      <a:r>
                        <a:rPr kumimoji="1" lang="ja-JP" altLang="en-US" sz="1200" dirty="0">
                          <a:latin typeface="ＭＳ 明朝" panose="02020609040205080304" pitchFamily="17" charset="-128"/>
                          <a:ea typeface="ＭＳ 明朝" panose="02020609040205080304" pitchFamily="17" charset="-128"/>
                        </a:rPr>
                        <a:t>色</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algn="ctr"/>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latin typeface="ＭＳ 明朝" panose="02020609040205080304" pitchFamily="17" charset="-128"/>
                          <a:ea typeface="ＭＳ 明朝" panose="02020609040205080304" pitchFamily="17" charset="-128"/>
                        </a:rPr>
                        <a:t>登録番号</a:t>
                      </a:r>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233892150"/>
                  </a:ext>
                </a:extLst>
              </a:tr>
              <a:tr h="468000">
                <a:tc>
                  <a:txBody>
                    <a:bodyPr/>
                    <a:lstStyle/>
                    <a:p>
                      <a:pPr algn="ctr"/>
                      <a:r>
                        <a:rPr kumimoji="1" lang="ja-JP" altLang="en-US" sz="1200" dirty="0">
                          <a:latin typeface="ＭＳ 明朝" panose="02020609040205080304" pitchFamily="17" charset="-128"/>
                          <a:ea typeface="ＭＳ 明朝" panose="02020609040205080304" pitchFamily="17" charset="-128"/>
                        </a:rPr>
                        <a:t>大きさ</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2">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endParaRPr kumimoji="1" lang="en-US" altLang="ja-JP" sz="105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pPr algn="ctr"/>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200" dirty="0">
                          <a:latin typeface="ＭＳ 明朝" panose="02020609040205080304" pitchFamily="17" charset="-128"/>
                          <a:ea typeface="ＭＳ 明朝" panose="02020609040205080304" pitchFamily="17" charset="-128"/>
                        </a:rPr>
                        <a:t>積載物</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3">
                  <a:txBody>
                    <a:bodyPr/>
                    <a:lstStyle/>
                    <a:p>
                      <a:pPr algn="ctr"/>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21740146"/>
                  </a:ext>
                </a:extLst>
              </a:tr>
              <a:tr h="302598">
                <a:tc>
                  <a:txBody>
                    <a:bodyPr/>
                    <a:lstStyle/>
                    <a:p>
                      <a:pPr algn="ctr"/>
                      <a:r>
                        <a:rPr kumimoji="1" lang="ja-JP" altLang="en-US" sz="1200" dirty="0">
                          <a:latin typeface="ＭＳ 明朝" panose="02020609040205080304" pitchFamily="17" charset="-128"/>
                          <a:ea typeface="ＭＳ 明朝" panose="02020609040205080304" pitchFamily="17" charset="-128"/>
                        </a:rPr>
                        <a:t>カメラの有無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mpd="sng">
                      <a:solidFill>
                        <a:schemeClr val="tx1"/>
                      </a:solidFill>
                      <a:prstDash val="solid"/>
                    </a:lnB>
                  </a:tcPr>
                </a:tc>
                <a:tc>
                  <a:txBody>
                    <a:bodyPr/>
                    <a:lstStyle/>
                    <a:p>
                      <a:pPr algn="ctr"/>
                      <a:r>
                        <a:rPr kumimoji="1" lang="ja-JP" altLang="en-US" sz="1200" dirty="0">
                          <a:latin typeface="ＭＳ 明朝" panose="02020609040205080304" pitchFamily="17" charset="-128"/>
                          <a:ea typeface="ＭＳ 明朝" panose="02020609040205080304" pitchFamily="17" charset="-128"/>
                        </a:rPr>
                        <a:t>有　・　無</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kumimoji="1" lang="ja-JP" altLang="en-US" sz="1200" dirty="0">
                          <a:latin typeface="ＭＳ 明朝" panose="02020609040205080304" pitchFamily="17" charset="-128"/>
                          <a:ea typeface="ＭＳ 明朝" panose="02020609040205080304" pitchFamily="17" charset="-128"/>
                        </a:rPr>
                        <a:t>その他</a:t>
                      </a:r>
                      <a:endParaRPr kumimoji="1" lang="en-US" altLang="ja-JP" sz="1200" dirty="0">
                        <a:latin typeface="ＭＳ 明朝" panose="02020609040205080304" pitchFamily="17" charset="-128"/>
                        <a:ea typeface="ＭＳ 明朝" panose="02020609040205080304" pitchFamily="17" charset="-128"/>
                      </a:endParaRPr>
                    </a:p>
                    <a:p>
                      <a:pPr algn="ctr"/>
                      <a:r>
                        <a:rPr kumimoji="1" lang="ja-JP" altLang="en-US" sz="1200" dirty="0">
                          <a:latin typeface="ＭＳ 明朝" panose="02020609040205080304" pitchFamily="17" charset="-128"/>
                          <a:ea typeface="ＭＳ 明朝" panose="02020609040205080304" pitchFamily="17" charset="-128"/>
                        </a:rPr>
                        <a:t>の特徴</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gridSpan="4">
                  <a:txBody>
                    <a:bodyPr/>
                    <a:lstStyle/>
                    <a:p>
                      <a:endParaRPr kumimoji="1" lang="en-US" altLang="ja-JP" sz="12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kumimoji="1" lang="ja-JP" altLang="en-US"/>
                    </a:p>
                  </a:txBody>
                  <a:tcPr/>
                </a:tc>
                <a:tc hMerge="1">
                  <a:txBody>
                    <a:bodyPr/>
                    <a:lstStyle/>
                    <a:p>
                      <a:endParaRPr kumimoji="1" lang="ja-JP" altLang="en-US"/>
                    </a:p>
                  </a:txBody>
                  <a:tcPr/>
                </a:tc>
                <a:tc hMerge="1">
                  <a:txBody>
                    <a:bodyPr/>
                    <a:lstStyle/>
                    <a:p>
                      <a:endParaRPr kumimoji="1" lang="ja-JP" altLang="en-US"/>
                    </a:p>
                  </a:txBody>
                  <a:tcPr/>
                </a:tc>
                <a:extLst>
                  <a:ext uri="{0D108BD9-81ED-4DB2-BD59-A6C34878D82A}">
                    <a16:rowId xmlns:a16="http://schemas.microsoft.com/office/drawing/2014/main" val="2443287880"/>
                  </a:ext>
                </a:extLst>
              </a:tr>
            </a:tbl>
          </a:graphicData>
        </a:graphic>
      </p:graphicFrame>
      <p:sp>
        <p:nvSpPr>
          <p:cNvPr id="19" name="テキスト ボックス 18"/>
          <p:cNvSpPr txBox="1"/>
          <p:nvPr/>
        </p:nvSpPr>
        <p:spPr>
          <a:xfrm>
            <a:off x="6276521" y="13248"/>
            <a:ext cx="616178" cy="276999"/>
          </a:xfrm>
          <a:prstGeom prst="rect">
            <a:avLst/>
          </a:prstGeom>
          <a:noFill/>
        </p:spPr>
        <p:txBody>
          <a:bodyPr wrap="square" rtlCol="0">
            <a:spAutoFit/>
          </a:bodyPr>
          <a:lstStyle/>
          <a:p>
            <a:pPr algn="r"/>
            <a:r>
              <a:rPr kumimoji="1" lang="ja-JP" altLang="en-US" sz="1200" dirty="0">
                <a:latin typeface="ＭＳ 明朝" panose="02020609040205080304" pitchFamily="17" charset="-128"/>
                <a:ea typeface="ＭＳ 明朝" panose="02020609040205080304" pitchFamily="17" charset="-128"/>
              </a:rPr>
              <a:t>１</a:t>
            </a:r>
          </a:p>
        </p:txBody>
      </p:sp>
      <p:sp>
        <p:nvSpPr>
          <p:cNvPr id="2" name="テキスト ボックス 1">
            <a:extLst>
              <a:ext uri="{FF2B5EF4-FFF2-40B4-BE49-F238E27FC236}">
                <a16:creationId xmlns:a16="http://schemas.microsoft.com/office/drawing/2014/main" id="{8ED986F5-9C64-F070-9941-5058E2E3A0BF}"/>
              </a:ext>
            </a:extLst>
          </p:cNvPr>
          <p:cNvSpPr txBox="1"/>
          <p:nvPr/>
        </p:nvSpPr>
        <p:spPr>
          <a:xfrm>
            <a:off x="-133356" y="-20459"/>
            <a:ext cx="2628905"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旭川駐屯地への申請</a:t>
            </a:r>
            <a:r>
              <a:rPr kumimoji="1" lang="ja-JP" altLang="en-US" sz="1200" dirty="0">
                <a:solidFill>
                  <a:srgbClr val="FF0000"/>
                </a:solidFill>
                <a:latin typeface="ＭＳ 明朝" panose="02020609040205080304" pitchFamily="17" charset="-128"/>
                <a:ea typeface="ＭＳ 明朝" panose="02020609040205080304" pitchFamily="17" charset="-128"/>
              </a:rPr>
              <a:t>定型用紙</a:t>
            </a:r>
            <a:r>
              <a:rPr kumimoji="1" lang="en-US" altLang="ja-JP" sz="1200" dirty="0">
                <a:latin typeface="ＭＳ 明朝" panose="02020609040205080304" pitchFamily="17" charset="-128"/>
                <a:ea typeface="ＭＳ 明朝" panose="02020609040205080304" pitchFamily="17" charset="-128"/>
              </a:rPr>
              <a:t>】</a:t>
            </a:r>
            <a:endParaRPr kumimoji="1" lang="ja-JP" altLang="en-US"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11220489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 4"/>
          <p:cNvGraphicFramePr>
            <a:graphicFrameLocks noGrp="1"/>
          </p:cNvGraphicFramePr>
          <p:nvPr/>
        </p:nvGraphicFramePr>
        <p:xfrm>
          <a:off x="196927" y="290247"/>
          <a:ext cx="6352063" cy="4485185"/>
        </p:xfrm>
        <a:graphic>
          <a:graphicData uri="http://schemas.openxmlformats.org/drawingml/2006/table">
            <a:tbl>
              <a:tblPr/>
              <a:tblGrid>
                <a:gridCol w="6352063">
                  <a:extLst>
                    <a:ext uri="{9D8B030D-6E8A-4147-A177-3AD203B41FA5}">
                      <a16:colId xmlns:a16="http://schemas.microsoft.com/office/drawing/2014/main" val="3481666856"/>
                    </a:ext>
                  </a:extLst>
                </a:gridCol>
              </a:tblGrid>
              <a:tr h="448518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lang="ja-JP" altLang="en-US" sz="1200" dirty="0">
                        <a:latin typeface="ＭＳ 明朝" panose="02020609040205080304" pitchFamily="17" charset="-128"/>
                        <a:ea typeface="ＭＳ 明朝" panose="02020609040205080304" pitchFamily="17" charset="-128"/>
                      </a:endParaRPr>
                    </a:p>
                    <a:p>
                      <a:endParaRPr lang="ja-JP" altLang="en-US" sz="1200" dirty="0">
                        <a:latin typeface="ＭＳ 明朝" panose="02020609040205080304" pitchFamily="17" charset="-128"/>
                        <a:ea typeface="ＭＳ 明朝" panose="02020609040205080304" pitchFamily="17" charset="-128"/>
                      </a:endParaRPr>
                    </a:p>
                  </a:txBody>
                  <a:tcPr marL="77230" marR="77230" marT="38615" marB="38615">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tcPr>
                </a:tc>
                <a:extLst>
                  <a:ext uri="{0D108BD9-81ED-4DB2-BD59-A6C34878D82A}">
                    <a16:rowId xmlns:a16="http://schemas.microsoft.com/office/drawing/2014/main" val="4173607750"/>
                  </a:ext>
                </a:extLst>
              </a:tr>
            </a:tbl>
          </a:graphicData>
        </a:graphic>
      </p:graphicFrame>
      <p:sp>
        <p:nvSpPr>
          <p:cNvPr id="14" name="テキスト ボックス 13"/>
          <p:cNvSpPr txBox="1"/>
          <p:nvPr/>
        </p:nvSpPr>
        <p:spPr>
          <a:xfrm>
            <a:off x="191224" y="4816255"/>
            <a:ext cx="6458857" cy="3785652"/>
          </a:xfrm>
          <a:prstGeom prst="rect">
            <a:avLst/>
          </a:prstGeom>
          <a:noFill/>
        </p:spPr>
        <p:txBody>
          <a:bodyPr wrap="square" rtlCol="0">
            <a:spAutoFit/>
          </a:bodyPr>
          <a:lstStyle/>
          <a:p>
            <a:r>
              <a:rPr lang="ja-JP" altLang="ja-JP" sz="1200" dirty="0">
                <a:latin typeface="ＭＳ 明朝" panose="02020609040205080304" pitchFamily="17" charset="-128"/>
                <a:ea typeface="ＭＳ 明朝" panose="02020609040205080304" pitchFamily="17" charset="-128"/>
              </a:rPr>
              <a:t>備考１　小型無人機等の飛行に係る区域の欄には、小型無人機等の飛行に係る対象施設周辺</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地域内の区域を具体的に記載するとともに、当該区域を示す地図を添付すること。</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２　小型無人機等の飛行を行う際の申請者（小型無人機等の飛行を行おうとする者）の</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位置の欄には、具体的な位置を記載するとともに、当該位置を示す地図を添付する</a:t>
            </a:r>
            <a:r>
              <a:rPr lang="ja-JP" altLang="ja-JP" sz="1200" dirty="0" err="1">
                <a:latin typeface="ＭＳ 明朝" panose="02020609040205080304" pitchFamily="17" charset="-128"/>
                <a:ea typeface="ＭＳ 明朝" panose="02020609040205080304" pitchFamily="17" charset="-128"/>
              </a:rPr>
              <a:t>こ</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と。ただし、申請者が特定航空用機器の飛行を行う場合は不要とする。</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３　申請者の勤務先欄には、申請者が当該者の勤務先の業務として小型無人機等の飛行</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を行おうとする場合にのみ記載すること。</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４　船舶欄には、申請者が当該船舶に乗船して小型無人機等の飛行を行う場合にのみ記</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載すること。</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５　機器の種類欄には、重要施設の周辺地域の上空における小型無人機等の飛行の禁止</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に関する法律（平成２８年法律第９号）第２条第３項に定める小型無人機又は同条第</a:t>
            </a:r>
            <a:endParaRPr lang="en-US" altLang="ja-JP" sz="1200" dirty="0">
              <a:latin typeface="ＭＳ 明朝" panose="02020609040205080304" pitchFamily="17" charset="-128"/>
              <a:ea typeface="ＭＳ 明朝" panose="02020609040205080304" pitchFamily="17" charset="-128"/>
            </a:endParaRPr>
          </a:p>
          <a:p>
            <a:r>
              <a:rPr lang="ja-JP" altLang="en-US"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４項に定める特定航空用機器のいずれに該当するかを記載すること。</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６　製造番号欄には、製造番号、製造記号、管理番号、型番号、品番その他いかなる名</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称であるかを問わず、小型無人機等の飛行に係る機器を識別するために付された文字、</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記号又は符号を記載すること。</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７　登録記号欄には、航空法（昭和２７年法律第２３１号）第１３２条の５第１項の規</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定により小型無人機等に表示しなければならないこととされている登録記号を</a:t>
            </a:r>
            <a:r>
              <a:rPr lang="ja-JP" altLang="ja-JP" sz="1200" dirty="0" err="1">
                <a:latin typeface="ＭＳ 明朝" panose="02020609040205080304" pitchFamily="17" charset="-128"/>
                <a:ea typeface="ＭＳ 明朝" panose="02020609040205080304" pitchFamily="17" charset="-128"/>
              </a:rPr>
              <a:t>記載す</a:t>
            </a:r>
            <a:endParaRPr lang="en-US" altLang="ja-JP" sz="1200" dirty="0">
              <a:latin typeface="ＭＳ 明朝" panose="02020609040205080304" pitchFamily="17" charset="-128"/>
              <a:ea typeface="ＭＳ 明朝" panose="02020609040205080304" pitchFamily="17" charset="-128"/>
            </a:endParaRP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ること。 </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８　カメラの有無欄には、小型無人機等に内蔵されているカメラの有無も記載すること。</a:t>
            </a:r>
          </a:p>
          <a:p>
            <a:r>
              <a:rPr lang="en-US" altLang="ja-JP" sz="1200" dirty="0">
                <a:latin typeface="ＭＳ 明朝" panose="02020609040205080304" pitchFamily="17" charset="-128"/>
                <a:ea typeface="ＭＳ 明朝" panose="02020609040205080304" pitchFamily="17" charset="-128"/>
              </a:rPr>
              <a:t>    </a:t>
            </a:r>
            <a:r>
              <a:rPr lang="ja-JP" altLang="ja-JP" sz="1200" dirty="0">
                <a:latin typeface="ＭＳ 明朝" panose="02020609040205080304" pitchFamily="17" charset="-128"/>
                <a:ea typeface="ＭＳ 明朝" panose="02020609040205080304" pitchFamily="17" charset="-128"/>
              </a:rPr>
              <a:t>９　不要の欄は、斜線で消すこと。</a:t>
            </a:r>
            <a:endParaRPr kumimoji="1" lang="ja-JP" altLang="en-US" sz="1200" dirty="0">
              <a:latin typeface="ＭＳ 明朝" panose="02020609040205080304" pitchFamily="17" charset="-128"/>
              <a:ea typeface="ＭＳ 明朝" panose="02020609040205080304" pitchFamily="17" charset="-128"/>
            </a:endParaRPr>
          </a:p>
        </p:txBody>
      </p:sp>
      <p:sp>
        <p:nvSpPr>
          <p:cNvPr id="22" name="テキスト ボックス 21"/>
          <p:cNvSpPr txBox="1"/>
          <p:nvPr/>
        </p:nvSpPr>
        <p:spPr>
          <a:xfrm>
            <a:off x="6276521" y="13248"/>
            <a:ext cx="616178" cy="276999"/>
          </a:xfrm>
          <a:prstGeom prst="rect">
            <a:avLst/>
          </a:prstGeom>
          <a:noFill/>
        </p:spPr>
        <p:txBody>
          <a:bodyPr wrap="square" rtlCol="0">
            <a:spAutoFit/>
          </a:bodyPr>
          <a:lstStyle/>
          <a:p>
            <a:pPr algn="r"/>
            <a:r>
              <a:rPr kumimoji="1" lang="ja-JP" altLang="en-US" sz="1200" dirty="0">
                <a:latin typeface="ＭＳ 明朝" panose="02020609040205080304" pitchFamily="17" charset="-128"/>
                <a:ea typeface="ＭＳ 明朝" panose="02020609040205080304" pitchFamily="17" charset="-128"/>
              </a:rPr>
              <a:t>２</a:t>
            </a:r>
          </a:p>
        </p:txBody>
      </p:sp>
      <p:graphicFrame>
        <p:nvGraphicFramePr>
          <p:cNvPr id="6" name="表 5"/>
          <p:cNvGraphicFramePr>
            <a:graphicFrameLocks noGrp="1"/>
          </p:cNvGraphicFramePr>
          <p:nvPr>
            <p:extLst>
              <p:ext uri="{D42A27DB-BD31-4B8C-83A1-F6EECF244321}">
                <p14:modId xmlns:p14="http://schemas.microsoft.com/office/powerpoint/2010/main" val="3609773682"/>
              </p:ext>
            </p:extLst>
          </p:nvPr>
        </p:nvGraphicFramePr>
        <p:xfrm>
          <a:off x="196927" y="281830"/>
          <a:ext cx="721611" cy="285921"/>
        </p:xfrm>
        <a:graphic>
          <a:graphicData uri="http://schemas.openxmlformats.org/drawingml/2006/table">
            <a:tbl>
              <a:tblPr/>
              <a:tblGrid>
                <a:gridCol w="721611">
                  <a:extLst>
                    <a:ext uri="{9D8B030D-6E8A-4147-A177-3AD203B41FA5}">
                      <a16:colId xmlns:a16="http://schemas.microsoft.com/office/drawing/2014/main" val="3804805245"/>
                    </a:ext>
                  </a:extLst>
                </a:gridCol>
              </a:tblGrid>
              <a:tr h="285921">
                <a:tc>
                  <a:txBody>
                    <a:bodyPr/>
                    <a:lstStyle/>
                    <a:p>
                      <a:pPr algn="ctr"/>
                      <a:r>
                        <a:rPr kumimoji="1" lang="ja-JP" altLang="en-US" sz="1100" dirty="0">
                          <a:latin typeface="ＭＳ 明朝" panose="02020609040205080304" pitchFamily="17" charset="-128"/>
                          <a:ea typeface="ＭＳ 明朝" panose="02020609040205080304" pitchFamily="17" charset="-128"/>
                        </a:rPr>
                        <a:t>外　観</a:t>
                      </a:r>
                    </a:p>
                  </a:txBody>
                  <a:tcPr marL="85776" marR="85776" marT="42888" marB="42888" anchor="ctr">
                    <a:lnL w="12700" cmpd="sng">
                      <a:solidFill>
                        <a:schemeClr val="tx1"/>
                      </a:solidFill>
                      <a:prstDash val="solid"/>
                    </a:lnL>
                    <a:lnR w="12700" cmpd="sng">
                      <a:solidFill>
                        <a:schemeClr val="tx1"/>
                      </a:solidFill>
                      <a:prstDash val="solid"/>
                    </a:lnR>
                    <a:lnT w="12700" cmpd="sng">
                      <a:solidFill>
                        <a:schemeClr val="tx1"/>
                      </a:solidFill>
                      <a:prstDash val="solid"/>
                    </a:lnT>
                    <a:lnB w="12700" cmpd="sng">
                      <a:solidFill>
                        <a:schemeClr val="tx1"/>
                      </a:solidFill>
                      <a:prstDash val="solid"/>
                    </a:lnB>
                    <a:solidFill>
                      <a:schemeClr val="bg1"/>
                    </a:solidFill>
                  </a:tcPr>
                </a:tc>
                <a:extLst>
                  <a:ext uri="{0D108BD9-81ED-4DB2-BD59-A6C34878D82A}">
                    <a16:rowId xmlns:a16="http://schemas.microsoft.com/office/drawing/2014/main" val="754428117"/>
                  </a:ext>
                </a:extLst>
              </a:tr>
            </a:tbl>
          </a:graphicData>
        </a:graphic>
      </p:graphicFrame>
      <p:sp>
        <p:nvSpPr>
          <p:cNvPr id="17" name="テキスト ボックス 16">
            <a:extLst>
              <a:ext uri="{FF2B5EF4-FFF2-40B4-BE49-F238E27FC236}">
                <a16:creationId xmlns:a16="http://schemas.microsoft.com/office/drawing/2014/main" id="{4827A763-B7A3-EEDB-F3CA-0FF38FED7E0C}"/>
              </a:ext>
            </a:extLst>
          </p:cNvPr>
          <p:cNvSpPr txBox="1"/>
          <p:nvPr/>
        </p:nvSpPr>
        <p:spPr>
          <a:xfrm>
            <a:off x="-133356" y="-20459"/>
            <a:ext cx="2628905"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旭川駐屯地への申請</a:t>
            </a:r>
            <a:r>
              <a:rPr kumimoji="1" lang="ja-JP" altLang="en-US" sz="1200" dirty="0">
                <a:solidFill>
                  <a:srgbClr val="FF0000"/>
                </a:solidFill>
                <a:latin typeface="ＭＳ 明朝" panose="02020609040205080304" pitchFamily="17" charset="-128"/>
                <a:ea typeface="ＭＳ 明朝" panose="02020609040205080304" pitchFamily="17" charset="-128"/>
              </a:rPr>
              <a:t>定型用紙</a:t>
            </a:r>
            <a:r>
              <a:rPr kumimoji="1" lang="en-US" altLang="ja-JP" sz="1200" dirty="0">
                <a:latin typeface="ＭＳ 明朝" panose="02020609040205080304" pitchFamily="17" charset="-128"/>
                <a:ea typeface="ＭＳ 明朝" panose="02020609040205080304" pitchFamily="17" charset="-128"/>
              </a:rPr>
              <a:t>】</a:t>
            </a:r>
            <a:endParaRPr kumimoji="1" lang="ja-JP" altLang="en-US"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40125955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図 3">
            <a:extLst>
              <a:ext uri="{FF2B5EF4-FFF2-40B4-BE49-F238E27FC236}">
                <a16:creationId xmlns:a16="http://schemas.microsoft.com/office/drawing/2014/main" id="{E1D7BF0D-9348-B66D-DE8A-305D46D1E46D}"/>
              </a:ext>
            </a:extLst>
          </p:cNvPr>
          <p:cNvPicPr>
            <a:picLocks noChangeAspect="1"/>
          </p:cNvPicPr>
          <p:nvPr/>
        </p:nvPicPr>
        <p:blipFill>
          <a:blip r:embed="rId2"/>
          <a:stretch>
            <a:fillRect/>
          </a:stretch>
        </p:blipFill>
        <p:spPr>
          <a:xfrm>
            <a:off x="257732" y="1026566"/>
            <a:ext cx="6404437" cy="6348626"/>
          </a:xfrm>
          <a:prstGeom prst="rect">
            <a:avLst/>
          </a:prstGeom>
        </p:spPr>
      </p:pic>
      <p:sp>
        <p:nvSpPr>
          <p:cNvPr id="2" name="正方形/長方形 1"/>
          <p:cNvSpPr/>
          <p:nvPr/>
        </p:nvSpPr>
        <p:spPr>
          <a:xfrm>
            <a:off x="130629" y="392441"/>
            <a:ext cx="6587412" cy="865825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4133333" y="7431443"/>
            <a:ext cx="2464594" cy="2772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kumimoji="1" lang="ja-JP" altLang="en-US" sz="1100" dirty="0">
                <a:solidFill>
                  <a:schemeClr val="tx1"/>
                </a:solidFill>
                <a:latin typeface="ＭＳ ゴシック" panose="020B0609070205080204" pitchFamily="49" charset="-128"/>
                <a:ea typeface="ＭＳ ゴシック" panose="020B0609070205080204" pitchFamily="49" charset="-128"/>
              </a:rPr>
              <a:t>国土地理院の地理院地図を利用</a:t>
            </a:r>
          </a:p>
        </p:txBody>
      </p:sp>
      <p:sp>
        <p:nvSpPr>
          <p:cNvPr id="18" name="テキスト ボックス 17"/>
          <p:cNvSpPr txBox="1"/>
          <p:nvPr/>
        </p:nvSpPr>
        <p:spPr>
          <a:xfrm>
            <a:off x="130629" y="392441"/>
            <a:ext cx="6661441" cy="305661"/>
          </a:xfrm>
          <a:prstGeom prst="rect">
            <a:avLst/>
          </a:prstGeom>
          <a:noFill/>
        </p:spPr>
        <p:txBody>
          <a:bodyPr wrap="square" rtlCol="0">
            <a:spAutoFit/>
          </a:bodyPr>
          <a:lstStyle/>
          <a:p>
            <a:pPr algn="ctr">
              <a:lnSpc>
                <a:spcPts val="1600"/>
              </a:lnSpc>
            </a:pPr>
            <a:r>
              <a:rPr kumimoji="1" lang="ja-JP" altLang="en-US" sz="1400" dirty="0">
                <a:latin typeface="ＭＳ 明朝" panose="02020609040205080304" pitchFamily="17" charset="-128"/>
                <a:ea typeface="ＭＳ 明朝" panose="02020609040205080304" pitchFamily="17" charset="-128"/>
              </a:rPr>
              <a:t>対象施設周辺地域内（旭川駐屯地）における飛行区域</a:t>
            </a:r>
            <a:endParaRPr kumimoji="1" lang="en-US" altLang="ja-JP" sz="1100" dirty="0">
              <a:latin typeface="ＭＳ 明朝" panose="02020609040205080304" pitchFamily="17" charset="-128"/>
              <a:ea typeface="ＭＳ 明朝" panose="02020609040205080304" pitchFamily="17" charset="-128"/>
            </a:endParaRPr>
          </a:p>
        </p:txBody>
      </p:sp>
      <p:sp>
        <p:nvSpPr>
          <p:cNvPr id="19" name="正方形/長方形 18"/>
          <p:cNvSpPr/>
          <p:nvPr/>
        </p:nvSpPr>
        <p:spPr>
          <a:xfrm>
            <a:off x="275774" y="680813"/>
            <a:ext cx="6303321" cy="3011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80738" y="684961"/>
            <a:ext cx="6430614" cy="276999"/>
          </a:xfrm>
          <a:prstGeom prst="rect">
            <a:avLst/>
          </a:prstGeom>
          <a:noFill/>
        </p:spPr>
        <p:txBody>
          <a:bodyPr wrap="square" rtlCol="0">
            <a:spAutoFit/>
          </a:bodyPr>
          <a:lstStyle/>
          <a:p>
            <a:pPr algn="ctr"/>
            <a:r>
              <a:rPr kumimoji="1" lang="ja-JP" altLang="en-US" sz="1200" dirty="0">
                <a:latin typeface="ＭＳ 明朝" panose="02020609040205080304" pitchFamily="17" charset="-128"/>
                <a:ea typeface="ＭＳ 明朝" panose="02020609040205080304" pitchFamily="17" charset="-128"/>
              </a:rPr>
              <a:t>陸上自衛隊旭川駐屯地周辺地域（北海道旭川市春光町国有無番地）</a:t>
            </a:r>
          </a:p>
        </p:txBody>
      </p:sp>
      <p:sp>
        <p:nvSpPr>
          <p:cNvPr id="21" name="テキスト ボックス 19"/>
          <p:cNvSpPr txBox="1"/>
          <p:nvPr/>
        </p:nvSpPr>
        <p:spPr>
          <a:xfrm>
            <a:off x="250433" y="7432555"/>
            <a:ext cx="4002583" cy="144655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100" dirty="0">
                <a:latin typeface="ＭＳ ゴシック" panose="020B0609070205080204" pitchFamily="49" charset="-128"/>
                <a:ea typeface="ＭＳ ゴシック" panose="020B0609070205080204" pitchFamily="49" charset="-128"/>
              </a:rPr>
              <a:t>この地図は、縮尺２万</a:t>
            </a:r>
            <a:r>
              <a:rPr kumimoji="1" lang="en-US" altLang="ja-JP" sz="1100" dirty="0">
                <a:latin typeface="ＭＳ ゴシック" panose="020B0609070205080204" pitchFamily="49" charset="-128"/>
                <a:ea typeface="ＭＳ ゴシック" panose="020B0609070205080204" pitchFamily="49" charset="-128"/>
              </a:rPr>
              <a:t>5,000</a:t>
            </a:r>
            <a:r>
              <a:rPr kumimoji="1" lang="ja-JP" altLang="en-US" sz="1100" dirty="0">
                <a:latin typeface="ＭＳ ゴシック" panose="020B0609070205080204" pitchFamily="49" charset="-128"/>
                <a:ea typeface="ＭＳ ゴシック" panose="020B0609070205080204" pitchFamily="49" charset="-128"/>
              </a:rPr>
              <a:t>分の１の地形図相当の</a:t>
            </a:r>
            <a:r>
              <a:rPr lang="ja-JP" altLang="en-US" sz="1100" dirty="0">
                <a:latin typeface="ＭＳ ゴシック" panose="020B0609070205080204" pitchFamily="49" charset="-128"/>
                <a:ea typeface="ＭＳ ゴシック" panose="020B0609070205080204" pitchFamily="49" charset="-128"/>
              </a:rPr>
              <a:t>誤差を</a:t>
            </a:r>
            <a:endParaRPr lang="en-US" altLang="ja-JP" sz="1100" dirty="0">
              <a:latin typeface="ＭＳ ゴシック" panose="020B0609070205080204" pitchFamily="49" charset="-128"/>
              <a:ea typeface="ＭＳ ゴシック" panose="020B0609070205080204" pitchFamily="49" charset="-128"/>
            </a:endParaRPr>
          </a:p>
          <a:p>
            <a:r>
              <a:rPr lang="ja-JP" altLang="en-US" sz="1100" dirty="0">
                <a:latin typeface="ＭＳ ゴシック" panose="020B0609070205080204" pitchFamily="49" charset="-128"/>
                <a:ea typeface="ＭＳ ゴシック" panose="020B0609070205080204" pitchFamily="49" charset="-128"/>
              </a:rPr>
              <a:t>有しております。また、地図上に記載した区域を示す線</a:t>
            </a:r>
            <a:endParaRPr lang="en-US" altLang="ja-JP" sz="1100" dirty="0">
              <a:latin typeface="ＭＳ ゴシック" panose="020B0609070205080204" pitchFamily="49" charset="-128"/>
              <a:ea typeface="ＭＳ ゴシック" panose="020B0609070205080204" pitchFamily="49" charset="-128"/>
            </a:endParaRPr>
          </a:p>
          <a:p>
            <a:r>
              <a:rPr lang="ja-JP" altLang="en-US" sz="1100" dirty="0">
                <a:latin typeface="ＭＳ ゴシック" panose="020B0609070205080204" pitchFamily="49" charset="-128"/>
                <a:ea typeface="ＭＳ ゴシック" panose="020B0609070205080204" pitchFamily="49" charset="-128"/>
              </a:rPr>
              <a:t>はデータ作成上の誤差を含んでいます。そのため、区域</a:t>
            </a:r>
            <a:endParaRPr lang="en-US" altLang="ja-JP" sz="1100" dirty="0">
              <a:latin typeface="ＭＳ ゴシック" panose="020B0609070205080204" pitchFamily="49" charset="-128"/>
              <a:ea typeface="ＭＳ ゴシック" panose="020B0609070205080204" pitchFamily="49" charset="-128"/>
            </a:endParaRPr>
          </a:p>
          <a:p>
            <a:r>
              <a:rPr lang="ja-JP" altLang="en-US" sz="1100" dirty="0">
                <a:latin typeface="ＭＳ ゴシック" panose="020B0609070205080204" pitchFamily="49" charset="-128"/>
                <a:ea typeface="ＭＳ ゴシック" panose="020B0609070205080204" pitchFamily="49" charset="-128"/>
              </a:rPr>
              <a:t>の概略の位置を示す参考図として御利用ください。</a:t>
            </a:r>
            <a:r>
              <a:rPr kumimoji="1" lang="ja-JP" altLang="en-US" sz="1100" dirty="0">
                <a:latin typeface="ＭＳ ゴシック" panose="020B0609070205080204" pitchFamily="49" charset="-128"/>
                <a:ea typeface="ＭＳ ゴシック" panose="020B0609070205080204" pitchFamily="49" charset="-128"/>
              </a:rPr>
              <a:t>なお、</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対象施設の区域及び対象施設周辺地域にご不明な点や、</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やむを得ず飛行を</a:t>
            </a:r>
            <a:r>
              <a:rPr lang="ja-JP" altLang="en-US" sz="1100" dirty="0">
                <a:latin typeface="ＭＳ ゴシック" panose="020B0609070205080204" pitchFamily="49" charset="-128"/>
                <a:ea typeface="ＭＳ ゴシック" panose="020B0609070205080204" pitchFamily="49" charset="-128"/>
              </a:rPr>
              <a:t>させる</a:t>
            </a:r>
            <a:r>
              <a:rPr kumimoji="1" lang="ja-JP" altLang="en-US" sz="1100" dirty="0">
                <a:latin typeface="ＭＳ ゴシック" panose="020B0609070205080204" pitchFamily="49" charset="-128"/>
                <a:ea typeface="ＭＳ ゴシック" panose="020B0609070205080204" pitchFamily="49" charset="-128"/>
              </a:rPr>
              <a:t>必用がある場合には、旭川駐屯</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地司令職務室（</a:t>
            </a:r>
            <a:r>
              <a:rPr kumimoji="1" lang="en-US" altLang="ja-JP" sz="1100" dirty="0">
                <a:latin typeface="ＭＳ ゴシック" panose="020B0609070205080204" pitchFamily="49" charset="-128"/>
                <a:ea typeface="ＭＳ ゴシック" panose="020B0609070205080204" pitchFamily="49" charset="-128"/>
              </a:rPr>
              <a:t>0166-51-6111(</a:t>
            </a:r>
            <a:r>
              <a:rPr kumimoji="1" lang="ja-JP" altLang="en-US" sz="1100" dirty="0">
                <a:latin typeface="ＭＳ ゴシック" panose="020B0609070205080204" pitchFamily="49" charset="-128"/>
                <a:ea typeface="ＭＳ ゴシック" panose="020B0609070205080204" pitchFamily="49" charset="-128"/>
              </a:rPr>
              <a:t>内線</a:t>
            </a:r>
            <a:r>
              <a:rPr lang="en-US" altLang="ja-JP" sz="1100" dirty="0">
                <a:latin typeface="ＭＳ ゴシック" panose="020B0609070205080204" pitchFamily="49" charset="-128"/>
                <a:ea typeface="ＭＳ ゴシック" panose="020B0609070205080204" pitchFamily="49" charset="-128"/>
              </a:rPr>
              <a:t>2315</a:t>
            </a:r>
            <a:r>
              <a:rPr kumimoji="1" lang="en-US" altLang="ja-JP" sz="1100" dirty="0">
                <a:latin typeface="ＭＳ ゴシック" panose="020B0609070205080204" pitchFamily="49" charset="-128"/>
                <a:ea typeface="ＭＳ ゴシック" panose="020B0609070205080204" pitchFamily="49" charset="-128"/>
              </a:rPr>
              <a:t>)</a:t>
            </a:r>
            <a:r>
              <a:rPr kumimoji="1" lang="ja-JP" altLang="en-US" sz="1100" dirty="0">
                <a:latin typeface="ＭＳ ゴシック" panose="020B0609070205080204" pitchFamily="49" charset="-128"/>
                <a:ea typeface="ＭＳ ゴシック" panose="020B0609070205080204" pitchFamily="49" charset="-128"/>
              </a:rPr>
              <a:t>）にお問い</a:t>
            </a:r>
            <a:r>
              <a:rPr kumimoji="1" lang="ja-JP" altLang="en-US" sz="1100" dirty="0" err="1">
                <a:latin typeface="ＭＳ ゴシック" panose="020B0609070205080204" pitchFamily="49" charset="-128"/>
                <a:ea typeface="ＭＳ ゴシック" panose="020B0609070205080204" pitchFamily="49" charset="-128"/>
              </a:rPr>
              <a:t>合わ</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せください。</a:t>
            </a:r>
          </a:p>
        </p:txBody>
      </p:sp>
      <p:sp>
        <p:nvSpPr>
          <p:cNvPr id="86" name="テキスト ボックス 85"/>
          <p:cNvSpPr txBox="1"/>
          <p:nvPr/>
        </p:nvSpPr>
        <p:spPr>
          <a:xfrm>
            <a:off x="6032500" y="-360"/>
            <a:ext cx="860199" cy="425758"/>
          </a:xfrm>
          <a:prstGeom prst="rect">
            <a:avLst/>
          </a:prstGeom>
          <a:noFill/>
        </p:spPr>
        <p:txBody>
          <a:bodyPr wrap="square" rtlCol="0">
            <a:spAutoFit/>
          </a:bodyPr>
          <a:lstStyle/>
          <a:p>
            <a:pPr algn="r">
              <a:lnSpc>
                <a:spcPts val="1300"/>
              </a:lnSpc>
            </a:pPr>
            <a:r>
              <a:rPr kumimoji="1" lang="ja-JP" altLang="en-US" sz="1200" dirty="0">
                <a:latin typeface="ＭＳ 明朝" panose="02020609040205080304" pitchFamily="17" charset="-128"/>
                <a:ea typeface="ＭＳ 明朝" panose="02020609040205080304" pitchFamily="17" charset="-128"/>
              </a:rPr>
              <a:t>３」</a:t>
            </a:r>
            <a:endParaRPr kumimoji="1" lang="en-US" altLang="ja-JP" sz="1200" dirty="0">
              <a:latin typeface="ＭＳ 明朝" panose="02020609040205080304" pitchFamily="17" charset="-128"/>
              <a:ea typeface="ＭＳ 明朝" panose="02020609040205080304" pitchFamily="17" charset="-128"/>
            </a:endParaRPr>
          </a:p>
          <a:p>
            <a:pPr algn="r">
              <a:lnSpc>
                <a:spcPts val="1300"/>
              </a:lnSpc>
            </a:pPr>
            <a:r>
              <a:rPr kumimoji="1" lang="ja-JP" altLang="en-US" sz="1200" dirty="0">
                <a:latin typeface="ＭＳ 明朝" panose="02020609040205080304" pitchFamily="17" charset="-128"/>
                <a:ea typeface="ＭＳ 明朝" panose="02020609040205080304" pitchFamily="17" charset="-128"/>
              </a:rPr>
              <a:t>別　紙</a:t>
            </a:r>
          </a:p>
        </p:txBody>
      </p:sp>
      <p:sp>
        <p:nvSpPr>
          <p:cNvPr id="13" name="正方形/長方形 12">
            <a:extLst>
              <a:ext uri="{FF2B5EF4-FFF2-40B4-BE49-F238E27FC236}">
                <a16:creationId xmlns:a16="http://schemas.microsoft.com/office/drawing/2014/main" id="{B2625D0B-BDAD-47B2-A64E-679C1FBFDC4A}"/>
              </a:ext>
            </a:extLst>
          </p:cNvPr>
          <p:cNvSpPr/>
          <p:nvPr/>
        </p:nvSpPr>
        <p:spPr>
          <a:xfrm>
            <a:off x="4133333" y="7760944"/>
            <a:ext cx="2474234" cy="121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6FB60F49-2BC4-4C87-8F58-C84AECD09B37}"/>
              </a:ext>
            </a:extLst>
          </p:cNvPr>
          <p:cNvSpPr txBox="1"/>
          <p:nvPr/>
        </p:nvSpPr>
        <p:spPr>
          <a:xfrm>
            <a:off x="4091610" y="7816011"/>
            <a:ext cx="1172116"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対象施設の敷地</a:t>
            </a:r>
          </a:p>
        </p:txBody>
      </p:sp>
      <p:sp>
        <p:nvSpPr>
          <p:cNvPr id="26" name="テキスト ボックス 25">
            <a:extLst>
              <a:ext uri="{FF2B5EF4-FFF2-40B4-BE49-F238E27FC236}">
                <a16:creationId xmlns:a16="http://schemas.microsoft.com/office/drawing/2014/main" id="{74B6991A-FB9A-4932-8DF6-B133593ED71A}"/>
              </a:ext>
            </a:extLst>
          </p:cNvPr>
          <p:cNvSpPr txBox="1"/>
          <p:nvPr/>
        </p:nvSpPr>
        <p:spPr>
          <a:xfrm>
            <a:off x="4091610" y="8080583"/>
            <a:ext cx="1313180"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対象施設周辺敷地</a:t>
            </a:r>
          </a:p>
        </p:txBody>
      </p:sp>
      <p:sp>
        <p:nvSpPr>
          <p:cNvPr id="27" name="テキスト ボックス 26">
            <a:extLst>
              <a:ext uri="{FF2B5EF4-FFF2-40B4-BE49-F238E27FC236}">
                <a16:creationId xmlns:a16="http://schemas.microsoft.com/office/drawing/2014/main" id="{76FCC678-92FE-42C1-B62F-F1E6E7532F9E}"/>
              </a:ext>
            </a:extLst>
          </p:cNvPr>
          <p:cNvSpPr txBox="1"/>
          <p:nvPr/>
        </p:nvSpPr>
        <p:spPr>
          <a:xfrm>
            <a:off x="4091610" y="8358936"/>
            <a:ext cx="748923"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飛行区域</a:t>
            </a:r>
          </a:p>
        </p:txBody>
      </p:sp>
      <p:sp>
        <p:nvSpPr>
          <p:cNvPr id="28" name="テキスト ボックス 27">
            <a:extLst>
              <a:ext uri="{FF2B5EF4-FFF2-40B4-BE49-F238E27FC236}">
                <a16:creationId xmlns:a16="http://schemas.microsoft.com/office/drawing/2014/main" id="{A403D3EE-2367-4ADF-9FCA-330FDC449C40}"/>
              </a:ext>
            </a:extLst>
          </p:cNvPr>
          <p:cNvSpPr txBox="1"/>
          <p:nvPr/>
        </p:nvSpPr>
        <p:spPr>
          <a:xfrm>
            <a:off x="4096372" y="8635159"/>
            <a:ext cx="889987"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申請者位置</a:t>
            </a:r>
          </a:p>
        </p:txBody>
      </p:sp>
      <p:sp>
        <p:nvSpPr>
          <p:cNvPr id="15" name="正方形/長方形 14">
            <a:extLst>
              <a:ext uri="{FF2B5EF4-FFF2-40B4-BE49-F238E27FC236}">
                <a16:creationId xmlns:a16="http://schemas.microsoft.com/office/drawing/2014/main" id="{7A8DECB4-0137-4D14-8ACA-5C3B7F1A4DF5}"/>
              </a:ext>
            </a:extLst>
          </p:cNvPr>
          <p:cNvSpPr/>
          <p:nvPr/>
        </p:nvSpPr>
        <p:spPr>
          <a:xfrm>
            <a:off x="5591175" y="7851566"/>
            <a:ext cx="885825" cy="179421"/>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A229C5D5-EB3D-4C35-A8CA-71224E595236}"/>
              </a:ext>
            </a:extLst>
          </p:cNvPr>
          <p:cNvSpPr/>
          <p:nvPr/>
        </p:nvSpPr>
        <p:spPr>
          <a:xfrm>
            <a:off x="5595937" y="8127791"/>
            <a:ext cx="885825" cy="179421"/>
          </a:xfrm>
          <a:prstGeom prst="rect">
            <a:avLst/>
          </a:prstGeom>
          <a:noFill/>
          <a:ln w="158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766CD4B0-B224-40EE-8678-E21007977855}"/>
              </a:ext>
            </a:extLst>
          </p:cNvPr>
          <p:cNvSpPr/>
          <p:nvPr/>
        </p:nvSpPr>
        <p:spPr>
          <a:xfrm>
            <a:off x="5595937" y="8404016"/>
            <a:ext cx="885825" cy="179421"/>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ローチャート: 結合子 32">
            <a:extLst>
              <a:ext uri="{FF2B5EF4-FFF2-40B4-BE49-F238E27FC236}">
                <a16:creationId xmlns:a16="http://schemas.microsoft.com/office/drawing/2014/main" id="{CB10606D-8EC6-4414-9A64-CFF545AE03F7}"/>
              </a:ext>
            </a:extLst>
          </p:cNvPr>
          <p:cNvSpPr/>
          <p:nvPr/>
        </p:nvSpPr>
        <p:spPr>
          <a:xfrm>
            <a:off x="6010362" y="8755493"/>
            <a:ext cx="45719"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環状矢印 36">
            <a:extLst>
              <a:ext uri="{FF2B5EF4-FFF2-40B4-BE49-F238E27FC236}">
                <a16:creationId xmlns:a16="http://schemas.microsoft.com/office/drawing/2014/main" id="{7172AFC0-0D8D-6B16-8209-B16DFCDD88E7}"/>
              </a:ext>
            </a:extLst>
          </p:cNvPr>
          <p:cNvSpPr/>
          <p:nvPr/>
        </p:nvSpPr>
        <p:spPr>
          <a:xfrm rot="2325627">
            <a:off x="7244295" y="4745096"/>
            <a:ext cx="152642" cy="220256"/>
          </a:xfrm>
          <a:prstGeom prst="circularArrow">
            <a:avLst>
              <a:gd name="adj1" fmla="val 0"/>
              <a:gd name="adj2" fmla="val 1142319"/>
              <a:gd name="adj3" fmla="val 589049"/>
              <a:gd name="adj4" fmla="val 11973710"/>
              <a:gd name="adj5" fmla="val 12500"/>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環状矢印 36">
            <a:extLst>
              <a:ext uri="{FF2B5EF4-FFF2-40B4-BE49-F238E27FC236}">
                <a16:creationId xmlns:a16="http://schemas.microsoft.com/office/drawing/2014/main" id="{88495E8F-4D95-73AF-88B3-0C52B32ED080}"/>
              </a:ext>
            </a:extLst>
          </p:cNvPr>
          <p:cNvSpPr/>
          <p:nvPr/>
        </p:nvSpPr>
        <p:spPr>
          <a:xfrm rot="13398676">
            <a:off x="7178079" y="4849635"/>
            <a:ext cx="176291" cy="191861"/>
          </a:xfrm>
          <a:prstGeom prst="circularArrow">
            <a:avLst>
              <a:gd name="adj1" fmla="val 0"/>
              <a:gd name="adj2" fmla="val 1142319"/>
              <a:gd name="adj3" fmla="val 589049"/>
              <a:gd name="adj4" fmla="val 11973710"/>
              <a:gd name="adj5" fmla="val 12500"/>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テキスト ボックス 5">
            <a:extLst>
              <a:ext uri="{FF2B5EF4-FFF2-40B4-BE49-F238E27FC236}">
                <a16:creationId xmlns:a16="http://schemas.microsoft.com/office/drawing/2014/main" id="{3B77E786-02D1-6FB2-0343-0911A33BA1A6}"/>
              </a:ext>
            </a:extLst>
          </p:cNvPr>
          <p:cNvSpPr txBox="1"/>
          <p:nvPr/>
        </p:nvSpPr>
        <p:spPr>
          <a:xfrm>
            <a:off x="-133356" y="-20459"/>
            <a:ext cx="2628905"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旭川駐屯地への申請</a:t>
            </a:r>
            <a:r>
              <a:rPr kumimoji="1" lang="ja-JP" altLang="en-US" sz="1200" dirty="0">
                <a:solidFill>
                  <a:srgbClr val="FF0000"/>
                </a:solidFill>
                <a:latin typeface="ＭＳ 明朝" panose="02020609040205080304" pitchFamily="17" charset="-128"/>
                <a:ea typeface="ＭＳ 明朝" panose="02020609040205080304" pitchFamily="17" charset="-128"/>
              </a:rPr>
              <a:t>定型用紙</a:t>
            </a:r>
            <a:r>
              <a:rPr kumimoji="1" lang="en-US" altLang="ja-JP" sz="1200" dirty="0">
                <a:latin typeface="ＭＳ 明朝" panose="02020609040205080304" pitchFamily="17" charset="-128"/>
                <a:ea typeface="ＭＳ 明朝" panose="02020609040205080304" pitchFamily="17" charset="-128"/>
              </a:rPr>
              <a:t>】</a:t>
            </a:r>
            <a:endParaRPr kumimoji="1" lang="ja-JP" altLang="en-US" sz="1200" dirty="0">
              <a:latin typeface="ＭＳ 明朝" panose="02020609040205080304" pitchFamily="17" charset="-128"/>
              <a:ea typeface="ＭＳ 明朝" panose="02020609040205080304" pitchFamily="17" charset="-128"/>
            </a:endParaRPr>
          </a:p>
        </p:txBody>
      </p:sp>
    </p:spTree>
    <p:extLst>
      <p:ext uri="{BB962C8B-B14F-4D97-AF65-F5344CB8AC3E}">
        <p14:creationId xmlns:p14="http://schemas.microsoft.com/office/powerpoint/2010/main" val="6782496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正方形/長方形 1"/>
          <p:cNvSpPr/>
          <p:nvPr/>
        </p:nvSpPr>
        <p:spPr>
          <a:xfrm>
            <a:off x="130629" y="392441"/>
            <a:ext cx="6587412" cy="8658253"/>
          </a:xfrm>
          <a:prstGeom prst="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 name="正方形/長方形 10"/>
          <p:cNvSpPr/>
          <p:nvPr/>
        </p:nvSpPr>
        <p:spPr>
          <a:xfrm>
            <a:off x="4133333" y="7431443"/>
            <a:ext cx="2464594" cy="277251"/>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ja-JP"/>
            </a:defPPr>
            <a:lvl1pPr algn="l" rtl="0" fontAlgn="base">
              <a:spcBef>
                <a:spcPct val="0"/>
              </a:spcBef>
              <a:spcAft>
                <a:spcPct val="0"/>
              </a:spcAft>
              <a:defRPr kumimoji="1" kern="1200">
                <a:solidFill>
                  <a:schemeClr val="lt1"/>
                </a:solidFill>
                <a:latin typeface="+mn-lt"/>
                <a:ea typeface="+mn-ea"/>
                <a:cs typeface="+mn-cs"/>
              </a:defRPr>
            </a:lvl1pPr>
            <a:lvl2pPr marL="457200" algn="l" rtl="0" fontAlgn="base">
              <a:spcBef>
                <a:spcPct val="0"/>
              </a:spcBef>
              <a:spcAft>
                <a:spcPct val="0"/>
              </a:spcAft>
              <a:defRPr kumimoji="1" kern="1200">
                <a:solidFill>
                  <a:schemeClr val="lt1"/>
                </a:solidFill>
                <a:latin typeface="+mn-lt"/>
                <a:ea typeface="+mn-ea"/>
                <a:cs typeface="+mn-cs"/>
              </a:defRPr>
            </a:lvl2pPr>
            <a:lvl3pPr marL="914400" algn="l" rtl="0" fontAlgn="base">
              <a:spcBef>
                <a:spcPct val="0"/>
              </a:spcBef>
              <a:spcAft>
                <a:spcPct val="0"/>
              </a:spcAft>
              <a:defRPr kumimoji="1" kern="1200">
                <a:solidFill>
                  <a:schemeClr val="lt1"/>
                </a:solidFill>
                <a:latin typeface="+mn-lt"/>
                <a:ea typeface="+mn-ea"/>
                <a:cs typeface="+mn-cs"/>
              </a:defRPr>
            </a:lvl3pPr>
            <a:lvl4pPr marL="1371600" algn="l" rtl="0" fontAlgn="base">
              <a:spcBef>
                <a:spcPct val="0"/>
              </a:spcBef>
              <a:spcAft>
                <a:spcPct val="0"/>
              </a:spcAft>
              <a:defRPr kumimoji="1" kern="1200">
                <a:solidFill>
                  <a:schemeClr val="lt1"/>
                </a:solidFill>
                <a:latin typeface="+mn-lt"/>
                <a:ea typeface="+mn-ea"/>
                <a:cs typeface="+mn-cs"/>
              </a:defRPr>
            </a:lvl4pPr>
            <a:lvl5pPr marL="1828800" algn="l" rtl="0" fontAlgn="base">
              <a:spcBef>
                <a:spcPct val="0"/>
              </a:spcBef>
              <a:spcAft>
                <a:spcPct val="0"/>
              </a:spcAft>
              <a:defRPr kumimoji="1" kern="1200">
                <a:solidFill>
                  <a:schemeClr val="lt1"/>
                </a:solidFill>
                <a:latin typeface="+mn-lt"/>
                <a:ea typeface="+mn-ea"/>
                <a:cs typeface="+mn-cs"/>
              </a:defRPr>
            </a:lvl5pPr>
            <a:lvl6pPr marL="2286000" algn="l" defTabSz="914400" rtl="0" eaLnBrk="1" latinLnBrk="0" hangingPunct="1">
              <a:defRPr kumimoji="1" kern="1200">
                <a:solidFill>
                  <a:schemeClr val="lt1"/>
                </a:solidFill>
                <a:latin typeface="+mn-lt"/>
                <a:ea typeface="+mn-ea"/>
                <a:cs typeface="+mn-cs"/>
              </a:defRPr>
            </a:lvl6pPr>
            <a:lvl7pPr marL="2743200" algn="l" defTabSz="914400" rtl="0" eaLnBrk="1" latinLnBrk="0" hangingPunct="1">
              <a:defRPr kumimoji="1" kern="1200">
                <a:solidFill>
                  <a:schemeClr val="lt1"/>
                </a:solidFill>
                <a:latin typeface="+mn-lt"/>
                <a:ea typeface="+mn-ea"/>
                <a:cs typeface="+mn-cs"/>
              </a:defRPr>
            </a:lvl7pPr>
            <a:lvl8pPr marL="3200400" algn="l" defTabSz="914400" rtl="0" eaLnBrk="1" latinLnBrk="0" hangingPunct="1">
              <a:defRPr kumimoji="1" kern="1200">
                <a:solidFill>
                  <a:schemeClr val="lt1"/>
                </a:solidFill>
                <a:latin typeface="+mn-lt"/>
                <a:ea typeface="+mn-ea"/>
                <a:cs typeface="+mn-cs"/>
              </a:defRPr>
            </a:lvl8pPr>
            <a:lvl9pPr marL="3657600" algn="l" defTabSz="914400" rtl="0" eaLnBrk="1" latinLnBrk="0" hangingPunct="1">
              <a:defRPr kumimoji="1" kern="1200">
                <a:solidFill>
                  <a:schemeClr val="lt1"/>
                </a:solidFill>
                <a:latin typeface="+mn-lt"/>
                <a:ea typeface="+mn-ea"/>
                <a:cs typeface="+mn-cs"/>
              </a:defRPr>
            </a:lvl9pPr>
          </a:lstStyle>
          <a:p>
            <a:pPr algn="ctr"/>
            <a:r>
              <a:rPr kumimoji="1" lang="ja-JP" altLang="en-US" sz="1100" dirty="0">
                <a:solidFill>
                  <a:schemeClr val="tx1"/>
                </a:solidFill>
                <a:latin typeface="ＭＳ ゴシック" panose="020B0609070205080204" pitchFamily="49" charset="-128"/>
                <a:ea typeface="ＭＳ ゴシック" panose="020B0609070205080204" pitchFamily="49" charset="-128"/>
              </a:rPr>
              <a:t>国土地理院の地理院地図を利用</a:t>
            </a:r>
          </a:p>
        </p:txBody>
      </p:sp>
      <p:sp>
        <p:nvSpPr>
          <p:cNvPr id="18" name="テキスト ボックス 17"/>
          <p:cNvSpPr txBox="1"/>
          <p:nvPr/>
        </p:nvSpPr>
        <p:spPr>
          <a:xfrm>
            <a:off x="130629" y="392441"/>
            <a:ext cx="6661441" cy="305661"/>
          </a:xfrm>
          <a:prstGeom prst="rect">
            <a:avLst/>
          </a:prstGeom>
          <a:noFill/>
        </p:spPr>
        <p:txBody>
          <a:bodyPr wrap="square" rtlCol="0">
            <a:spAutoFit/>
          </a:bodyPr>
          <a:lstStyle/>
          <a:p>
            <a:pPr algn="ctr">
              <a:lnSpc>
                <a:spcPts val="1600"/>
              </a:lnSpc>
            </a:pPr>
            <a:r>
              <a:rPr kumimoji="1" lang="ja-JP" altLang="en-US" sz="1400" dirty="0">
                <a:latin typeface="ＭＳ 明朝" panose="02020609040205080304" pitchFamily="17" charset="-128"/>
                <a:ea typeface="ＭＳ 明朝" panose="02020609040205080304" pitchFamily="17" charset="-128"/>
              </a:rPr>
              <a:t>対象施設周辺地域内（近文台分屯地）における飛行区域</a:t>
            </a:r>
            <a:endParaRPr kumimoji="1" lang="en-US" altLang="ja-JP" sz="1100" dirty="0">
              <a:latin typeface="ＭＳ 明朝" panose="02020609040205080304" pitchFamily="17" charset="-128"/>
              <a:ea typeface="ＭＳ 明朝" panose="02020609040205080304" pitchFamily="17" charset="-128"/>
            </a:endParaRPr>
          </a:p>
        </p:txBody>
      </p:sp>
      <p:sp>
        <p:nvSpPr>
          <p:cNvPr id="19" name="正方形/長方形 18"/>
          <p:cNvSpPr/>
          <p:nvPr/>
        </p:nvSpPr>
        <p:spPr>
          <a:xfrm>
            <a:off x="275774" y="680813"/>
            <a:ext cx="6303321" cy="301137"/>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テキスト ボックス 19"/>
          <p:cNvSpPr txBox="1"/>
          <p:nvPr/>
        </p:nvSpPr>
        <p:spPr>
          <a:xfrm>
            <a:off x="380738" y="684961"/>
            <a:ext cx="6430614" cy="276999"/>
          </a:xfrm>
          <a:prstGeom prst="rect">
            <a:avLst/>
          </a:prstGeom>
          <a:noFill/>
        </p:spPr>
        <p:txBody>
          <a:bodyPr wrap="square" rtlCol="0">
            <a:spAutoFit/>
          </a:bodyPr>
          <a:lstStyle/>
          <a:p>
            <a:pPr algn="ctr"/>
            <a:r>
              <a:rPr kumimoji="1" lang="ja-JP" altLang="en-US" sz="1200" dirty="0">
                <a:latin typeface="ＭＳ 明朝" panose="02020609040205080304" pitchFamily="17" charset="-128"/>
                <a:ea typeface="ＭＳ 明朝" panose="02020609040205080304" pitchFamily="17" charset="-128"/>
              </a:rPr>
              <a:t>陸上自衛隊近文台分屯地周辺地域（北海道旭川市字近文７線１号）</a:t>
            </a:r>
          </a:p>
        </p:txBody>
      </p:sp>
      <p:sp>
        <p:nvSpPr>
          <p:cNvPr id="21" name="テキスト ボックス 19"/>
          <p:cNvSpPr txBox="1"/>
          <p:nvPr/>
        </p:nvSpPr>
        <p:spPr>
          <a:xfrm>
            <a:off x="250433" y="7432555"/>
            <a:ext cx="4002583" cy="144655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r>
              <a:rPr kumimoji="1" lang="ja-JP" altLang="en-US" sz="1100" dirty="0">
                <a:latin typeface="ＭＳ ゴシック" panose="020B0609070205080204" pitchFamily="49" charset="-128"/>
                <a:ea typeface="ＭＳ ゴシック" panose="020B0609070205080204" pitchFamily="49" charset="-128"/>
              </a:rPr>
              <a:t>この地図は、縮尺２万</a:t>
            </a:r>
            <a:r>
              <a:rPr kumimoji="1" lang="en-US" altLang="ja-JP" sz="1100" dirty="0">
                <a:latin typeface="ＭＳ ゴシック" panose="020B0609070205080204" pitchFamily="49" charset="-128"/>
                <a:ea typeface="ＭＳ ゴシック" panose="020B0609070205080204" pitchFamily="49" charset="-128"/>
              </a:rPr>
              <a:t>5,000</a:t>
            </a:r>
            <a:r>
              <a:rPr kumimoji="1" lang="ja-JP" altLang="en-US" sz="1100" dirty="0">
                <a:latin typeface="ＭＳ ゴシック" panose="020B0609070205080204" pitchFamily="49" charset="-128"/>
                <a:ea typeface="ＭＳ ゴシック" panose="020B0609070205080204" pitchFamily="49" charset="-128"/>
              </a:rPr>
              <a:t>分の１の地形図相当の</a:t>
            </a:r>
            <a:r>
              <a:rPr lang="ja-JP" altLang="en-US" sz="1100" dirty="0">
                <a:latin typeface="ＭＳ ゴシック" panose="020B0609070205080204" pitchFamily="49" charset="-128"/>
                <a:ea typeface="ＭＳ ゴシック" panose="020B0609070205080204" pitchFamily="49" charset="-128"/>
              </a:rPr>
              <a:t>誤差を</a:t>
            </a:r>
            <a:endParaRPr lang="en-US" altLang="ja-JP" sz="1100" dirty="0">
              <a:latin typeface="ＭＳ ゴシック" panose="020B0609070205080204" pitchFamily="49" charset="-128"/>
              <a:ea typeface="ＭＳ ゴシック" panose="020B0609070205080204" pitchFamily="49" charset="-128"/>
            </a:endParaRPr>
          </a:p>
          <a:p>
            <a:r>
              <a:rPr lang="ja-JP" altLang="en-US" sz="1100" dirty="0">
                <a:latin typeface="ＭＳ ゴシック" panose="020B0609070205080204" pitchFamily="49" charset="-128"/>
                <a:ea typeface="ＭＳ ゴシック" panose="020B0609070205080204" pitchFamily="49" charset="-128"/>
              </a:rPr>
              <a:t>有しております。また、地図上に記載した区域を示す線</a:t>
            </a:r>
            <a:endParaRPr lang="en-US" altLang="ja-JP" sz="1100" dirty="0">
              <a:latin typeface="ＭＳ ゴシック" panose="020B0609070205080204" pitchFamily="49" charset="-128"/>
              <a:ea typeface="ＭＳ ゴシック" panose="020B0609070205080204" pitchFamily="49" charset="-128"/>
            </a:endParaRPr>
          </a:p>
          <a:p>
            <a:r>
              <a:rPr lang="ja-JP" altLang="en-US" sz="1100" dirty="0">
                <a:latin typeface="ＭＳ ゴシック" panose="020B0609070205080204" pitchFamily="49" charset="-128"/>
                <a:ea typeface="ＭＳ ゴシック" panose="020B0609070205080204" pitchFamily="49" charset="-128"/>
              </a:rPr>
              <a:t>はデータ作成上の誤差を含んでいます。そのため、区域</a:t>
            </a:r>
            <a:endParaRPr lang="en-US" altLang="ja-JP" sz="1100" dirty="0">
              <a:latin typeface="ＭＳ ゴシック" panose="020B0609070205080204" pitchFamily="49" charset="-128"/>
              <a:ea typeface="ＭＳ ゴシック" panose="020B0609070205080204" pitchFamily="49" charset="-128"/>
            </a:endParaRPr>
          </a:p>
          <a:p>
            <a:r>
              <a:rPr lang="ja-JP" altLang="en-US" sz="1100" dirty="0">
                <a:latin typeface="ＭＳ ゴシック" panose="020B0609070205080204" pitchFamily="49" charset="-128"/>
                <a:ea typeface="ＭＳ ゴシック" panose="020B0609070205080204" pitchFamily="49" charset="-128"/>
              </a:rPr>
              <a:t>の概略の位置を示す参考図として御利用ください。</a:t>
            </a:r>
            <a:r>
              <a:rPr kumimoji="1" lang="ja-JP" altLang="en-US" sz="1100" dirty="0">
                <a:latin typeface="ＭＳ ゴシック" panose="020B0609070205080204" pitchFamily="49" charset="-128"/>
                <a:ea typeface="ＭＳ ゴシック" panose="020B0609070205080204" pitchFamily="49" charset="-128"/>
              </a:rPr>
              <a:t>なお、</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対象施設の区域及び対象施設周辺地域にご不明な点や、</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やむを得ず飛行を</a:t>
            </a:r>
            <a:r>
              <a:rPr lang="ja-JP" altLang="en-US" sz="1100" dirty="0">
                <a:latin typeface="ＭＳ ゴシック" panose="020B0609070205080204" pitchFamily="49" charset="-128"/>
                <a:ea typeface="ＭＳ ゴシック" panose="020B0609070205080204" pitchFamily="49" charset="-128"/>
              </a:rPr>
              <a:t>させる</a:t>
            </a:r>
            <a:r>
              <a:rPr kumimoji="1" lang="ja-JP" altLang="en-US" sz="1100" dirty="0">
                <a:latin typeface="ＭＳ ゴシック" panose="020B0609070205080204" pitchFamily="49" charset="-128"/>
                <a:ea typeface="ＭＳ ゴシック" panose="020B0609070205080204" pitchFamily="49" charset="-128"/>
              </a:rPr>
              <a:t>必用がある場合には、旭川駐屯</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地司令職務室（</a:t>
            </a:r>
            <a:r>
              <a:rPr kumimoji="1" lang="en-US" altLang="ja-JP" sz="1100" dirty="0">
                <a:latin typeface="ＭＳ ゴシック" panose="020B0609070205080204" pitchFamily="49" charset="-128"/>
                <a:ea typeface="ＭＳ ゴシック" panose="020B0609070205080204" pitchFamily="49" charset="-128"/>
              </a:rPr>
              <a:t>0166-51-6111(</a:t>
            </a:r>
            <a:r>
              <a:rPr kumimoji="1" lang="ja-JP" altLang="en-US" sz="1100" dirty="0">
                <a:latin typeface="ＭＳ ゴシック" panose="020B0609070205080204" pitchFamily="49" charset="-128"/>
                <a:ea typeface="ＭＳ ゴシック" panose="020B0609070205080204" pitchFamily="49" charset="-128"/>
              </a:rPr>
              <a:t>内線</a:t>
            </a:r>
            <a:r>
              <a:rPr lang="en-US" altLang="ja-JP" sz="1100" dirty="0">
                <a:latin typeface="ＭＳ ゴシック" panose="020B0609070205080204" pitchFamily="49" charset="-128"/>
                <a:ea typeface="ＭＳ ゴシック" panose="020B0609070205080204" pitchFamily="49" charset="-128"/>
              </a:rPr>
              <a:t>2315</a:t>
            </a:r>
            <a:r>
              <a:rPr kumimoji="1" lang="en-US" altLang="ja-JP" sz="1100" dirty="0">
                <a:latin typeface="ＭＳ ゴシック" panose="020B0609070205080204" pitchFamily="49" charset="-128"/>
                <a:ea typeface="ＭＳ ゴシック" panose="020B0609070205080204" pitchFamily="49" charset="-128"/>
              </a:rPr>
              <a:t>)</a:t>
            </a:r>
            <a:r>
              <a:rPr kumimoji="1" lang="ja-JP" altLang="en-US" sz="1100" dirty="0">
                <a:latin typeface="ＭＳ ゴシック" panose="020B0609070205080204" pitchFamily="49" charset="-128"/>
                <a:ea typeface="ＭＳ ゴシック" panose="020B0609070205080204" pitchFamily="49" charset="-128"/>
              </a:rPr>
              <a:t>）にお問い</a:t>
            </a:r>
            <a:r>
              <a:rPr kumimoji="1" lang="ja-JP" altLang="en-US" sz="1100" dirty="0" err="1">
                <a:latin typeface="ＭＳ ゴシック" panose="020B0609070205080204" pitchFamily="49" charset="-128"/>
                <a:ea typeface="ＭＳ ゴシック" panose="020B0609070205080204" pitchFamily="49" charset="-128"/>
              </a:rPr>
              <a:t>合わ</a:t>
            </a:r>
            <a:endParaRPr kumimoji="1" lang="en-US" altLang="ja-JP" sz="1100" dirty="0">
              <a:latin typeface="ＭＳ ゴシック" panose="020B0609070205080204" pitchFamily="49" charset="-128"/>
              <a:ea typeface="ＭＳ ゴシック" panose="020B0609070205080204" pitchFamily="49" charset="-128"/>
            </a:endParaRPr>
          </a:p>
          <a:p>
            <a:r>
              <a:rPr kumimoji="1" lang="ja-JP" altLang="en-US" sz="1100" dirty="0">
                <a:latin typeface="ＭＳ ゴシック" panose="020B0609070205080204" pitchFamily="49" charset="-128"/>
                <a:ea typeface="ＭＳ ゴシック" panose="020B0609070205080204" pitchFamily="49" charset="-128"/>
              </a:rPr>
              <a:t>せください。</a:t>
            </a:r>
          </a:p>
        </p:txBody>
      </p:sp>
      <p:sp>
        <p:nvSpPr>
          <p:cNvPr id="86" name="テキスト ボックス 85"/>
          <p:cNvSpPr txBox="1"/>
          <p:nvPr/>
        </p:nvSpPr>
        <p:spPr>
          <a:xfrm>
            <a:off x="6032500" y="-360"/>
            <a:ext cx="860199" cy="425758"/>
          </a:xfrm>
          <a:prstGeom prst="rect">
            <a:avLst/>
          </a:prstGeom>
          <a:noFill/>
        </p:spPr>
        <p:txBody>
          <a:bodyPr wrap="square" rtlCol="0">
            <a:spAutoFit/>
          </a:bodyPr>
          <a:lstStyle/>
          <a:p>
            <a:pPr algn="r">
              <a:lnSpc>
                <a:spcPts val="1300"/>
              </a:lnSpc>
            </a:pPr>
            <a:r>
              <a:rPr kumimoji="1" lang="ja-JP" altLang="en-US" sz="1200" dirty="0">
                <a:latin typeface="ＭＳ 明朝" panose="02020609040205080304" pitchFamily="17" charset="-128"/>
                <a:ea typeface="ＭＳ 明朝" panose="02020609040205080304" pitchFamily="17" charset="-128"/>
              </a:rPr>
              <a:t>３」</a:t>
            </a:r>
            <a:endParaRPr kumimoji="1" lang="en-US" altLang="ja-JP" sz="1200" dirty="0">
              <a:latin typeface="ＭＳ 明朝" panose="02020609040205080304" pitchFamily="17" charset="-128"/>
              <a:ea typeface="ＭＳ 明朝" panose="02020609040205080304" pitchFamily="17" charset="-128"/>
            </a:endParaRPr>
          </a:p>
          <a:p>
            <a:pPr algn="r">
              <a:lnSpc>
                <a:spcPts val="1300"/>
              </a:lnSpc>
            </a:pPr>
            <a:r>
              <a:rPr kumimoji="1" lang="ja-JP" altLang="en-US" sz="1200" dirty="0">
                <a:latin typeface="ＭＳ 明朝" panose="02020609040205080304" pitchFamily="17" charset="-128"/>
                <a:ea typeface="ＭＳ 明朝" panose="02020609040205080304" pitchFamily="17" charset="-128"/>
              </a:rPr>
              <a:t>別　紙</a:t>
            </a:r>
          </a:p>
        </p:txBody>
      </p:sp>
      <p:sp>
        <p:nvSpPr>
          <p:cNvPr id="13" name="正方形/長方形 12">
            <a:extLst>
              <a:ext uri="{FF2B5EF4-FFF2-40B4-BE49-F238E27FC236}">
                <a16:creationId xmlns:a16="http://schemas.microsoft.com/office/drawing/2014/main" id="{B2625D0B-BDAD-47B2-A64E-679C1FBFDC4A}"/>
              </a:ext>
            </a:extLst>
          </p:cNvPr>
          <p:cNvSpPr/>
          <p:nvPr/>
        </p:nvSpPr>
        <p:spPr>
          <a:xfrm>
            <a:off x="4133333" y="7760944"/>
            <a:ext cx="2474234" cy="1219200"/>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4" name="テキスト ボックス 13">
            <a:extLst>
              <a:ext uri="{FF2B5EF4-FFF2-40B4-BE49-F238E27FC236}">
                <a16:creationId xmlns:a16="http://schemas.microsoft.com/office/drawing/2014/main" id="{6FB60F49-2BC4-4C87-8F58-C84AECD09B37}"/>
              </a:ext>
            </a:extLst>
          </p:cNvPr>
          <p:cNvSpPr txBox="1"/>
          <p:nvPr/>
        </p:nvSpPr>
        <p:spPr>
          <a:xfrm>
            <a:off x="4091610" y="7816011"/>
            <a:ext cx="1172116"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対象施設の敷地</a:t>
            </a:r>
          </a:p>
        </p:txBody>
      </p:sp>
      <p:sp>
        <p:nvSpPr>
          <p:cNvPr id="26" name="テキスト ボックス 25">
            <a:extLst>
              <a:ext uri="{FF2B5EF4-FFF2-40B4-BE49-F238E27FC236}">
                <a16:creationId xmlns:a16="http://schemas.microsoft.com/office/drawing/2014/main" id="{74B6991A-FB9A-4932-8DF6-B133593ED71A}"/>
              </a:ext>
            </a:extLst>
          </p:cNvPr>
          <p:cNvSpPr txBox="1"/>
          <p:nvPr/>
        </p:nvSpPr>
        <p:spPr>
          <a:xfrm>
            <a:off x="4091610" y="8080583"/>
            <a:ext cx="1313180"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対象施設周辺敷地</a:t>
            </a:r>
          </a:p>
        </p:txBody>
      </p:sp>
      <p:sp>
        <p:nvSpPr>
          <p:cNvPr id="27" name="テキスト ボックス 26">
            <a:extLst>
              <a:ext uri="{FF2B5EF4-FFF2-40B4-BE49-F238E27FC236}">
                <a16:creationId xmlns:a16="http://schemas.microsoft.com/office/drawing/2014/main" id="{76FCC678-92FE-42C1-B62F-F1E6E7532F9E}"/>
              </a:ext>
            </a:extLst>
          </p:cNvPr>
          <p:cNvSpPr txBox="1"/>
          <p:nvPr/>
        </p:nvSpPr>
        <p:spPr>
          <a:xfrm>
            <a:off x="4091610" y="8358936"/>
            <a:ext cx="748923"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飛行区域</a:t>
            </a:r>
          </a:p>
        </p:txBody>
      </p:sp>
      <p:sp>
        <p:nvSpPr>
          <p:cNvPr id="28" name="テキスト ボックス 27">
            <a:extLst>
              <a:ext uri="{FF2B5EF4-FFF2-40B4-BE49-F238E27FC236}">
                <a16:creationId xmlns:a16="http://schemas.microsoft.com/office/drawing/2014/main" id="{A403D3EE-2367-4ADF-9FCA-330FDC449C40}"/>
              </a:ext>
            </a:extLst>
          </p:cNvPr>
          <p:cNvSpPr txBox="1"/>
          <p:nvPr/>
        </p:nvSpPr>
        <p:spPr>
          <a:xfrm>
            <a:off x="4096372" y="8635159"/>
            <a:ext cx="889987" cy="261610"/>
          </a:xfrm>
          <a:prstGeom prst="rect">
            <a:avLst/>
          </a:prstGeom>
          <a:noFill/>
        </p:spPr>
        <p:txBody>
          <a:bodyPr wrap="none" rtlCol="0">
            <a:spAutoFit/>
          </a:bodyPr>
          <a:lstStyle/>
          <a:p>
            <a:r>
              <a:rPr kumimoji="1" lang="ja-JP" altLang="en-US" sz="1100" dirty="0">
                <a:latin typeface="ＭＳ ゴシック" panose="020B0609070205080204" pitchFamily="49" charset="-128"/>
                <a:ea typeface="ＭＳ ゴシック" panose="020B0609070205080204" pitchFamily="49" charset="-128"/>
              </a:rPr>
              <a:t>申請者位置</a:t>
            </a:r>
          </a:p>
        </p:txBody>
      </p:sp>
      <p:sp>
        <p:nvSpPr>
          <p:cNvPr id="15" name="正方形/長方形 14">
            <a:extLst>
              <a:ext uri="{FF2B5EF4-FFF2-40B4-BE49-F238E27FC236}">
                <a16:creationId xmlns:a16="http://schemas.microsoft.com/office/drawing/2014/main" id="{7A8DECB4-0137-4D14-8ACA-5C3B7F1A4DF5}"/>
              </a:ext>
            </a:extLst>
          </p:cNvPr>
          <p:cNvSpPr/>
          <p:nvPr/>
        </p:nvSpPr>
        <p:spPr>
          <a:xfrm>
            <a:off x="5591175" y="7851566"/>
            <a:ext cx="885825" cy="179421"/>
          </a:xfrm>
          <a:prstGeom prst="rect">
            <a:avLst/>
          </a:prstGeom>
          <a:noFill/>
          <a:ln w="158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正方形/長方形 29">
            <a:extLst>
              <a:ext uri="{FF2B5EF4-FFF2-40B4-BE49-F238E27FC236}">
                <a16:creationId xmlns:a16="http://schemas.microsoft.com/office/drawing/2014/main" id="{A229C5D5-EB3D-4C35-A8CA-71224E595236}"/>
              </a:ext>
            </a:extLst>
          </p:cNvPr>
          <p:cNvSpPr/>
          <p:nvPr/>
        </p:nvSpPr>
        <p:spPr>
          <a:xfrm>
            <a:off x="5595937" y="8127791"/>
            <a:ext cx="885825" cy="179421"/>
          </a:xfrm>
          <a:prstGeom prst="rect">
            <a:avLst/>
          </a:prstGeom>
          <a:noFill/>
          <a:ln w="15875">
            <a:solidFill>
              <a:srgbClr val="0000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a:extLst>
              <a:ext uri="{FF2B5EF4-FFF2-40B4-BE49-F238E27FC236}">
                <a16:creationId xmlns:a16="http://schemas.microsoft.com/office/drawing/2014/main" id="{766CD4B0-B224-40EE-8678-E21007977855}"/>
              </a:ext>
            </a:extLst>
          </p:cNvPr>
          <p:cNvSpPr/>
          <p:nvPr/>
        </p:nvSpPr>
        <p:spPr>
          <a:xfrm>
            <a:off x="5595937" y="8404016"/>
            <a:ext cx="885825" cy="179421"/>
          </a:xfrm>
          <a:prstGeom prst="rect">
            <a:avLst/>
          </a:prstGeom>
          <a:noFill/>
          <a:ln w="158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3" name="フローチャート: 結合子 32">
            <a:extLst>
              <a:ext uri="{FF2B5EF4-FFF2-40B4-BE49-F238E27FC236}">
                <a16:creationId xmlns:a16="http://schemas.microsoft.com/office/drawing/2014/main" id="{CB10606D-8EC6-4414-9A64-CFF545AE03F7}"/>
              </a:ext>
            </a:extLst>
          </p:cNvPr>
          <p:cNvSpPr/>
          <p:nvPr/>
        </p:nvSpPr>
        <p:spPr>
          <a:xfrm>
            <a:off x="6010362" y="8755493"/>
            <a:ext cx="45719" cy="45719"/>
          </a:xfrm>
          <a:prstGeom prst="flowChartConnector">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9" name="環状矢印 36">
            <a:extLst>
              <a:ext uri="{FF2B5EF4-FFF2-40B4-BE49-F238E27FC236}">
                <a16:creationId xmlns:a16="http://schemas.microsoft.com/office/drawing/2014/main" id="{7172AFC0-0D8D-6B16-8209-B16DFCDD88E7}"/>
              </a:ext>
            </a:extLst>
          </p:cNvPr>
          <p:cNvSpPr/>
          <p:nvPr/>
        </p:nvSpPr>
        <p:spPr>
          <a:xfrm rot="2325627">
            <a:off x="7244295" y="4745096"/>
            <a:ext cx="152642" cy="220256"/>
          </a:xfrm>
          <a:prstGeom prst="circularArrow">
            <a:avLst>
              <a:gd name="adj1" fmla="val 0"/>
              <a:gd name="adj2" fmla="val 1142319"/>
              <a:gd name="adj3" fmla="val 589049"/>
              <a:gd name="adj4" fmla="val 11973710"/>
              <a:gd name="adj5" fmla="val 12500"/>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1" name="環状矢印 36">
            <a:extLst>
              <a:ext uri="{FF2B5EF4-FFF2-40B4-BE49-F238E27FC236}">
                <a16:creationId xmlns:a16="http://schemas.microsoft.com/office/drawing/2014/main" id="{88495E8F-4D95-73AF-88B3-0C52B32ED080}"/>
              </a:ext>
            </a:extLst>
          </p:cNvPr>
          <p:cNvSpPr/>
          <p:nvPr/>
        </p:nvSpPr>
        <p:spPr>
          <a:xfrm rot="13398676">
            <a:off x="7178079" y="4849635"/>
            <a:ext cx="176291" cy="191861"/>
          </a:xfrm>
          <a:prstGeom prst="circularArrow">
            <a:avLst>
              <a:gd name="adj1" fmla="val 0"/>
              <a:gd name="adj2" fmla="val 1142319"/>
              <a:gd name="adj3" fmla="val 589049"/>
              <a:gd name="adj4" fmla="val 11973710"/>
              <a:gd name="adj5" fmla="val 12500"/>
            </a:avLst>
          </a:prstGeom>
          <a:solidFill>
            <a:schemeClr val="tx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 name="テキスト ボックス 5">
            <a:extLst>
              <a:ext uri="{FF2B5EF4-FFF2-40B4-BE49-F238E27FC236}">
                <a16:creationId xmlns:a16="http://schemas.microsoft.com/office/drawing/2014/main" id="{3B77E786-02D1-6FB2-0343-0911A33BA1A6}"/>
              </a:ext>
            </a:extLst>
          </p:cNvPr>
          <p:cNvSpPr txBox="1"/>
          <p:nvPr/>
        </p:nvSpPr>
        <p:spPr>
          <a:xfrm>
            <a:off x="-133356" y="-20459"/>
            <a:ext cx="2628905"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旭川駐屯地への申請</a:t>
            </a:r>
            <a:r>
              <a:rPr kumimoji="1" lang="ja-JP" altLang="en-US" sz="1200" dirty="0">
                <a:solidFill>
                  <a:srgbClr val="FF0000"/>
                </a:solidFill>
                <a:latin typeface="ＭＳ 明朝" panose="02020609040205080304" pitchFamily="17" charset="-128"/>
                <a:ea typeface="ＭＳ 明朝" panose="02020609040205080304" pitchFamily="17" charset="-128"/>
              </a:rPr>
              <a:t>定型用紙</a:t>
            </a:r>
            <a:r>
              <a:rPr kumimoji="1" lang="en-US" altLang="ja-JP" sz="1200" dirty="0">
                <a:latin typeface="ＭＳ 明朝" panose="02020609040205080304" pitchFamily="17" charset="-128"/>
                <a:ea typeface="ＭＳ 明朝" panose="02020609040205080304" pitchFamily="17" charset="-128"/>
              </a:rPr>
              <a:t>】</a:t>
            </a:r>
            <a:endParaRPr kumimoji="1" lang="ja-JP" altLang="en-US" sz="1200" dirty="0">
              <a:latin typeface="ＭＳ 明朝" panose="02020609040205080304" pitchFamily="17" charset="-128"/>
              <a:ea typeface="ＭＳ 明朝" panose="02020609040205080304" pitchFamily="17" charset="-128"/>
            </a:endParaRPr>
          </a:p>
        </p:txBody>
      </p:sp>
      <p:pic>
        <p:nvPicPr>
          <p:cNvPr id="5" name="図 4">
            <a:extLst>
              <a:ext uri="{FF2B5EF4-FFF2-40B4-BE49-F238E27FC236}">
                <a16:creationId xmlns:a16="http://schemas.microsoft.com/office/drawing/2014/main" id="{AFDEF27E-D8E6-6FE3-A2C4-3FD3B1A0DDC9}"/>
              </a:ext>
            </a:extLst>
          </p:cNvPr>
          <p:cNvPicPr>
            <a:picLocks noChangeAspect="1"/>
          </p:cNvPicPr>
          <p:nvPr/>
        </p:nvPicPr>
        <p:blipFill>
          <a:blip r:embed="rId2"/>
          <a:srcRect l="1635" t="14430" r="1592" b="677"/>
          <a:stretch/>
        </p:blipFill>
        <p:spPr>
          <a:xfrm>
            <a:off x="275774" y="1514474"/>
            <a:ext cx="6350843" cy="5476519"/>
          </a:xfrm>
          <a:prstGeom prst="rect">
            <a:avLst/>
          </a:prstGeom>
          <a:ln w="19050">
            <a:solidFill>
              <a:schemeClr val="tx1"/>
            </a:solidFill>
          </a:ln>
        </p:spPr>
      </p:pic>
    </p:spTree>
    <p:extLst>
      <p:ext uri="{BB962C8B-B14F-4D97-AF65-F5344CB8AC3E}">
        <p14:creationId xmlns:p14="http://schemas.microsoft.com/office/powerpoint/2010/main" val="4964515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613C2787-7C13-DCBA-2FF9-A7EDB1414411}"/>
              </a:ext>
            </a:extLst>
          </p:cNvPr>
          <p:cNvSpPr txBox="1"/>
          <p:nvPr/>
        </p:nvSpPr>
        <p:spPr>
          <a:xfrm>
            <a:off x="-133356" y="-20459"/>
            <a:ext cx="2628905" cy="276999"/>
          </a:xfrm>
          <a:prstGeom prst="rect">
            <a:avLst/>
          </a:prstGeom>
          <a:noFill/>
        </p:spPr>
        <p:txBody>
          <a:bodyPr wrap="square" rtlCol="0">
            <a:spAutoFit/>
          </a:bodyPr>
          <a:lstStyle/>
          <a:p>
            <a:r>
              <a:rPr kumimoji="1" lang="ja-JP" altLang="en-US" sz="1200" dirty="0">
                <a:latin typeface="ＭＳ 明朝" panose="02020609040205080304" pitchFamily="17" charset="-128"/>
                <a:ea typeface="ＭＳ 明朝" panose="02020609040205080304" pitchFamily="17" charset="-128"/>
              </a:rPr>
              <a:t>　</a:t>
            </a:r>
            <a:r>
              <a:rPr kumimoji="1" lang="en-US" altLang="ja-JP" sz="1200" dirty="0">
                <a:latin typeface="ＭＳ 明朝" panose="02020609040205080304" pitchFamily="17" charset="-128"/>
                <a:ea typeface="ＭＳ 明朝" panose="02020609040205080304" pitchFamily="17" charset="-128"/>
              </a:rPr>
              <a:t>【</a:t>
            </a:r>
            <a:r>
              <a:rPr kumimoji="1" lang="ja-JP" altLang="en-US" sz="1200" dirty="0">
                <a:latin typeface="ＭＳ 明朝" panose="02020609040205080304" pitchFamily="17" charset="-128"/>
                <a:ea typeface="ＭＳ 明朝" panose="02020609040205080304" pitchFamily="17" charset="-128"/>
              </a:rPr>
              <a:t>旭川駐屯地への申請</a:t>
            </a:r>
            <a:r>
              <a:rPr kumimoji="1" lang="ja-JP" altLang="en-US" sz="1200" dirty="0">
                <a:solidFill>
                  <a:srgbClr val="FF0000"/>
                </a:solidFill>
                <a:latin typeface="ＭＳ 明朝" panose="02020609040205080304" pitchFamily="17" charset="-128"/>
                <a:ea typeface="ＭＳ 明朝" panose="02020609040205080304" pitchFamily="17" charset="-128"/>
              </a:rPr>
              <a:t>定型用紙</a:t>
            </a:r>
            <a:r>
              <a:rPr kumimoji="1" lang="en-US" altLang="ja-JP" sz="1200" dirty="0">
                <a:latin typeface="ＭＳ 明朝" panose="02020609040205080304" pitchFamily="17" charset="-128"/>
                <a:ea typeface="ＭＳ 明朝" panose="02020609040205080304" pitchFamily="17" charset="-128"/>
              </a:rPr>
              <a:t>】</a:t>
            </a:r>
            <a:endParaRPr kumimoji="1" lang="ja-JP" altLang="en-US" sz="1200" dirty="0">
              <a:latin typeface="ＭＳ 明朝" panose="02020609040205080304" pitchFamily="17" charset="-128"/>
              <a:ea typeface="ＭＳ 明朝" panose="02020609040205080304" pitchFamily="17" charset="-128"/>
            </a:endParaRPr>
          </a:p>
        </p:txBody>
      </p:sp>
      <p:graphicFrame>
        <p:nvGraphicFramePr>
          <p:cNvPr id="4" name="表 3">
            <a:extLst>
              <a:ext uri="{FF2B5EF4-FFF2-40B4-BE49-F238E27FC236}">
                <a16:creationId xmlns:a16="http://schemas.microsoft.com/office/drawing/2014/main" id="{5C442533-DA31-EE0D-D0DF-B53C4A3B34A7}"/>
              </a:ext>
            </a:extLst>
          </p:cNvPr>
          <p:cNvGraphicFramePr>
            <a:graphicFrameLocks noGrp="1"/>
          </p:cNvGraphicFramePr>
          <p:nvPr>
            <p:extLst>
              <p:ext uri="{D42A27DB-BD31-4B8C-83A1-F6EECF244321}">
                <p14:modId xmlns:p14="http://schemas.microsoft.com/office/powerpoint/2010/main" val="4003356785"/>
              </p:ext>
            </p:extLst>
          </p:nvPr>
        </p:nvGraphicFramePr>
        <p:xfrm>
          <a:off x="346225" y="678048"/>
          <a:ext cx="6257775" cy="1813560"/>
        </p:xfrm>
        <a:graphic>
          <a:graphicData uri="http://schemas.openxmlformats.org/drawingml/2006/table">
            <a:tbl>
              <a:tblPr/>
              <a:tblGrid>
                <a:gridCol w="1212783">
                  <a:extLst>
                    <a:ext uri="{9D8B030D-6E8A-4147-A177-3AD203B41FA5}">
                      <a16:colId xmlns:a16="http://schemas.microsoft.com/office/drawing/2014/main" val="912444662"/>
                    </a:ext>
                  </a:extLst>
                </a:gridCol>
                <a:gridCol w="793022">
                  <a:extLst>
                    <a:ext uri="{9D8B030D-6E8A-4147-A177-3AD203B41FA5}">
                      <a16:colId xmlns:a16="http://schemas.microsoft.com/office/drawing/2014/main" val="20001"/>
                    </a:ext>
                  </a:extLst>
                </a:gridCol>
                <a:gridCol w="4251970">
                  <a:extLst>
                    <a:ext uri="{9D8B030D-6E8A-4147-A177-3AD203B41FA5}">
                      <a16:colId xmlns:a16="http://schemas.microsoft.com/office/drawing/2014/main" val="1555609088"/>
                    </a:ext>
                  </a:extLst>
                </a:gridCol>
              </a:tblGrid>
              <a:tr h="0">
                <a:tc rowSpan="4">
                  <a:txBody>
                    <a:bodyPr/>
                    <a:lstStyle/>
                    <a:p>
                      <a:r>
                        <a:rPr kumimoji="1" lang="ja-JP" altLang="en-US" sz="1100" dirty="0">
                          <a:latin typeface="ＭＳ 明朝" panose="02020609040205080304" pitchFamily="17" charset="-128"/>
                          <a:ea typeface="ＭＳ 明朝" panose="02020609040205080304" pitchFamily="17" charset="-128"/>
                        </a:rPr>
                        <a:t>操縦者</a:t>
                      </a: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氏　名</a:t>
                      </a: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0697039"/>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生年月日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677172"/>
                  </a:ext>
                </a:extLst>
              </a:tr>
              <a:tr h="12700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住　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993908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7914673"/>
                  </a:ext>
                </a:extLst>
              </a:tr>
              <a:tr h="0">
                <a:tc rowSpan="3">
                  <a:txBody>
                    <a:bodyPr/>
                    <a:lstStyle/>
                    <a:p>
                      <a:r>
                        <a:rPr kumimoji="1" lang="ja-JP" altLang="en-US" sz="1100" dirty="0">
                          <a:latin typeface="ＭＳ 明朝" panose="02020609040205080304" pitchFamily="17" charset="-128"/>
                          <a:ea typeface="ＭＳ 明朝" panose="02020609040205080304" pitchFamily="17" charset="-128"/>
                        </a:rPr>
                        <a:t>操縦者の</a:t>
                      </a:r>
                      <a:endParaRPr kumimoji="1" lang="en-US" altLang="ja-JP" sz="1100" dirty="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勤務先</a:t>
                      </a:r>
                      <a:endParaRPr kumimoji="1" lang="en-US" altLang="ja-JP" sz="11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名　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所在地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20588">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6" name="表 5">
            <a:extLst>
              <a:ext uri="{FF2B5EF4-FFF2-40B4-BE49-F238E27FC236}">
                <a16:creationId xmlns:a16="http://schemas.microsoft.com/office/drawing/2014/main" id="{EE275FB5-DAFE-9C05-3304-4B731ABDE739}"/>
              </a:ext>
            </a:extLst>
          </p:cNvPr>
          <p:cNvGraphicFramePr>
            <a:graphicFrameLocks noGrp="1"/>
          </p:cNvGraphicFramePr>
          <p:nvPr>
            <p:extLst>
              <p:ext uri="{D42A27DB-BD31-4B8C-83A1-F6EECF244321}">
                <p14:modId xmlns:p14="http://schemas.microsoft.com/office/powerpoint/2010/main" val="470076044"/>
              </p:ext>
            </p:extLst>
          </p:nvPr>
        </p:nvGraphicFramePr>
        <p:xfrm>
          <a:off x="346225" y="2554473"/>
          <a:ext cx="6257775" cy="1813560"/>
        </p:xfrm>
        <a:graphic>
          <a:graphicData uri="http://schemas.openxmlformats.org/drawingml/2006/table">
            <a:tbl>
              <a:tblPr/>
              <a:tblGrid>
                <a:gridCol w="1212783">
                  <a:extLst>
                    <a:ext uri="{9D8B030D-6E8A-4147-A177-3AD203B41FA5}">
                      <a16:colId xmlns:a16="http://schemas.microsoft.com/office/drawing/2014/main" val="912444662"/>
                    </a:ext>
                  </a:extLst>
                </a:gridCol>
                <a:gridCol w="793022">
                  <a:extLst>
                    <a:ext uri="{9D8B030D-6E8A-4147-A177-3AD203B41FA5}">
                      <a16:colId xmlns:a16="http://schemas.microsoft.com/office/drawing/2014/main" val="20001"/>
                    </a:ext>
                  </a:extLst>
                </a:gridCol>
                <a:gridCol w="4251970">
                  <a:extLst>
                    <a:ext uri="{9D8B030D-6E8A-4147-A177-3AD203B41FA5}">
                      <a16:colId xmlns:a16="http://schemas.microsoft.com/office/drawing/2014/main" val="1555609088"/>
                    </a:ext>
                  </a:extLst>
                </a:gridCol>
              </a:tblGrid>
              <a:tr h="0">
                <a:tc rowSpan="4">
                  <a:txBody>
                    <a:bodyPr/>
                    <a:lstStyle/>
                    <a:p>
                      <a:r>
                        <a:rPr kumimoji="1" lang="ja-JP" altLang="en-US" sz="1100" dirty="0">
                          <a:latin typeface="ＭＳ 明朝" panose="02020609040205080304" pitchFamily="17" charset="-128"/>
                          <a:ea typeface="ＭＳ 明朝" panose="02020609040205080304" pitchFamily="17" charset="-128"/>
                        </a:rPr>
                        <a:t>操縦者</a:t>
                      </a: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氏　名</a:t>
                      </a: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0697039"/>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生年月日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677172"/>
                  </a:ext>
                </a:extLst>
              </a:tr>
              <a:tr h="12700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住　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993908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7914673"/>
                  </a:ext>
                </a:extLst>
              </a:tr>
              <a:tr h="0">
                <a:tc rowSpan="3">
                  <a:txBody>
                    <a:bodyPr/>
                    <a:lstStyle/>
                    <a:p>
                      <a:r>
                        <a:rPr kumimoji="1" lang="ja-JP" altLang="en-US" sz="1100" dirty="0">
                          <a:latin typeface="ＭＳ 明朝" panose="02020609040205080304" pitchFamily="17" charset="-128"/>
                          <a:ea typeface="ＭＳ 明朝" panose="02020609040205080304" pitchFamily="17" charset="-128"/>
                        </a:rPr>
                        <a:t>操縦者の</a:t>
                      </a:r>
                      <a:endParaRPr kumimoji="1" lang="en-US" altLang="ja-JP" sz="1100" dirty="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勤務先</a:t>
                      </a:r>
                      <a:endParaRPr kumimoji="1" lang="en-US" altLang="ja-JP" sz="11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名　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所在地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20588">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7" name="表 6">
            <a:extLst>
              <a:ext uri="{FF2B5EF4-FFF2-40B4-BE49-F238E27FC236}">
                <a16:creationId xmlns:a16="http://schemas.microsoft.com/office/drawing/2014/main" id="{FFC30AFC-31D7-BCC7-E34C-41667C5C0787}"/>
              </a:ext>
            </a:extLst>
          </p:cNvPr>
          <p:cNvGraphicFramePr>
            <a:graphicFrameLocks noGrp="1"/>
          </p:cNvGraphicFramePr>
          <p:nvPr>
            <p:extLst>
              <p:ext uri="{D42A27DB-BD31-4B8C-83A1-F6EECF244321}">
                <p14:modId xmlns:p14="http://schemas.microsoft.com/office/powerpoint/2010/main" val="1756231477"/>
              </p:ext>
            </p:extLst>
          </p:nvPr>
        </p:nvGraphicFramePr>
        <p:xfrm>
          <a:off x="346225" y="4430898"/>
          <a:ext cx="6257775" cy="1813560"/>
        </p:xfrm>
        <a:graphic>
          <a:graphicData uri="http://schemas.openxmlformats.org/drawingml/2006/table">
            <a:tbl>
              <a:tblPr/>
              <a:tblGrid>
                <a:gridCol w="1212783">
                  <a:extLst>
                    <a:ext uri="{9D8B030D-6E8A-4147-A177-3AD203B41FA5}">
                      <a16:colId xmlns:a16="http://schemas.microsoft.com/office/drawing/2014/main" val="912444662"/>
                    </a:ext>
                  </a:extLst>
                </a:gridCol>
                <a:gridCol w="793022">
                  <a:extLst>
                    <a:ext uri="{9D8B030D-6E8A-4147-A177-3AD203B41FA5}">
                      <a16:colId xmlns:a16="http://schemas.microsoft.com/office/drawing/2014/main" val="20001"/>
                    </a:ext>
                  </a:extLst>
                </a:gridCol>
                <a:gridCol w="4251970">
                  <a:extLst>
                    <a:ext uri="{9D8B030D-6E8A-4147-A177-3AD203B41FA5}">
                      <a16:colId xmlns:a16="http://schemas.microsoft.com/office/drawing/2014/main" val="1555609088"/>
                    </a:ext>
                  </a:extLst>
                </a:gridCol>
              </a:tblGrid>
              <a:tr h="0">
                <a:tc rowSpan="4">
                  <a:txBody>
                    <a:bodyPr/>
                    <a:lstStyle/>
                    <a:p>
                      <a:r>
                        <a:rPr kumimoji="1" lang="ja-JP" altLang="en-US" sz="1100" dirty="0">
                          <a:latin typeface="ＭＳ 明朝" panose="02020609040205080304" pitchFamily="17" charset="-128"/>
                          <a:ea typeface="ＭＳ 明朝" panose="02020609040205080304" pitchFamily="17" charset="-128"/>
                        </a:rPr>
                        <a:t>操縦者</a:t>
                      </a: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氏　名</a:t>
                      </a: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0697039"/>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生年月日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677172"/>
                  </a:ext>
                </a:extLst>
              </a:tr>
              <a:tr h="12700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住　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993908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7914673"/>
                  </a:ext>
                </a:extLst>
              </a:tr>
              <a:tr h="0">
                <a:tc rowSpan="3">
                  <a:txBody>
                    <a:bodyPr/>
                    <a:lstStyle/>
                    <a:p>
                      <a:r>
                        <a:rPr kumimoji="1" lang="ja-JP" altLang="en-US" sz="1100" dirty="0">
                          <a:latin typeface="ＭＳ 明朝" panose="02020609040205080304" pitchFamily="17" charset="-128"/>
                          <a:ea typeface="ＭＳ 明朝" panose="02020609040205080304" pitchFamily="17" charset="-128"/>
                        </a:rPr>
                        <a:t>操縦者の</a:t>
                      </a:r>
                      <a:endParaRPr kumimoji="1" lang="en-US" altLang="ja-JP" sz="1100" dirty="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勤務先</a:t>
                      </a:r>
                      <a:endParaRPr kumimoji="1" lang="en-US" altLang="ja-JP" sz="11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名　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所在地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20588">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12" name="表 11">
            <a:extLst>
              <a:ext uri="{FF2B5EF4-FFF2-40B4-BE49-F238E27FC236}">
                <a16:creationId xmlns:a16="http://schemas.microsoft.com/office/drawing/2014/main" id="{55B3E81E-28E2-80EA-1A21-17F5478AFAB4}"/>
              </a:ext>
            </a:extLst>
          </p:cNvPr>
          <p:cNvGraphicFramePr>
            <a:graphicFrameLocks noGrp="1"/>
          </p:cNvGraphicFramePr>
          <p:nvPr>
            <p:extLst>
              <p:ext uri="{D42A27DB-BD31-4B8C-83A1-F6EECF244321}">
                <p14:modId xmlns:p14="http://schemas.microsoft.com/office/powerpoint/2010/main" val="3791688598"/>
              </p:ext>
            </p:extLst>
          </p:nvPr>
        </p:nvGraphicFramePr>
        <p:xfrm>
          <a:off x="346225" y="6326241"/>
          <a:ext cx="6257775" cy="1813560"/>
        </p:xfrm>
        <a:graphic>
          <a:graphicData uri="http://schemas.openxmlformats.org/drawingml/2006/table">
            <a:tbl>
              <a:tblPr/>
              <a:tblGrid>
                <a:gridCol w="1212783">
                  <a:extLst>
                    <a:ext uri="{9D8B030D-6E8A-4147-A177-3AD203B41FA5}">
                      <a16:colId xmlns:a16="http://schemas.microsoft.com/office/drawing/2014/main" val="912444662"/>
                    </a:ext>
                  </a:extLst>
                </a:gridCol>
                <a:gridCol w="793022">
                  <a:extLst>
                    <a:ext uri="{9D8B030D-6E8A-4147-A177-3AD203B41FA5}">
                      <a16:colId xmlns:a16="http://schemas.microsoft.com/office/drawing/2014/main" val="20001"/>
                    </a:ext>
                  </a:extLst>
                </a:gridCol>
                <a:gridCol w="4251970">
                  <a:extLst>
                    <a:ext uri="{9D8B030D-6E8A-4147-A177-3AD203B41FA5}">
                      <a16:colId xmlns:a16="http://schemas.microsoft.com/office/drawing/2014/main" val="1555609088"/>
                    </a:ext>
                  </a:extLst>
                </a:gridCol>
              </a:tblGrid>
              <a:tr h="0">
                <a:tc rowSpan="4">
                  <a:txBody>
                    <a:bodyPr/>
                    <a:lstStyle/>
                    <a:p>
                      <a:r>
                        <a:rPr kumimoji="1" lang="ja-JP" altLang="en-US" sz="1100" dirty="0">
                          <a:latin typeface="ＭＳ 明朝" panose="02020609040205080304" pitchFamily="17" charset="-128"/>
                          <a:ea typeface="ＭＳ 明朝" panose="02020609040205080304" pitchFamily="17" charset="-128"/>
                        </a:rPr>
                        <a:t>操縦者</a:t>
                      </a: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氏　名</a:t>
                      </a: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mpd="sng">
                      <a:solidFill>
                        <a:schemeClr val="tx1"/>
                      </a:solidFill>
                      <a:prstDash val="soli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750697039"/>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生年月日</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677172"/>
                  </a:ext>
                </a:extLst>
              </a:tr>
              <a:tr h="12700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住　所</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5993908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57914673"/>
                  </a:ext>
                </a:extLst>
              </a:tr>
              <a:tr h="0">
                <a:tc rowSpan="3">
                  <a:txBody>
                    <a:bodyPr/>
                    <a:lstStyle/>
                    <a:p>
                      <a:r>
                        <a:rPr kumimoji="1" lang="ja-JP" altLang="en-US" sz="1100" dirty="0">
                          <a:latin typeface="ＭＳ 明朝" panose="02020609040205080304" pitchFamily="17" charset="-128"/>
                          <a:ea typeface="ＭＳ 明朝" panose="02020609040205080304" pitchFamily="17" charset="-128"/>
                        </a:rPr>
                        <a:t>操縦者の</a:t>
                      </a:r>
                      <a:endParaRPr kumimoji="1" lang="en-US" altLang="ja-JP" sz="1100" dirty="0">
                        <a:latin typeface="ＭＳ 明朝" panose="02020609040205080304" pitchFamily="17" charset="-128"/>
                        <a:ea typeface="ＭＳ 明朝" panose="02020609040205080304" pitchFamily="17" charset="-128"/>
                      </a:endParaRPr>
                    </a:p>
                    <a:p>
                      <a:r>
                        <a:rPr kumimoji="1" lang="ja-JP" altLang="en-US" sz="1100" dirty="0">
                          <a:latin typeface="ＭＳ 明朝" panose="02020609040205080304" pitchFamily="17" charset="-128"/>
                          <a:ea typeface="ＭＳ 明朝" panose="02020609040205080304" pitchFamily="17" charset="-128"/>
                        </a:rPr>
                        <a:t>勤務先</a:t>
                      </a:r>
                      <a:endParaRPr kumimoji="1" lang="en-US" altLang="ja-JP" sz="11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名　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endParaRPr kumimoji="1" lang="en-US" altLang="ja-JP"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r h="0">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所在地</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5"/>
                  </a:ext>
                </a:extLst>
              </a:tr>
              <a:tr h="120588">
                <a:tc vMerge="1">
                  <a:txBody>
                    <a:bodyPr/>
                    <a:lstStyle/>
                    <a:p>
                      <a:endParaRPr kumimoji="1" lang="ja-JP" altLang="en-US" sz="1000" dirty="0">
                        <a:latin typeface="ＭＳ 明朝" panose="02020609040205080304" pitchFamily="17" charset="-128"/>
                        <a:ea typeface="ＭＳ 明朝" panose="02020609040205080304" pitchFamily="17" charset="-128"/>
                      </a:endParaRPr>
                    </a:p>
                  </a:txBody>
                  <a:tcPr anchor="ctr">
                    <a:lnL w="12700" cmpd="sng">
                      <a:solidFill>
                        <a:schemeClr val="tx1"/>
                      </a:solidFill>
                      <a:prstDash val="solid"/>
                    </a:lnL>
                    <a:lnR w="12700" cap="flat" cmpd="sng" algn="ctr">
                      <a:solidFill>
                        <a:schemeClr val="tx1"/>
                      </a:solidFill>
                      <a:prstDash val="solid"/>
                      <a:round/>
                      <a:headEnd type="none" w="med" len="med"/>
                      <a:tailEnd type="none" w="med" len="med"/>
                    </a:lnR>
                    <a:lnT w="12700" cmpd="sng">
                      <a:solidFill>
                        <a:schemeClr val="tx1"/>
                      </a:solidFill>
                      <a:prstDash val="solid"/>
                    </a:lnT>
                    <a:lnB w="12700" cap="flat" cmpd="sng" algn="ctr">
                      <a:solidFill>
                        <a:schemeClr val="tx1"/>
                      </a:solidFill>
                      <a:prstDash val="solid"/>
                      <a:round/>
                      <a:headEnd type="none" w="med" len="med"/>
                      <a:tailEnd type="none" w="med" len="med"/>
                    </a:lnB>
                  </a:tcPr>
                </a:tc>
                <a:tc>
                  <a:txBody>
                    <a:bodyPr/>
                    <a:lstStyle/>
                    <a:p>
                      <a:r>
                        <a:rPr kumimoji="1" lang="ja-JP" altLang="en-US" sz="1100" dirty="0">
                          <a:latin typeface="ＭＳ 明朝" panose="02020609040205080304" pitchFamily="17" charset="-128"/>
                          <a:ea typeface="ＭＳ 明朝" panose="02020609040205080304" pitchFamily="17" charset="-128"/>
                        </a:rPr>
                        <a:t>電話番号</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kumimoji="1" lang="ja-JP" altLang="en-US" sz="1100" dirty="0">
                        <a:latin typeface="ＭＳ 明朝" panose="02020609040205080304" pitchFamily="17" charset="-128"/>
                        <a:ea typeface="ＭＳ 明朝" panose="02020609040205080304" pitchFamily="17" charset="-12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917817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テキスト ボックス 1">
            <a:extLst>
              <a:ext uri="{FF2B5EF4-FFF2-40B4-BE49-F238E27FC236}">
                <a16:creationId xmlns:a16="http://schemas.microsoft.com/office/drawing/2014/main" id="{CC11E38A-0B31-96CC-D822-1B9971E6CBC6}"/>
              </a:ext>
            </a:extLst>
          </p:cNvPr>
          <p:cNvSpPr txBox="1"/>
          <p:nvPr/>
        </p:nvSpPr>
        <p:spPr>
          <a:xfrm>
            <a:off x="227398" y="1219784"/>
            <a:ext cx="6630602" cy="7786747"/>
          </a:xfrm>
          <a:prstGeom prst="rect">
            <a:avLst/>
          </a:prstGeom>
          <a:noFill/>
        </p:spPr>
        <p:txBody>
          <a:bodyPr wrap="square" rtlCol="0">
            <a:spAutoFit/>
          </a:bodyPr>
          <a:lstStyle/>
          <a:p>
            <a:r>
              <a:rPr kumimoji="1" lang="ja-JP" altLang="en-US" sz="1600" b="1" dirty="0">
                <a:latin typeface="ＭＳ 明朝" panose="02020609040205080304" pitchFamily="17" charset="-128"/>
                <a:ea typeface="ＭＳ 明朝" panose="02020609040205080304" pitchFamily="17" charset="-128"/>
              </a:rPr>
              <a:t>　対象防衛関係施設の周辺地域の上空において小型無人機等の飛行を行う場合の同意に関する考え方について</a:t>
            </a:r>
            <a:endParaRPr kumimoji="1" lang="en-US" altLang="ja-JP" sz="1600" b="1" dirty="0">
              <a:latin typeface="ＭＳ 明朝" panose="02020609040205080304" pitchFamily="17" charset="-128"/>
              <a:ea typeface="ＭＳ 明朝" panose="02020609040205080304" pitchFamily="17" charset="-128"/>
            </a:endParaRPr>
          </a:p>
          <a:p>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令和８年１月２１日から適用　　　　　　　　　　　　　　　</a:t>
            </a:r>
            <a:endParaRPr kumimoji="1" lang="en-US" altLang="ja-JP" sz="1500" b="1" dirty="0">
              <a:latin typeface="ＭＳ 明朝" panose="02020609040205080304" pitchFamily="17" charset="-128"/>
              <a:ea typeface="ＭＳ 明朝" panose="02020609040205080304" pitchFamily="17" charset="-128"/>
            </a:endParaRPr>
          </a:p>
          <a:p>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〇　同意申請期日</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全て原則１０営業日前までとしている点</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　自衛隊及びその委託を受けた者は警察等への通報実施までに同意が</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とれれば良い。</a:t>
            </a:r>
            <a:endParaRPr kumimoji="1" lang="en-US" altLang="ja-JP" sz="1500" b="1" dirty="0">
              <a:latin typeface="ＭＳ 明朝" panose="02020609040205080304" pitchFamily="17" charset="-128"/>
              <a:ea typeface="ＭＳ 明朝" panose="02020609040205080304" pitchFamily="17" charset="-128"/>
            </a:endParaRPr>
          </a:p>
          <a:p>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〇　飛行申請の期間緩和（１年以内の期間）</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　部外の方は、飛行の目的に応じて合理的に必要な限度で１年以内の</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期間とすることが可能</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（例：ドローン農薬散布のため６月１日～７日までの間飛行申請等）</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この際、通報はその都度実施する。</a:t>
            </a:r>
            <a:endParaRPr kumimoji="1" lang="en-US" altLang="ja-JP" sz="1500" b="1" dirty="0">
              <a:latin typeface="ＭＳ 明朝" panose="02020609040205080304" pitchFamily="17" charset="-128"/>
              <a:ea typeface="ＭＳ 明朝" panose="02020609040205080304" pitchFamily="17" charset="-128"/>
            </a:endParaRPr>
          </a:p>
          <a:p>
            <a:endParaRPr kumimoji="1" lang="en-US" altLang="ja-JP" sz="1500" b="1" dirty="0">
              <a:latin typeface="ＭＳ 明朝" panose="02020609040205080304" pitchFamily="17" charset="-128"/>
              <a:ea typeface="ＭＳ 明朝" panose="02020609040205080304" pitchFamily="17" charset="-128"/>
            </a:endParaRPr>
          </a:p>
          <a:p>
            <a:pPr algn="ctr"/>
            <a:r>
              <a:rPr kumimoji="1" lang="en-US" altLang="ja-JP" b="1" dirty="0">
                <a:solidFill>
                  <a:srgbClr val="FF0000"/>
                </a:solidFill>
                <a:latin typeface="ＭＳ 明朝" panose="02020609040205080304" pitchFamily="17" charset="-128"/>
                <a:ea typeface="ＭＳ 明朝" panose="02020609040205080304" pitchFamily="17" charset="-128"/>
              </a:rPr>
              <a:t>※</a:t>
            </a:r>
            <a:r>
              <a:rPr kumimoji="1" lang="ja-JP" altLang="en-US" b="1" dirty="0">
                <a:solidFill>
                  <a:srgbClr val="FF0000"/>
                </a:solidFill>
                <a:latin typeface="ＭＳ 明朝" panose="02020609040205080304" pitchFamily="17" charset="-128"/>
                <a:ea typeface="ＭＳ 明朝" panose="02020609040205080304" pitchFamily="17" charset="-128"/>
              </a:rPr>
              <a:t>　小型無人機等飛行禁止法（Ｒ８．７．１４改正）</a:t>
            </a:r>
            <a:endParaRPr kumimoji="1" lang="en-US" altLang="ja-JP" b="1" dirty="0">
              <a:solidFill>
                <a:srgbClr val="FF0000"/>
              </a:solidFill>
              <a:latin typeface="ＭＳ 明朝" panose="02020609040205080304" pitchFamily="17" charset="-128"/>
              <a:ea typeface="ＭＳ 明朝" panose="02020609040205080304" pitchFamily="17" charset="-128"/>
            </a:endParaRPr>
          </a:p>
          <a:p>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r>
              <a:rPr kumimoji="1" lang="ja-JP" altLang="en-US" sz="1500" b="1" dirty="0">
                <a:solidFill>
                  <a:srgbClr val="FF0000"/>
                </a:solidFill>
                <a:latin typeface="ＭＳ 明朝" panose="02020609040205080304" pitchFamily="17" charset="-128"/>
                <a:ea typeface="ＭＳ 明朝" panose="02020609040205080304" pitchFamily="17" charset="-128"/>
              </a:rPr>
              <a:t>　罰　則</a:t>
            </a:r>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r>
              <a:rPr kumimoji="1" lang="ja-JP" altLang="en-US" sz="1500" b="1" dirty="0">
                <a:solidFill>
                  <a:srgbClr val="FF0000"/>
                </a:solidFill>
                <a:latin typeface="ＭＳ 明朝" panose="02020609040205080304" pitchFamily="17" charset="-128"/>
                <a:ea typeface="ＭＳ 明朝" panose="02020609040205080304" pitchFamily="17" charset="-128"/>
              </a:rPr>
              <a:t>〇　重要施設（防衛関係施設内）レッドゾーン</a:t>
            </a:r>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r>
              <a:rPr kumimoji="1" lang="ja-JP" altLang="en-US" sz="1500" b="1" dirty="0">
                <a:solidFill>
                  <a:srgbClr val="FF0000"/>
                </a:solidFill>
                <a:latin typeface="ＭＳ 明朝" panose="02020609040205080304" pitchFamily="17" charset="-128"/>
                <a:ea typeface="ＭＳ 明朝" panose="02020609040205080304" pitchFamily="17" charset="-128"/>
              </a:rPr>
              <a:t>　１年以下の拘禁刑又は５０万円以下の罰金</a:t>
            </a:r>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r>
              <a:rPr kumimoji="1" lang="ja-JP" altLang="en-US" sz="1500" b="1" dirty="0">
                <a:solidFill>
                  <a:srgbClr val="FF0000"/>
                </a:solidFill>
                <a:latin typeface="ＭＳ 明朝" panose="02020609040205080304" pitchFamily="17" charset="-128"/>
                <a:ea typeface="ＭＳ 明朝" panose="02020609040205080304" pitchFamily="17" charset="-128"/>
              </a:rPr>
              <a:t>〇　重要施設周辺（防衛関係施設周辺約</a:t>
            </a:r>
            <a:r>
              <a:rPr kumimoji="1" lang="en-US" altLang="ja-JP" sz="1500" b="1" dirty="0">
                <a:solidFill>
                  <a:srgbClr val="FF0000"/>
                </a:solidFill>
                <a:latin typeface="ＭＳ 明朝" panose="02020609040205080304" pitchFamily="17" charset="-128"/>
                <a:ea typeface="ＭＳ 明朝" panose="02020609040205080304" pitchFamily="17" charset="-128"/>
              </a:rPr>
              <a:t>1000ⅿ</a:t>
            </a:r>
            <a:r>
              <a:rPr kumimoji="1" lang="ja-JP" altLang="en-US" sz="1500" b="1" dirty="0">
                <a:solidFill>
                  <a:srgbClr val="FF0000"/>
                </a:solidFill>
                <a:latin typeface="ＭＳ 明朝" panose="02020609040205080304" pitchFamily="17" charset="-128"/>
                <a:ea typeface="ＭＳ 明朝" panose="02020609040205080304" pitchFamily="17" charset="-128"/>
              </a:rPr>
              <a:t>）イエローゾーン</a:t>
            </a:r>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r>
              <a:rPr kumimoji="1" lang="ja-JP" altLang="en-US" sz="1500" b="1" dirty="0">
                <a:solidFill>
                  <a:srgbClr val="FF0000"/>
                </a:solidFill>
                <a:latin typeface="ＭＳ 明朝" panose="02020609040205080304" pitchFamily="17" charset="-128"/>
                <a:ea typeface="ＭＳ 明朝" panose="02020609040205080304" pitchFamily="17" charset="-128"/>
              </a:rPr>
              <a:t>　６月以下の拘禁刑又は５０万円以下の罰金</a:t>
            </a:r>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r>
              <a:rPr kumimoji="1" lang="ja-JP" altLang="en-US" sz="1500" b="1" dirty="0">
                <a:solidFill>
                  <a:srgbClr val="FF0000"/>
                </a:solidFill>
                <a:latin typeface="ＭＳ 明朝" panose="02020609040205080304" pitchFamily="17" charset="-128"/>
                <a:ea typeface="ＭＳ 明朝" panose="02020609040205080304" pitchFamily="17" charset="-128"/>
              </a:rPr>
              <a:t>　</a:t>
            </a:r>
            <a:endParaRPr kumimoji="1" lang="en-US" altLang="ja-JP" sz="1500" b="1" dirty="0">
              <a:solidFill>
                <a:srgbClr val="FF0000"/>
              </a:solidFill>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旭川駐屯地　業務隊</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司令職務室　本　多</a:t>
            </a:r>
            <a:endParaRPr kumimoji="1" lang="en-US" altLang="ja-JP" sz="1500" b="1" dirty="0">
              <a:latin typeface="ＭＳ 明朝" panose="02020609040205080304" pitchFamily="17" charset="-128"/>
              <a:ea typeface="ＭＳ 明朝" panose="02020609040205080304" pitchFamily="17" charset="-128"/>
            </a:endParaRPr>
          </a:p>
          <a:p>
            <a:r>
              <a:rPr kumimoji="1" lang="ja-JP" altLang="en-US" sz="1500" b="1" dirty="0">
                <a:latin typeface="ＭＳ 明朝" panose="02020609040205080304" pitchFamily="17" charset="-128"/>
                <a:ea typeface="ＭＳ 明朝" panose="02020609040205080304" pitchFamily="17" charset="-128"/>
              </a:rPr>
              <a:t>　　　　　　　　　　　　　　　　　　　　　　　　電話　</a:t>
            </a:r>
            <a:r>
              <a:rPr kumimoji="1" lang="en-US" altLang="ja-JP" sz="1500" b="1" dirty="0">
                <a:latin typeface="ＭＳ 明朝" panose="02020609040205080304" pitchFamily="17" charset="-128"/>
                <a:ea typeface="ＭＳ 明朝" panose="02020609040205080304" pitchFamily="17" charset="-128"/>
              </a:rPr>
              <a:t>0166-51-6111</a:t>
            </a:r>
          </a:p>
          <a:p>
            <a:r>
              <a:rPr kumimoji="1" lang="ja-JP" altLang="en-US" sz="1500" b="1" dirty="0">
                <a:latin typeface="ＭＳ 明朝" panose="02020609040205080304" pitchFamily="17" charset="-128"/>
                <a:ea typeface="ＭＳ 明朝" panose="02020609040205080304" pitchFamily="17" charset="-128"/>
              </a:rPr>
              <a:t>　　　　　　　　　　　　　　　　　　　　　　　　　　　  </a:t>
            </a:r>
            <a:r>
              <a:rPr kumimoji="1" lang="en-US" altLang="ja-JP" sz="1500" b="1" dirty="0">
                <a:latin typeface="ＭＳ 明朝" panose="02020609040205080304" pitchFamily="17" charset="-128"/>
                <a:ea typeface="ＭＳ 明朝" panose="02020609040205080304" pitchFamily="17" charset="-128"/>
              </a:rPr>
              <a:t>(</a:t>
            </a:r>
            <a:r>
              <a:rPr kumimoji="1" lang="ja-JP" altLang="en-US" sz="1500" b="1" dirty="0">
                <a:latin typeface="ＭＳ 明朝" panose="02020609040205080304" pitchFamily="17" charset="-128"/>
                <a:ea typeface="ＭＳ 明朝" panose="02020609040205080304" pitchFamily="17" charset="-128"/>
              </a:rPr>
              <a:t>内線</a:t>
            </a:r>
            <a:r>
              <a:rPr kumimoji="1" lang="en-US" altLang="ja-JP" sz="1500" b="1" dirty="0">
                <a:latin typeface="ＭＳ 明朝" panose="02020609040205080304" pitchFamily="17" charset="-128"/>
                <a:ea typeface="ＭＳ 明朝" panose="02020609040205080304" pitchFamily="17" charset="-128"/>
              </a:rPr>
              <a:t>2315)</a:t>
            </a:r>
          </a:p>
        </p:txBody>
      </p:sp>
      <p:sp>
        <p:nvSpPr>
          <p:cNvPr id="3" name="テキスト ボックス 2">
            <a:extLst>
              <a:ext uri="{FF2B5EF4-FFF2-40B4-BE49-F238E27FC236}">
                <a16:creationId xmlns:a16="http://schemas.microsoft.com/office/drawing/2014/main" id="{33DC1E10-64F7-45FF-7586-D5C5CF7455E3}"/>
              </a:ext>
            </a:extLst>
          </p:cNvPr>
          <p:cNvSpPr txBox="1"/>
          <p:nvPr/>
        </p:nvSpPr>
        <p:spPr>
          <a:xfrm>
            <a:off x="891073" y="335902"/>
            <a:ext cx="5150498" cy="369332"/>
          </a:xfrm>
          <a:prstGeom prst="rect">
            <a:avLst/>
          </a:prstGeom>
          <a:noFill/>
        </p:spPr>
        <p:txBody>
          <a:bodyPr wrap="square" rtlCol="0">
            <a:spAutoFit/>
          </a:bodyPr>
          <a:lstStyle/>
          <a:p>
            <a:pPr algn="ctr"/>
            <a:r>
              <a:rPr kumimoji="1" lang="ja-JP" altLang="en-US" b="1" dirty="0">
                <a:latin typeface="ＭＳ 明朝" panose="02020609040205080304" pitchFamily="17" charset="-128"/>
                <a:ea typeface="ＭＳ 明朝" panose="02020609040205080304" pitchFamily="17" charset="-128"/>
              </a:rPr>
              <a:t>小型無人機等の飛行に関して</a:t>
            </a:r>
          </a:p>
        </p:txBody>
      </p:sp>
    </p:spTree>
    <p:extLst>
      <p:ext uri="{BB962C8B-B14F-4D97-AF65-F5344CB8AC3E}">
        <p14:creationId xmlns:p14="http://schemas.microsoft.com/office/powerpoint/2010/main" val="2748752667"/>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テーマ">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484</TotalTime>
  <Words>1151</Words>
  <Application>Microsoft Office PowerPoint</Application>
  <PresentationFormat>画面に合わせる (4:3)</PresentationFormat>
  <Paragraphs>178</Paragraphs>
  <Slides>6</Slides>
  <Notes>0</Notes>
  <HiddenSlides>0</HiddenSlides>
  <MMClips>0</MMClips>
  <ScaleCrop>false</ScaleCrop>
  <HeadingPairs>
    <vt:vector size="6" baseType="variant">
      <vt:variant>
        <vt:lpstr>使用されているフォント</vt:lpstr>
      </vt:variant>
      <vt:variant>
        <vt:i4>5</vt:i4>
      </vt:variant>
      <vt:variant>
        <vt:lpstr>テーマ</vt:lpstr>
      </vt:variant>
      <vt:variant>
        <vt:i4>1</vt:i4>
      </vt:variant>
      <vt:variant>
        <vt:lpstr>スライド タイトル</vt:lpstr>
      </vt:variant>
      <vt:variant>
        <vt:i4>6</vt:i4>
      </vt:variant>
    </vt:vector>
  </HeadingPairs>
  <TitlesOfParts>
    <vt:vector size="12" baseType="lpstr">
      <vt:lpstr>Aptos</vt:lpstr>
      <vt:lpstr>Aptos Display</vt:lpstr>
      <vt:lpstr>ＭＳ ゴシック</vt:lpstr>
      <vt:lpstr>ＭＳ 明朝</vt:lpstr>
      <vt:lpstr>Arial</vt:lpstr>
      <vt:lpstr>Office テーマ</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本多 弘幸</dc:creator>
  <cp:lastModifiedBy>本多 弘幸</cp:lastModifiedBy>
  <cp:revision>13</cp:revision>
  <dcterms:created xsi:type="dcterms:W3CDTF">2026-10-27T05:40:21Z</dcterms:created>
  <dcterms:modified xsi:type="dcterms:W3CDTF">2026-10-28T03:45:47Z</dcterms:modified>
</cp:coreProperties>
</file>