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5"/>
  </p:sldMasterIdLst>
  <p:notesMasterIdLst>
    <p:notesMasterId r:id="rId13"/>
  </p:notesMasterIdLst>
  <p:sldIdLst>
    <p:sldId id="484" r:id="rId6"/>
    <p:sldId id="491" r:id="rId7"/>
    <p:sldId id="493" r:id="rId8"/>
    <p:sldId id="509" r:id="rId9"/>
    <p:sldId id="492" r:id="rId10"/>
    <p:sldId id="501" r:id="rId11"/>
    <p:sldId id="508" r:id="rId12"/>
  </p:sldIdLst>
  <p:sldSz cx="9144000" cy="6858000" type="screen4x3"/>
  <p:notesSz cx="6888163" cy="100187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既定のセクション" id="{333E69D0-57C0-4CE7-B8C7-FCE4576EC7FA}">
          <p14:sldIdLst>
            <p14:sldId id="484"/>
          </p14:sldIdLst>
        </p14:section>
        <p14:section name="出展希望調査書" id="{ED7D44E2-0D63-4FCF-99DE-79C93FD18C43}">
          <p14:sldIdLst>
            <p14:sldId id="491"/>
            <p14:sldId id="493"/>
          </p14:sldIdLst>
        </p14:section>
        <p14:section name="参考資料" id="{754B2241-1584-4E25-B6D2-36A2AF0E55D6}">
          <p14:sldIdLst>
            <p14:sldId id="509"/>
            <p14:sldId id="492"/>
            <p14:sldId id="501"/>
            <p14:sldId id="508"/>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CC"/>
    <a:srgbClr val="0000FF"/>
    <a:srgbClr val="00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6391" autoAdjust="0"/>
  </p:normalViewPr>
  <p:slideViewPr>
    <p:cSldViewPr snapToGrid="0">
      <p:cViewPr varScale="1">
        <p:scale>
          <a:sx n="107" d="100"/>
          <a:sy n="107" d="100"/>
        </p:scale>
        <p:origin x="1692" y="102"/>
      </p:cViewPr>
      <p:guideLst/>
    </p:cSldViewPr>
  </p:slideViewPr>
  <p:notesTextViewPr>
    <p:cViewPr>
      <p:scale>
        <a:sx n="1" d="1"/>
        <a:sy n="1" d="1"/>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notesMaster" Target="notesMasters/notesMaster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viewProps" Target="viewProps.xml"/><Relationship Id="rId10" Type="http://schemas.openxmlformats.org/officeDocument/2006/relationships/slide" Target="slides/slide5.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3"/>
            <a:ext cx="2984872" cy="502675"/>
          </a:xfrm>
          <a:prstGeom prst="rect">
            <a:avLst/>
          </a:prstGeom>
        </p:spPr>
        <p:txBody>
          <a:bodyPr vert="horz" lIns="93093" tIns="46547" rIns="93093" bIns="46547" rtlCol="0"/>
          <a:lstStyle>
            <a:lvl1pPr algn="l">
              <a:defRPr sz="1200"/>
            </a:lvl1pPr>
          </a:lstStyle>
          <a:p>
            <a:endParaRPr kumimoji="1" lang="ja-JP" altLang="en-US"/>
          </a:p>
        </p:txBody>
      </p:sp>
      <p:sp>
        <p:nvSpPr>
          <p:cNvPr id="3" name="日付プレースホルダー 2"/>
          <p:cNvSpPr>
            <a:spLocks noGrp="1"/>
          </p:cNvSpPr>
          <p:nvPr>
            <p:ph type="dt" idx="1"/>
          </p:nvPr>
        </p:nvSpPr>
        <p:spPr>
          <a:xfrm>
            <a:off x="3901698" y="3"/>
            <a:ext cx="2984872" cy="502675"/>
          </a:xfrm>
          <a:prstGeom prst="rect">
            <a:avLst/>
          </a:prstGeom>
        </p:spPr>
        <p:txBody>
          <a:bodyPr vert="horz" lIns="93093" tIns="46547" rIns="93093" bIns="46547" rtlCol="0"/>
          <a:lstStyle>
            <a:lvl1pPr algn="r">
              <a:defRPr sz="1200"/>
            </a:lvl1pPr>
          </a:lstStyle>
          <a:p>
            <a:fld id="{C95888AF-BD16-418E-96FF-7A0C36D558AC}" type="datetimeFigureOut">
              <a:rPr kumimoji="1" lang="ja-JP" altLang="en-US" smtClean="0"/>
              <a:t>2026/4/22</a:t>
            </a:fld>
            <a:endParaRPr kumimoji="1" lang="ja-JP" altLang="en-US"/>
          </a:p>
        </p:txBody>
      </p:sp>
      <p:sp>
        <p:nvSpPr>
          <p:cNvPr id="4" name="スライド イメージ プレースホルダー 3"/>
          <p:cNvSpPr>
            <a:spLocks noGrp="1" noRot="1" noChangeAspect="1"/>
          </p:cNvSpPr>
          <p:nvPr>
            <p:ph type="sldImg" idx="2"/>
          </p:nvPr>
        </p:nvSpPr>
        <p:spPr>
          <a:xfrm>
            <a:off x="1190625" y="1252538"/>
            <a:ext cx="4506913" cy="3379787"/>
          </a:xfrm>
          <a:prstGeom prst="rect">
            <a:avLst/>
          </a:prstGeom>
          <a:noFill/>
          <a:ln w="12700">
            <a:solidFill>
              <a:prstClr val="black"/>
            </a:solidFill>
          </a:ln>
        </p:spPr>
        <p:txBody>
          <a:bodyPr vert="horz" lIns="93093" tIns="46547" rIns="93093" bIns="46547" rtlCol="0" anchor="ctr"/>
          <a:lstStyle/>
          <a:p>
            <a:endParaRPr lang="ja-JP" altLang="en-US"/>
          </a:p>
        </p:txBody>
      </p:sp>
      <p:sp>
        <p:nvSpPr>
          <p:cNvPr id="5" name="ノート プレースホルダー 4"/>
          <p:cNvSpPr>
            <a:spLocks noGrp="1"/>
          </p:cNvSpPr>
          <p:nvPr>
            <p:ph type="body" sz="quarter" idx="3"/>
          </p:nvPr>
        </p:nvSpPr>
        <p:spPr>
          <a:xfrm>
            <a:off x="688818" y="4821507"/>
            <a:ext cx="5510530" cy="3944868"/>
          </a:xfrm>
          <a:prstGeom prst="rect">
            <a:avLst/>
          </a:prstGeom>
        </p:spPr>
        <p:txBody>
          <a:bodyPr vert="horz" lIns="93093" tIns="46547" rIns="93093" bIns="46547"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516043"/>
            <a:ext cx="2984872" cy="502674"/>
          </a:xfrm>
          <a:prstGeom prst="rect">
            <a:avLst/>
          </a:prstGeom>
        </p:spPr>
        <p:txBody>
          <a:bodyPr vert="horz" lIns="93093" tIns="46547" rIns="93093" bIns="46547"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901698" y="9516043"/>
            <a:ext cx="2984872" cy="502674"/>
          </a:xfrm>
          <a:prstGeom prst="rect">
            <a:avLst/>
          </a:prstGeom>
        </p:spPr>
        <p:txBody>
          <a:bodyPr vert="horz" lIns="93093" tIns="46547" rIns="93093" bIns="46547" rtlCol="0" anchor="b"/>
          <a:lstStyle>
            <a:lvl1pPr algn="r">
              <a:defRPr sz="1200"/>
            </a:lvl1pPr>
          </a:lstStyle>
          <a:p>
            <a:fld id="{0FAD6BBF-2809-4946-86EE-0DD2A80907ED}" type="slidenum">
              <a:rPr kumimoji="1" lang="ja-JP" altLang="en-US" smtClean="0"/>
              <a:t>‹#›</a:t>
            </a:fld>
            <a:endParaRPr kumimoji="1" lang="ja-JP" altLang="en-US"/>
          </a:p>
        </p:txBody>
      </p:sp>
    </p:spTree>
    <p:extLst>
      <p:ext uri="{BB962C8B-B14F-4D97-AF65-F5344CB8AC3E}">
        <p14:creationId xmlns:p14="http://schemas.microsoft.com/office/powerpoint/2010/main" val="299459980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1800" dirty="0"/>
              <a:t>　将来、我々が必要と考える領域横断作戦・島しょ部の作戦を支える需品科の技術です。具体的には、現状技術に付加したり、新規技術の提案が主体になると思っています。</a:t>
            </a:r>
            <a:endParaRPr lang="en-US" altLang="ja-JP" sz="1800" dirty="0"/>
          </a:p>
          <a:p>
            <a:endParaRPr lang="en-US" altLang="ja-JP" sz="1800" dirty="0"/>
          </a:p>
          <a:p>
            <a:r>
              <a:rPr lang="ja-JP" altLang="en-US" sz="1800" dirty="0"/>
              <a:t>　具体的には、</a:t>
            </a:r>
            <a:endParaRPr lang="en-US" altLang="ja-JP" sz="1800" dirty="0"/>
          </a:p>
          <a:p>
            <a:r>
              <a:rPr lang="ja-JP" altLang="en-US" sz="1800" dirty="0"/>
              <a:t>①戦闘装着セットでは、記載の戦闘服・装具、戦闘靴、雨衣、防弾チョッキなどへの適用を含む防弾技術、防暑服などへの適用を含む防暑技術、同じ考えの防寒、生存自活、暗視装置などの敵から見つかりにくいステルス、無線機等の連携を考慮した</a:t>
            </a:r>
            <a:r>
              <a:rPr lang="en-US" altLang="ja-JP" sz="1800" dirty="0"/>
              <a:t>DX</a:t>
            </a:r>
            <a:r>
              <a:rPr lang="ja-JP" altLang="en-US" sz="1800" dirty="0"/>
              <a:t>等を含んだ技術を活用していきたいと思っています。</a:t>
            </a:r>
            <a:endParaRPr lang="en-US" altLang="ja-JP" sz="1800" dirty="0"/>
          </a:p>
          <a:p>
            <a:r>
              <a:rPr lang="ja-JP" altLang="en-US" sz="1800" dirty="0"/>
              <a:t>②補給では、島</a:t>
            </a:r>
            <a:r>
              <a:rPr lang="ja-JP" altLang="en-US" sz="1800" dirty="0" err="1"/>
              <a:t>しょ</a:t>
            </a:r>
            <a:r>
              <a:rPr lang="ja-JP" altLang="en-US" sz="1800" dirty="0"/>
              <a:t>部の前送にて、いわゆる後方支援系のシステム全体である前送最適化機能や物流におけるコンテナと位置情報を把握できるコンテナ追跡機能等であるものや</a:t>
            </a:r>
            <a:endParaRPr lang="en-US" altLang="ja-JP" sz="1800" dirty="0"/>
          </a:p>
          <a:p>
            <a:r>
              <a:rPr lang="ja-JP" altLang="en-US" sz="1800" dirty="0"/>
              <a:t>　　　　　　　　緊急補給にて、各種無人機、グライダー等の滑空投下容器など</a:t>
            </a:r>
            <a:endParaRPr lang="en-US" altLang="ja-JP" sz="1800" dirty="0"/>
          </a:p>
          <a:p>
            <a:r>
              <a:rPr lang="ja-JP" altLang="en-US" sz="1800" dirty="0"/>
              <a:t>　　　　　　　　梱包容器及び荷役に係るフォークリフトなどの器材があります</a:t>
            </a:r>
            <a:endParaRPr lang="en-US" altLang="ja-JP" sz="1800" dirty="0"/>
          </a:p>
          <a:p>
            <a:r>
              <a:rPr lang="ja-JP" altLang="en-US" sz="1800" dirty="0"/>
              <a:t>③防護では、補給品や指揮所や隊員の防護・偽装資材や</a:t>
            </a:r>
            <a:r>
              <a:rPr lang="en-US" altLang="ja-JP" sz="1800" dirty="0"/>
              <a:t>ISRT</a:t>
            </a:r>
            <a:r>
              <a:rPr lang="ja-JP" altLang="en-US" sz="1800" dirty="0"/>
              <a:t>に係る器材があります</a:t>
            </a:r>
            <a:endParaRPr lang="en-US" altLang="ja-JP" sz="1800" dirty="0"/>
          </a:p>
          <a:p>
            <a:r>
              <a:rPr lang="ja-JP" altLang="en-US" sz="1800" dirty="0"/>
              <a:t>④生活基盤維持では、島</a:t>
            </a:r>
            <a:r>
              <a:rPr lang="ja-JP" altLang="en-US" sz="1800" dirty="0" err="1"/>
              <a:t>しょ</a:t>
            </a:r>
            <a:r>
              <a:rPr lang="ja-JP" altLang="en-US" sz="1800" dirty="0"/>
              <a:t>部における給食、給水、入浴、洗濯、エネルギー等の各種器材があります</a:t>
            </a:r>
            <a:endParaRPr lang="en-US" altLang="ja-JP" sz="1800" dirty="0"/>
          </a:p>
          <a:p>
            <a:r>
              <a:rPr lang="ja-JP" altLang="en-US" sz="1800" dirty="0"/>
              <a:t>⑤空中投下では、隠密裏に遠距離からより多くの補給品を輸送できる器材があります</a:t>
            </a:r>
            <a:endParaRPr lang="en-US" altLang="ja-JP" sz="1800" dirty="0"/>
          </a:p>
          <a:p>
            <a:r>
              <a:rPr lang="en-US" altLang="ja-JP" sz="1800" dirty="0"/>
              <a:t>※</a:t>
            </a:r>
            <a:r>
              <a:rPr lang="ja-JP" altLang="en-US" sz="1800" dirty="0"/>
              <a:t>　本日、ご参加頂いた方は陸自のことをご理解頂いていると思っていますが、そのレベルは差があると認識しています。人によって、重複していると感じる部分もあるかと思います。最終的には記載内容を確認させて頂き評価させて頂きます。</a:t>
            </a:r>
            <a:endParaRPr lang="en-US" altLang="ja-JP" sz="1800" dirty="0"/>
          </a:p>
          <a:p>
            <a:r>
              <a:rPr lang="en-US" altLang="ja-JP" sz="1800" dirty="0"/>
              <a:t>※</a:t>
            </a:r>
            <a:r>
              <a:rPr lang="ja-JP" altLang="en-US" sz="1800" dirty="0"/>
              <a:t>　</a:t>
            </a:r>
            <a:r>
              <a:rPr lang="en-US" altLang="ja-JP" sz="1800" dirty="0"/>
              <a:t>QA</a:t>
            </a:r>
          </a:p>
          <a:p>
            <a:r>
              <a:rPr lang="ja-JP" altLang="en-US" sz="1800" dirty="0"/>
              <a:t>　　　</a:t>
            </a:r>
            <a:r>
              <a:rPr lang="en-US" altLang="ja-JP" sz="1800" dirty="0"/>
              <a:t>DX</a:t>
            </a:r>
            <a:r>
              <a:rPr lang="ja-JP" altLang="en-US" sz="1800" dirty="0"/>
              <a:t>とは？　→　</a:t>
            </a:r>
            <a:r>
              <a:rPr lang="en-US" altLang="ja-JP" sz="1800" dirty="0"/>
              <a:t>DX</a:t>
            </a:r>
            <a:r>
              <a:rPr lang="ja-JP" altLang="en-US" sz="1800" dirty="0"/>
              <a:t>は記載のとおりです。個人的には、戦車などの鉄板にはセンサーなどを付けられますが、人には難しいです。これは、人の動きとのかん合性や重量などが影響していると思っています。では、現状、どこまでならつけることが出来てどんなものが具体的にあるか、不透明なので聞き取りしたいという趣旨で記載しています。</a:t>
            </a:r>
            <a:endParaRPr lang="en-US" altLang="ja-JP" sz="1800" dirty="0"/>
          </a:p>
        </p:txBody>
      </p:sp>
      <p:sp>
        <p:nvSpPr>
          <p:cNvPr id="4" name="スライド番号プレースホルダー 3"/>
          <p:cNvSpPr>
            <a:spLocks noGrp="1"/>
          </p:cNvSpPr>
          <p:nvPr>
            <p:ph type="sldNum" sz="quarter" idx="10"/>
          </p:nvPr>
        </p:nvSpPr>
        <p:spPr/>
        <p:txBody>
          <a:bodyPr/>
          <a:lstStyle/>
          <a:p>
            <a:pPr defTabSz="1018728" fontAlgn="base">
              <a:spcBef>
                <a:spcPct val="0"/>
              </a:spcBef>
              <a:spcAft>
                <a:spcPct val="0"/>
              </a:spcAft>
              <a:defRPr/>
            </a:pPr>
            <a:fld id="{267AC07D-6C92-4D49-B42A-9E5B9255F59E}" type="slidenum">
              <a:rPr kumimoji="1" lang="en-US" altLang="ja-JP">
                <a:solidFill>
                  <a:srgbClr val="000000"/>
                </a:solidFill>
                <a:latin typeface="Times New Roman" pitchFamily="18" charset="0"/>
                <a:ea typeface="ＭＳ Ｐゴシック" pitchFamily="50" charset="-128"/>
              </a:rPr>
              <a:pPr defTabSz="1018728" fontAlgn="base">
                <a:spcBef>
                  <a:spcPct val="0"/>
                </a:spcBef>
                <a:spcAft>
                  <a:spcPct val="0"/>
                </a:spcAft>
                <a:defRPr/>
              </a:pPr>
              <a:t>6</a:t>
            </a:fld>
            <a:endParaRPr kumimoji="1" lang="en-US" altLang="ja-JP" dirty="0">
              <a:solidFill>
                <a:srgbClr val="000000"/>
              </a:solidFill>
              <a:latin typeface="Times New Roman" pitchFamily="18" charset="0"/>
              <a:ea typeface="ＭＳ Ｐゴシック" pitchFamily="50" charset="-128"/>
            </a:endParaRPr>
          </a:p>
        </p:txBody>
      </p:sp>
    </p:spTree>
    <p:extLst>
      <p:ext uri="{BB962C8B-B14F-4D97-AF65-F5344CB8AC3E}">
        <p14:creationId xmlns:p14="http://schemas.microsoft.com/office/powerpoint/2010/main" val="31779559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1800" dirty="0"/>
              <a:t>　将来、我々が必要と考える領域横断作戦・島しょ部の作戦を支える需品科の技術です。具体的には、現状技術に付加したり、新規技術の提案が主体になると思っています。</a:t>
            </a:r>
            <a:endParaRPr lang="en-US" altLang="ja-JP" sz="1800" dirty="0"/>
          </a:p>
          <a:p>
            <a:endParaRPr lang="en-US" altLang="ja-JP" sz="1800" dirty="0"/>
          </a:p>
          <a:p>
            <a:r>
              <a:rPr lang="ja-JP" altLang="en-US" sz="1800" dirty="0"/>
              <a:t>　具体的には、</a:t>
            </a:r>
            <a:endParaRPr lang="en-US" altLang="ja-JP" sz="1800" dirty="0"/>
          </a:p>
          <a:p>
            <a:r>
              <a:rPr lang="ja-JP" altLang="en-US" sz="1800" dirty="0"/>
              <a:t>①戦闘装着セットでは、記載の戦闘服・装具、戦闘靴、雨衣、防弾チョッキなどへの適用を含む防弾技術、防暑服などへの適用を含む防暑技術、同じ考えの防寒、生存自活、暗視装置などの敵から見つかりにくいステルス、無線機等の連携を考慮した</a:t>
            </a:r>
            <a:r>
              <a:rPr lang="en-US" altLang="ja-JP" sz="1800" dirty="0"/>
              <a:t>DX</a:t>
            </a:r>
            <a:r>
              <a:rPr lang="ja-JP" altLang="en-US" sz="1800" dirty="0"/>
              <a:t>等を含んだ技術を活用していきたいと思っています。</a:t>
            </a:r>
            <a:endParaRPr lang="en-US" altLang="ja-JP" sz="1800" dirty="0"/>
          </a:p>
          <a:p>
            <a:r>
              <a:rPr lang="ja-JP" altLang="en-US" sz="1800" dirty="0"/>
              <a:t>②補給では、島</a:t>
            </a:r>
            <a:r>
              <a:rPr lang="ja-JP" altLang="en-US" sz="1800" dirty="0" err="1"/>
              <a:t>しょ</a:t>
            </a:r>
            <a:r>
              <a:rPr lang="ja-JP" altLang="en-US" sz="1800" dirty="0"/>
              <a:t>部の前送にて、いわゆる後方支援系のシステム全体である前送最適化機能や物流におけるコンテナと位置情報を把握できるコンテナ追跡機能等であるものや</a:t>
            </a:r>
            <a:endParaRPr lang="en-US" altLang="ja-JP" sz="1800" dirty="0"/>
          </a:p>
          <a:p>
            <a:r>
              <a:rPr lang="ja-JP" altLang="en-US" sz="1800" dirty="0"/>
              <a:t>　　　　　　　　緊急補給にて、各種無人機、グライダー等の滑空投下容器など</a:t>
            </a:r>
            <a:endParaRPr lang="en-US" altLang="ja-JP" sz="1800" dirty="0"/>
          </a:p>
          <a:p>
            <a:r>
              <a:rPr lang="ja-JP" altLang="en-US" sz="1800" dirty="0"/>
              <a:t>　　　　　　　　梱包容器及び荷役に係るフォークリフトなどの器材があります</a:t>
            </a:r>
            <a:endParaRPr lang="en-US" altLang="ja-JP" sz="1800" dirty="0"/>
          </a:p>
          <a:p>
            <a:r>
              <a:rPr lang="ja-JP" altLang="en-US" sz="1800" dirty="0"/>
              <a:t>③防護では、補給品や指揮所や隊員の防護・偽装資材や</a:t>
            </a:r>
            <a:r>
              <a:rPr lang="en-US" altLang="ja-JP" sz="1800" dirty="0"/>
              <a:t>ISRT</a:t>
            </a:r>
            <a:r>
              <a:rPr lang="ja-JP" altLang="en-US" sz="1800" dirty="0"/>
              <a:t>に係る器材があります</a:t>
            </a:r>
            <a:endParaRPr lang="en-US" altLang="ja-JP" sz="1800" dirty="0"/>
          </a:p>
          <a:p>
            <a:r>
              <a:rPr lang="ja-JP" altLang="en-US" sz="1800" dirty="0"/>
              <a:t>④生活基盤維持では、島</a:t>
            </a:r>
            <a:r>
              <a:rPr lang="ja-JP" altLang="en-US" sz="1800" dirty="0" err="1"/>
              <a:t>しょ</a:t>
            </a:r>
            <a:r>
              <a:rPr lang="ja-JP" altLang="en-US" sz="1800" dirty="0"/>
              <a:t>部における給食、給水、入浴、洗濯、エネルギー等の各種器材があります</a:t>
            </a:r>
            <a:endParaRPr lang="en-US" altLang="ja-JP" sz="1800" dirty="0"/>
          </a:p>
          <a:p>
            <a:r>
              <a:rPr lang="ja-JP" altLang="en-US" sz="1800" dirty="0"/>
              <a:t>⑤空中投下では、隠密裏に遠距離からより多くの補給品を輸送できる器材があります</a:t>
            </a:r>
            <a:endParaRPr lang="en-US" altLang="ja-JP" sz="1800" dirty="0"/>
          </a:p>
          <a:p>
            <a:r>
              <a:rPr lang="en-US" altLang="ja-JP" sz="1800" dirty="0"/>
              <a:t>※</a:t>
            </a:r>
            <a:r>
              <a:rPr lang="ja-JP" altLang="en-US" sz="1800" dirty="0"/>
              <a:t>　本日、ご参加頂いた方は陸自のことをご理解頂いていると思っていますが、そのレベルは差があると認識しています。人によって、重複していると感じる部分もあるかと思います。最終的には記載内容を確認させて頂き評価させて頂きます。</a:t>
            </a:r>
            <a:endParaRPr lang="en-US" altLang="ja-JP" sz="1800" dirty="0"/>
          </a:p>
          <a:p>
            <a:r>
              <a:rPr lang="en-US" altLang="ja-JP" sz="1800" dirty="0"/>
              <a:t>※</a:t>
            </a:r>
            <a:r>
              <a:rPr lang="ja-JP" altLang="en-US" sz="1800" dirty="0"/>
              <a:t>　</a:t>
            </a:r>
            <a:r>
              <a:rPr lang="en-US" altLang="ja-JP" sz="1800" dirty="0"/>
              <a:t>QA</a:t>
            </a:r>
          </a:p>
          <a:p>
            <a:r>
              <a:rPr lang="ja-JP" altLang="en-US" sz="1800" dirty="0"/>
              <a:t>　　　</a:t>
            </a:r>
            <a:r>
              <a:rPr lang="en-US" altLang="ja-JP" sz="1800" dirty="0"/>
              <a:t>DX</a:t>
            </a:r>
            <a:r>
              <a:rPr lang="ja-JP" altLang="en-US" sz="1800" dirty="0"/>
              <a:t>とは？　→　</a:t>
            </a:r>
            <a:r>
              <a:rPr lang="en-US" altLang="ja-JP" sz="1800" dirty="0"/>
              <a:t>DX</a:t>
            </a:r>
            <a:r>
              <a:rPr lang="ja-JP" altLang="en-US" sz="1800" dirty="0"/>
              <a:t>は記載のとおりです。個人的には、戦車などの鉄板にはセンサーなどを付けられますが、人には難しいです。これは、人の動きとのかん合性や重量などが影響していると思っています。では、現状、どこまでならつけることが出来てどんなものが具体的にあるか、不透明なので聞き取りしたいという趣旨で記載しています。</a:t>
            </a:r>
            <a:endParaRPr lang="en-US" altLang="ja-JP" sz="1800" dirty="0"/>
          </a:p>
        </p:txBody>
      </p:sp>
      <p:sp>
        <p:nvSpPr>
          <p:cNvPr id="4" name="スライド番号プレースホルダー 3"/>
          <p:cNvSpPr>
            <a:spLocks noGrp="1"/>
          </p:cNvSpPr>
          <p:nvPr>
            <p:ph type="sldNum" sz="quarter" idx="10"/>
          </p:nvPr>
        </p:nvSpPr>
        <p:spPr/>
        <p:txBody>
          <a:bodyPr/>
          <a:lstStyle/>
          <a:p>
            <a:pPr defTabSz="1018728" fontAlgn="base">
              <a:spcBef>
                <a:spcPct val="0"/>
              </a:spcBef>
              <a:spcAft>
                <a:spcPct val="0"/>
              </a:spcAft>
              <a:defRPr/>
            </a:pPr>
            <a:fld id="{267AC07D-6C92-4D49-B42A-9E5B9255F59E}" type="slidenum">
              <a:rPr kumimoji="1" lang="en-US" altLang="ja-JP">
                <a:solidFill>
                  <a:srgbClr val="000000"/>
                </a:solidFill>
                <a:latin typeface="Times New Roman" pitchFamily="18" charset="0"/>
                <a:ea typeface="ＭＳ Ｐゴシック" pitchFamily="50" charset="-128"/>
              </a:rPr>
              <a:pPr defTabSz="1018728" fontAlgn="base">
                <a:spcBef>
                  <a:spcPct val="0"/>
                </a:spcBef>
                <a:spcAft>
                  <a:spcPct val="0"/>
                </a:spcAft>
                <a:defRPr/>
              </a:pPr>
              <a:t>7</a:t>
            </a:fld>
            <a:endParaRPr kumimoji="1" lang="en-US" altLang="ja-JP" dirty="0">
              <a:solidFill>
                <a:srgbClr val="000000"/>
              </a:solidFill>
              <a:latin typeface="Times New Roman" pitchFamily="18" charset="0"/>
              <a:ea typeface="ＭＳ Ｐゴシック" pitchFamily="50" charset="-128"/>
            </a:endParaRPr>
          </a:p>
        </p:txBody>
      </p:sp>
    </p:spTree>
    <p:extLst>
      <p:ext uri="{BB962C8B-B14F-4D97-AF65-F5344CB8AC3E}">
        <p14:creationId xmlns:p14="http://schemas.microsoft.com/office/powerpoint/2010/main" val="4043874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a:ln>
                <a:noFill/>
              </a:ln>
              <a:solidFill>
                <a:prstClr val="black">
                  <a:tint val="75000"/>
                </a:prstClr>
              </a:solidFill>
              <a:effectLst/>
              <a:uLnTx/>
              <a:uFillTx/>
              <a:latin typeface="Calibri"/>
              <a:ea typeface="ＭＳ Ｐゴシック" panose="020B0600070205080204" pitchFamily="50" charset="-128"/>
              <a:cs typeface="+mn-cs"/>
            </a:endParaRPr>
          </a:p>
        </p:txBody>
      </p:sp>
      <p:sp>
        <p:nvSpPr>
          <p:cNvPr id="5" name="フッター プレースホルダー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a:ln>
                <a:noFill/>
              </a:ln>
              <a:solidFill>
                <a:prstClr val="black">
                  <a:tint val="75000"/>
                </a:prstClr>
              </a:solidFill>
              <a:effectLst/>
              <a:uLnTx/>
              <a:uFillTx/>
              <a:latin typeface="Calibri"/>
              <a:ea typeface="ＭＳ Ｐゴシック" panose="020B0600070205080204" pitchFamily="50" charset="-128"/>
              <a:cs typeface="+mn-cs"/>
            </a:endParaRPr>
          </a:p>
        </p:txBody>
      </p:sp>
      <p:sp>
        <p:nvSpPr>
          <p:cNvPr id="6" name="スライド番号プレースホルダー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CDA4F98-A466-46A2-A04C-5232F79CA1A5}" type="slidenum">
              <a:rPr kumimoji="1" lang="ja-JP" altLang="en-US" sz="1200" b="0" i="0" u="none" strike="noStrike" kern="1200" cap="none" spc="0" normalizeH="0" baseline="0" noProof="0" smtClean="0">
                <a:ln>
                  <a:noFill/>
                </a:ln>
                <a:solidFill>
                  <a:prstClr val="black">
                    <a:tint val="75000"/>
                  </a:prstClr>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1" lang="ja-JP" altLang="en-US" sz="1200" b="0" i="0" u="none" strike="noStrike" kern="1200" cap="none" spc="0" normalizeH="0" baseline="0" noProof="0">
              <a:ln>
                <a:noFill/>
              </a:ln>
              <a:solidFill>
                <a:prstClr val="black">
                  <a:tint val="75000"/>
                </a:prstClr>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29400154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a:ln>
                <a:noFill/>
              </a:ln>
              <a:solidFill>
                <a:prstClr val="black">
                  <a:tint val="75000"/>
                </a:prstClr>
              </a:solidFill>
              <a:effectLst/>
              <a:uLnTx/>
              <a:uFillTx/>
              <a:latin typeface="Calibri"/>
              <a:ea typeface="ＭＳ Ｐゴシック" panose="020B0600070205080204" pitchFamily="50" charset="-128"/>
              <a:cs typeface="+mn-cs"/>
            </a:endParaRPr>
          </a:p>
        </p:txBody>
      </p:sp>
      <p:sp>
        <p:nvSpPr>
          <p:cNvPr id="5" name="フッター プレースホルダー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a:ln>
                <a:noFill/>
              </a:ln>
              <a:solidFill>
                <a:prstClr val="black">
                  <a:tint val="75000"/>
                </a:prstClr>
              </a:solidFill>
              <a:effectLst/>
              <a:uLnTx/>
              <a:uFillTx/>
              <a:latin typeface="Calibri"/>
              <a:ea typeface="ＭＳ Ｐゴシック" panose="020B0600070205080204" pitchFamily="50" charset="-128"/>
              <a:cs typeface="+mn-cs"/>
            </a:endParaRPr>
          </a:p>
        </p:txBody>
      </p:sp>
      <p:sp>
        <p:nvSpPr>
          <p:cNvPr id="6" name="スライド番号プレースホルダー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CDA4F98-A466-46A2-A04C-5232F79CA1A5}" type="slidenum">
              <a:rPr kumimoji="1" lang="ja-JP" altLang="en-US" sz="1200" b="0" i="0" u="none" strike="noStrike" kern="1200" cap="none" spc="0" normalizeH="0" baseline="0" noProof="0" smtClean="0">
                <a:ln>
                  <a:noFill/>
                </a:ln>
                <a:solidFill>
                  <a:prstClr val="black">
                    <a:tint val="75000"/>
                  </a:prstClr>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1" lang="ja-JP" altLang="en-US" sz="1200" b="0" i="0" u="none" strike="noStrike" kern="1200" cap="none" spc="0" normalizeH="0" baseline="0" noProof="0">
              <a:ln>
                <a:noFill/>
              </a:ln>
              <a:solidFill>
                <a:prstClr val="black">
                  <a:tint val="75000"/>
                </a:prstClr>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32660012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a:ln>
                <a:noFill/>
              </a:ln>
              <a:solidFill>
                <a:prstClr val="black">
                  <a:tint val="75000"/>
                </a:prstClr>
              </a:solidFill>
              <a:effectLst/>
              <a:uLnTx/>
              <a:uFillTx/>
              <a:latin typeface="Calibri"/>
              <a:ea typeface="ＭＳ Ｐゴシック" panose="020B0600070205080204" pitchFamily="50" charset="-128"/>
              <a:cs typeface="+mn-cs"/>
            </a:endParaRPr>
          </a:p>
        </p:txBody>
      </p:sp>
      <p:sp>
        <p:nvSpPr>
          <p:cNvPr id="5" name="フッター プレースホルダー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a:ln>
                <a:noFill/>
              </a:ln>
              <a:solidFill>
                <a:prstClr val="black">
                  <a:tint val="75000"/>
                </a:prstClr>
              </a:solidFill>
              <a:effectLst/>
              <a:uLnTx/>
              <a:uFillTx/>
              <a:latin typeface="Calibri"/>
              <a:ea typeface="ＭＳ Ｐゴシック" panose="020B0600070205080204" pitchFamily="50" charset="-128"/>
              <a:cs typeface="+mn-cs"/>
            </a:endParaRPr>
          </a:p>
        </p:txBody>
      </p:sp>
      <p:sp>
        <p:nvSpPr>
          <p:cNvPr id="6" name="スライド番号プレースホルダー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CDA4F98-A466-46A2-A04C-5232F79CA1A5}" type="slidenum">
              <a:rPr kumimoji="1" lang="ja-JP" altLang="en-US" sz="1200" b="0" i="0" u="none" strike="noStrike" kern="1200" cap="none" spc="0" normalizeH="0" baseline="0" noProof="0" smtClean="0">
                <a:ln>
                  <a:noFill/>
                </a:ln>
                <a:solidFill>
                  <a:prstClr val="black">
                    <a:tint val="75000"/>
                  </a:prstClr>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1" lang="ja-JP" altLang="en-US" sz="1200" b="0" i="0" u="none" strike="noStrike" kern="1200" cap="none" spc="0" normalizeH="0" baseline="0" noProof="0">
              <a:ln>
                <a:noFill/>
              </a:ln>
              <a:solidFill>
                <a:prstClr val="black">
                  <a:tint val="75000"/>
                </a:prstClr>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4300182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a:ln>
                <a:noFill/>
              </a:ln>
              <a:solidFill>
                <a:prstClr val="black">
                  <a:tint val="75000"/>
                </a:prstClr>
              </a:solidFill>
              <a:effectLst/>
              <a:uLnTx/>
              <a:uFillTx/>
              <a:latin typeface="Calibri"/>
              <a:ea typeface="ＭＳ Ｐゴシック" panose="020B0600070205080204" pitchFamily="50" charset="-128"/>
              <a:cs typeface="+mn-cs"/>
            </a:endParaRPr>
          </a:p>
        </p:txBody>
      </p:sp>
      <p:sp>
        <p:nvSpPr>
          <p:cNvPr id="5" name="フッター プレースホルダー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a:ln>
                <a:noFill/>
              </a:ln>
              <a:solidFill>
                <a:prstClr val="black">
                  <a:tint val="75000"/>
                </a:prstClr>
              </a:solidFill>
              <a:effectLst/>
              <a:uLnTx/>
              <a:uFillTx/>
              <a:latin typeface="Calibri"/>
              <a:ea typeface="ＭＳ Ｐゴシック" panose="020B0600070205080204" pitchFamily="50" charset="-128"/>
              <a:cs typeface="+mn-cs"/>
            </a:endParaRPr>
          </a:p>
        </p:txBody>
      </p:sp>
      <p:sp>
        <p:nvSpPr>
          <p:cNvPr id="6" name="スライド番号プレースホルダー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CDA4F98-A466-46A2-A04C-5232F79CA1A5}" type="slidenum">
              <a:rPr kumimoji="1" lang="ja-JP" altLang="en-US" sz="1200" b="0" i="0" u="none" strike="noStrike" kern="1200" cap="none" spc="0" normalizeH="0" baseline="0" noProof="0" smtClean="0">
                <a:ln>
                  <a:noFill/>
                </a:ln>
                <a:solidFill>
                  <a:prstClr val="black">
                    <a:tint val="75000"/>
                  </a:prstClr>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1" lang="ja-JP" altLang="en-US" sz="1200" b="0" i="0" u="none" strike="noStrike" kern="1200" cap="none" spc="0" normalizeH="0" baseline="0" noProof="0">
              <a:ln>
                <a:noFill/>
              </a:ln>
              <a:solidFill>
                <a:prstClr val="black">
                  <a:tint val="75000"/>
                </a:prstClr>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8238757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Tree>
    <p:extLst>
      <p:ext uri="{BB962C8B-B14F-4D97-AF65-F5344CB8AC3E}">
        <p14:creationId xmlns:p14="http://schemas.microsoft.com/office/powerpoint/2010/main" val="35309311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a:ln>
                <a:noFill/>
              </a:ln>
              <a:solidFill>
                <a:prstClr val="black">
                  <a:tint val="75000"/>
                </a:prstClr>
              </a:solidFill>
              <a:effectLst/>
              <a:uLnTx/>
              <a:uFillTx/>
              <a:latin typeface="Calibri"/>
              <a:ea typeface="ＭＳ Ｐゴシック" panose="020B0600070205080204" pitchFamily="50" charset="-128"/>
              <a:cs typeface="+mn-cs"/>
            </a:endParaRPr>
          </a:p>
        </p:txBody>
      </p:sp>
      <p:sp>
        <p:nvSpPr>
          <p:cNvPr id="6" name="フッター プレースホルダー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a:ln>
                <a:noFill/>
              </a:ln>
              <a:solidFill>
                <a:prstClr val="black">
                  <a:tint val="75000"/>
                </a:prstClr>
              </a:solidFill>
              <a:effectLst/>
              <a:uLnTx/>
              <a:uFillTx/>
              <a:latin typeface="Calibri"/>
              <a:ea typeface="ＭＳ Ｐゴシック" panose="020B0600070205080204" pitchFamily="50" charset="-128"/>
              <a:cs typeface="+mn-cs"/>
            </a:endParaRPr>
          </a:p>
        </p:txBody>
      </p:sp>
      <p:sp>
        <p:nvSpPr>
          <p:cNvPr id="7" name="スライド番号プレースホルダー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CDA4F98-A466-46A2-A04C-5232F79CA1A5}" type="slidenum">
              <a:rPr kumimoji="1" lang="ja-JP" altLang="en-US" sz="1200" b="0" i="0" u="none" strike="noStrike" kern="1200" cap="none" spc="0" normalizeH="0" baseline="0" noProof="0" smtClean="0">
                <a:ln>
                  <a:noFill/>
                </a:ln>
                <a:solidFill>
                  <a:prstClr val="black">
                    <a:tint val="75000"/>
                  </a:prstClr>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1" lang="ja-JP" altLang="en-US" sz="1200" b="0" i="0" u="none" strike="noStrike" kern="1200" cap="none" spc="0" normalizeH="0" baseline="0" noProof="0">
              <a:ln>
                <a:noFill/>
              </a:ln>
              <a:solidFill>
                <a:prstClr val="black">
                  <a:tint val="75000"/>
                </a:prstClr>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97686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a:ln>
                <a:noFill/>
              </a:ln>
              <a:solidFill>
                <a:prstClr val="black">
                  <a:tint val="75000"/>
                </a:prstClr>
              </a:solidFill>
              <a:effectLst/>
              <a:uLnTx/>
              <a:uFillTx/>
              <a:latin typeface="Calibri"/>
              <a:ea typeface="ＭＳ Ｐゴシック" panose="020B0600070205080204" pitchFamily="50" charset="-128"/>
              <a:cs typeface="+mn-cs"/>
            </a:endParaRPr>
          </a:p>
        </p:txBody>
      </p:sp>
      <p:sp>
        <p:nvSpPr>
          <p:cNvPr id="8" name="フッター プレースホルダー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a:ln>
                <a:noFill/>
              </a:ln>
              <a:solidFill>
                <a:prstClr val="black">
                  <a:tint val="75000"/>
                </a:prstClr>
              </a:solidFill>
              <a:effectLst/>
              <a:uLnTx/>
              <a:uFillTx/>
              <a:latin typeface="Calibri"/>
              <a:ea typeface="ＭＳ Ｐゴシック" panose="020B0600070205080204" pitchFamily="50" charset="-128"/>
              <a:cs typeface="+mn-cs"/>
            </a:endParaRPr>
          </a:p>
        </p:txBody>
      </p:sp>
      <p:sp>
        <p:nvSpPr>
          <p:cNvPr id="9" name="スライド番号プレースホルダー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CDA4F98-A466-46A2-A04C-5232F79CA1A5}" type="slidenum">
              <a:rPr kumimoji="1" lang="ja-JP" altLang="en-US" sz="1200" b="0" i="0" u="none" strike="noStrike" kern="1200" cap="none" spc="0" normalizeH="0" baseline="0" noProof="0" smtClean="0">
                <a:ln>
                  <a:noFill/>
                </a:ln>
                <a:solidFill>
                  <a:prstClr val="black">
                    <a:tint val="75000"/>
                  </a:prstClr>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1" lang="ja-JP" altLang="en-US" sz="1200" b="0" i="0" u="none" strike="noStrike" kern="1200" cap="none" spc="0" normalizeH="0" baseline="0" noProof="0">
              <a:ln>
                <a:noFill/>
              </a:ln>
              <a:solidFill>
                <a:prstClr val="black">
                  <a:tint val="75000"/>
                </a:prstClr>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6791570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a:ln>
                <a:noFill/>
              </a:ln>
              <a:solidFill>
                <a:prstClr val="black">
                  <a:tint val="75000"/>
                </a:prstClr>
              </a:solidFill>
              <a:effectLst/>
              <a:uLnTx/>
              <a:uFillTx/>
              <a:latin typeface="Calibri"/>
              <a:ea typeface="ＭＳ Ｐゴシック" panose="020B0600070205080204" pitchFamily="50" charset="-128"/>
              <a:cs typeface="+mn-cs"/>
            </a:endParaRPr>
          </a:p>
        </p:txBody>
      </p:sp>
      <p:sp>
        <p:nvSpPr>
          <p:cNvPr id="4" name="フッター プレースホルダー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a:ln>
                <a:noFill/>
              </a:ln>
              <a:solidFill>
                <a:prstClr val="black">
                  <a:tint val="75000"/>
                </a:prstClr>
              </a:solidFill>
              <a:effectLst/>
              <a:uLnTx/>
              <a:uFillTx/>
              <a:latin typeface="Calibri"/>
              <a:ea typeface="ＭＳ Ｐゴシック" panose="020B0600070205080204" pitchFamily="50" charset="-128"/>
              <a:cs typeface="+mn-cs"/>
            </a:endParaRPr>
          </a:p>
        </p:txBody>
      </p:sp>
      <p:sp>
        <p:nvSpPr>
          <p:cNvPr id="5" name="スライド番号プレースホルダー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CDA4F98-A466-46A2-A04C-5232F79CA1A5}" type="slidenum">
              <a:rPr kumimoji="1" lang="ja-JP" altLang="en-US" sz="1200" b="0" i="0" u="none" strike="noStrike" kern="1200" cap="none" spc="0" normalizeH="0" baseline="0" noProof="0" smtClean="0">
                <a:ln>
                  <a:noFill/>
                </a:ln>
                <a:solidFill>
                  <a:prstClr val="black">
                    <a:tint val="75000"/>
                  </a:prstClr>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1" lang="ja-JP" altLang="en-US" sz="1200" b="0" i="0" u="none" strike="noStrike" kern="1200" cap="none" spc="0" normalizeH="0" baseline="0" noProof="0">
              <a:ln>
                <a:noFill/>
              </a:ln>
              <a:solidFill>
                <a:prstClr val="black">
                  <a:tint val="75000"/>
                </a:prstClr>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10809630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a:ln>
                <a:noFill/>
              </a:ln>
              <a:solidFill>
                <a:prstClr val="black">
                  <a:tint val="75000"/>
                </a:prstClr>
              </a:solidFill>
              <a:effectLst/>
              <a:uLnTx/>
              <a:uFillTx/>
              <a:latin typeface="Calibri"/>
              <a:ea typeface="ＭＳ Ｐゴシック" panose="020B0600070205080204" pitchFamily="50" charset="-128"/>
              <a:cs typeface="+mn-cs"/>
            </a:endParaRPr>
          </a:p>
        </p:txBody>
      </p:sp>
      <p:sp>
        <p:nvSpPr>
          <p:cNvPr id="3" name="フッター プレースホルダー 2"/>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a:ln>
                <a:noFill/>
              </a:ln>
              <a:solidFill>
                <a:prstClr val="black">
                  <a:tint val="75000"/>
                </a:prstClr>
              </a:solidFill>
              <a:effectLst/>
              <a:uLnTx/>
              <a:uFillTx/>
              <a:latin typeface="Calibri"/>
              <a:ea typeface="ＭＳ Ｐゴシック" panose="020B0600070205080204" pitchFamily="50" charset="-128"/>
              <a:cs typeface="+mn-cs"/>
            </a:endParaRPr>
          </a:p>
        </p:txBody>
      </p:sp>
      <p:sp>
        <p:nvSpPr>
          <p:cNvPr id="4" name="スライド番号プレースホルダー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CDA4F98-A466-46A2-A04C-5232F79CA1A5}" type="slidenum">
              <a:rPr kumimoji="1" lang="ja-JP" altLang="en-US" sz="1200" b="0" i="0" u="none" strike="noStrike" kern="1200" cap="none" spc="0" normalizeH="0" baseline="0" noProof="0" smtClean="0">
                <a:ln>
                  <a:noFill/>
                </a:ln>
                <a:solidFill>
                  <a:prstClr val="black">
                    <a:tint val="75000"/>
                  </a:prstClr>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1" lang="ja-JP" altLang="en-US" sz="1200" b="0" i="0" u="none" strike="noStrike" kern="1200" cap="none" spc="0" normalizeH="0" baseline="0" noProof="0">
              <a:ln>
                <a:noFill/>
              </a:ln>
              <a:solidFill>
                <a:prstClr val="black">
                  <a:tint val="75000"/>
                </a:prstClr>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8698098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a:ln>
                <a:noFill/>
              </a:ln>
              <a:solidFill>
                <a:prstClr val="black">
                  <a:tint val="75000"/>
                </a:prstClr>
              </a:solidFill>
              <a:effectLst/>
              <a:uLnTx/>
              <a:uFillTx/>
              <a:latin typeface="Calibri"/>
              <a:ea typeface="ＭＳ Ｐゴシック" panose="020B0600070205080204" pitchFamily="50" charset="-128"/>
              <a:cs typeface="+mn-cs"/>
            </a:endParaRPr>
          </a:p>
        </p:txBody>
      </p:sp>
      <p:sp>
        <p:nvSpPr>
          <p:cNvPr id="6" name="フッター プレースホルダー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a:ln>
                <a:noFill/>
              </a:ln>
              <a:solidFill>
                <a:prstClr val="black">
                  <a:tint val="75000"/>
                </a:prstClr>
              </a:solidFill>
              <a:effectLst/>
              <a:uLnTx/>
              <a:uFillTx/>
              <a:latin typeface="Calibri"/>
              <a:ea typeface="ＭＳ Ｐゴシック" panose="020B0600070205080204" pitchFamily="50" charset="-128"/>
              <a:cs typeface="+mn-cs"/>
            </a:endParaRPr>
          </a:p>
        </p:txBody>
      </p:sp>
      <p:sp>
        <p:nvSpPr>
          <p:cNvPr id="7" name="スライド番号プレースホルダー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CDA4F98-A466-46A2-A04C-5232F79CA1A5}" type="slidenum">
              <a:rPr kumimoji="1" lang="ja-JP" altLang="en-US" sz="1200" b="0" i="0" u="none" strike="noStrike" kern="1200" cap="none" spc="0" normalizeH="0" baseline="0" noProof="0" smtClean="0">
                <a:ln>
                  <a:noFill/>
                </a:ln>
                <a:solidFill>
                  <a:prstClr val="black">
                    <a:tint val="75000"/>
                  </a:prstClr>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1" lang="ja-JP" altLang="en-US" sz="1200" b="0" i="0" u="none" strike="noStrike" kern="1200" cap="none" spc="0" normalizeH="0" baseline="0" noProof="0">
              <a:ln>
                <a:noFill/>
              </a:ln>
              <a:solidFill>
                <a:prstClr val="black">
                  <a:tint val="75000"/>
                </a:prstClr>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40263120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a:ln>
                <a:noFill/>
              </a:ln>
              <a:solidFill>
                <a:prstClr val="black">
                  <a:tint val="75000"/>
                </a:prstClr>
              </a:solidFill>
              <a:effectLst/>
              <a:uLnTx/>
              <a:uFillTx/>
              <a:latin typeface="Calibri"/>
              <a:ea typeface="ＭＳ Ｐゴシック" panose="020B0600070205080204" pitchFamily="50" charset="-128"/>
              <a:cs typeface="+mn-cs"/>
            </a:endParaRPr>
          </a:p>
        </p:txBody>
      </p:sp>
      <p:sp>
        <p:nvSpPr>
          <p:cNvPr id="6" name="フッター プレースホルダー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a:ln>
                <a:noFill/>
              </a:ln>
              <a:solidFill>
                <a:prstClr val="black">
                  <a:tint val="75000"/>
                </a:prstClr>
              </a:solidFill>
              <a:effectLst/>
              <a:uLnTx/>
              <a:uFillTx/>
              <a:latin typeface="Calibri"/>
              <a:ea typeface="ＭＳ Ｐゴシック" panose="020B0600070205080204" pitchFamily="50" charset="-128"/>
              <a:cs typeface="+mn-cs"/>
            </a:endParaRPr>
          </a:p>
        </p:txBody>
      </p:sp>
      <p:sp>
        <p:nvSpPr>
          <p:cNvPr id="7" name="スライド番号プレースホルダー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CDA4F98-A466-46A2-A04C-5232F79CA1A5}" type="slidenum">
              <a:rPr kumimoji="1" lang="ja-JP" altLang="en-US" sz="1200" b="0" i="0" u="none" strike="noStrike" kern="1200" cap="none" spc="0" normalizeH="0" baseline="0" noProof="0" smtClean="0">
                <a:ln>
                  <a:noFill/>
                </a:ln>
                <a:solidFill>
                  <a:prstClr val="black">
                    <a:tint val="75000"/>
                  </a:prstClr>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1" lang="ja-JP" altLang="en-US" sz="1200" b="0" i="0" u="none" strike="noStrike" kern="1200" cap="none" spc="0" normalizeH="0" baseline="0" noProof="0">
              <a:ln>
                <a:noFill/>
              </a:ln>
              <a:solidFill>
                <a:prstClr val="black">
                  <a:tint val="75000"/>
                </a:prstClr>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30633739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a:ln>
                <a:noFill/>
              </a:ln>
              <a:solidFill>
                <a:prstClr val="black">
                  <a:tint val="75000"/>
                </a:prstClr>
              </a:solidFill>
              <a:effectLst/>
              <a:uLnTx/>
              <a:uFillTx/>
              <a:latin typeface="Calibri"/>
              <a:ea typeface="ＭＳ Ｐゴシック" panose="020B0600070205080204" pitchFamily="50" charset="-128"/>
              <a:cs typeface="+mn-cs"/>
            </a:endParaRPr>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a:ln>
                <a:noFill/>
              </a:ln>
              <a:solidFill>
                <a:prstClr val="black">
                  <a:tint val="75000"/>
                </a:prstClr>
              </a:solidFill>
              <a:effectLst/>
              <a:uLnTx/>
              <a:uFillTx/>
              <a:latin typeface="Calibri"/>
              <a:ea typeface="ＭＳ Ｐゴシック" panose="020B0600070205080204" pitchFamily="50" charset="-128"/>
              <a:cs typeface="+mn-cs"/>
            </a:endParaRPr>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9CDA4F98-A466-46A2-A04C-5232F79CA1A5}" type="slidenum">
              <a:rPr kumimoji="1" lang="ja-JP" altLang="en-US" sz="1200" b="0" i="0" u="none" strike="noStrike" kern="1200" cap="none" spc="0" normalizeH="0" baseline="0" noProof="0" smtClean="0">
                <a:ln>
                  <a:noFill/>
                </a:ln>
                <a:solidFill>
                  <a:prstClr val="black">
                    <a:tint val="75000"/>
                  </a:prstClr>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1" lang="ja-JP" altLang="en-US" sz="1200" b="0" i="0" u="none" strike="noStrike" kern="1200" cap="none" spc="0" normalizeH="0" baseline="0" noProof="0">
              <a:ln>
                <a:noFill/>
              </a:ln>
              <a:solidFill>
                <a:prstClr val="black">
                  <a:tint val="75000"/>
                </a:prstClr>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849612125"/>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1424716" y="196630"/>
            <a:ext cx="6120000" cy="504016"/>
          </a:xfrm>
          <a:prstGeom prst="rect">
            <a:avLst/>
          </a:prstGeom>
          <a:noFill/>
          <a:ln w="38100">
            <a:solidFill>
              <a:srgbClr val="00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2800" b="0" i="0" u="none" strike="noStrike" kern="1200" cap="none" spc="0" normalizeH="0" baseline="0" noProof="0" dirty="0">
                <a:ln>
                  <a:noFill/>
                </a:ln>
                <a:solidFill>
                  <a:srgbClr val="000000"/>
                </a:solidFill>
                <a:effectLst/>
                <a:uLnTx/>
                <a:uFillTx/>
                <a:latin typeface="ＭＳ Ｐゴシック" panose="020B0600070205080204" pitchFamily="50" charset="-128"/>
                <a:ea typeface="ＭＳ Ｐゴシック" panose="020B0600070205080204" pitchFamily="50" charset="-128"/>
                <a:cs typeface="+mn-cs"/>
              </a:rPr>
              <a:t>出展希望調査要領</a:t>
            </a:r>
          </a:p>
        </p:txBody>
      </p:sp>
      <p:sp>
        <p:nvSpPr>
          <p:cNvPr id="6" name="テキスト ボックス 5"/>
          <p:cNvSpPr txBox="1"/>
          <p:nvPr/>
        </p:nvSpPr>
        <p:spPr>
          <a:xfrm>
            <a:off x="267417" y="959475"/>
            <a:ext cx="8660921" cy="92333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800" b="0" i="0" u="none" strike="noStrike" kern="1200" cap="none" spc="0" normalizeH="0" baseline="0" noProof="0" dirty="0">
                <a:ln>
                  <a:noFill/>
                </a:ln>
                <a:solidFill>
                  <a:prstClr val="black"/>
                </a:solidFill>
                <a:effectLst/>
                <a:uLnTx/>
                <a:uFillTx/>
                <a:latin typeface="ＭＳ ゴシック" pitchFamily="49" charset="-128"/>
                <a:ea typeface="ＭＳ ゴシック" pitchFamily="49" charset="-128"/>
                <a:cs typeface="+mn-cs"/>
              </a:rPr>
              <a:t>○「出展希望調査書」の提出</a:t>
            </a:r>
            <a:endParaRPr kumimoji="0" lang="en-US" altLang="ja-JP" sz="1800" b="0" i="0" u="none" strike="noStrike" kern="1200" cap="none" spc="0" normalizeH="0" baseline="0" noProof="0" dirty="0">
              <a:ln>
                <a:noFill/>
              </a:ln>
              <a:solidFill>
                <a:prstClr val="black"/>
              </a:solidFill>
              <a:effectLst/>
              <a:uLnTx/>
              <a:uFillTx/>
              <a:latin typeface="ＭＳ ゴシック" pitchFamily="49" charset="-128"/>
              <a:ea typeface="ＭＳ ゴシック" pitchFamily="49"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800" b="0" i="0" u="none" strike="noStrike" kern="1200" cap="none" spc="0" normalizeH="0" baseline="0" noProof="0" dirty="0">
                <a:ln>
                  <a:noFill/>
                </a:ln>
                <a:solidFill>
                  <a:prstClr val="black"/>
                </a:solidFill>
                <a:effectLst/>
                <a:uLnTx/>
                <a:uFillTx/>
                <a:latin typeface="ＭＳ ゴシック" pitchFamily="49" charset="-128"/>
                <a:ea typeface="ＭＳ ゴシック" pitchFamily="49" charset="-128"/>
                <a:cs typeface="+mn-cs"/>
              </a:rPr>
              <a:t>　期限：５月</a:t>
            </a:r>
            <a:r>
              <a:rPr kumimoji="0" lang="ja-JP" altLang="en-US" dirty="0">
                <a:solidFill>
                  <a:prstClr val="black"/>
                </a:solidFill>
                <a:latin typeface="ＭＳ ゴシック" pitchFamily="49" charset="-128"/>
                <a:ea typeface="ＭＳ ゴシック" pitchFamily="49" charset="-128"/>
              </a:rPr>
              <a:t>２２</a:t>
            </a:r>
            <a:r>
              <a:rPr kumimoji="0" lang="ja-JP" altLang="en-US" sz="1800" b="0" i="0" u="none" strike="noStrike" kern="1200" cap="none" spc="0" normalizeH="0" baseline="0" noProof="0" dirty="0">
                <a:ln>
                  <a:noFill/>
                </a:ln>
                <a:solidFill>
                  <a:prstClr val="black"/>
                </a:solidFill>
                <a:effectLst/>
                <a:uLnTx/>
                <a:uFillTx/>
                <a:latin typeface="ＭＳ ゴシック" pitchFamily="49" charset="-128"/>
                <a:ea typeface="ＭＳ ゴシック" pitchFamily="49" charset="-128"/>
                <a:cs typeface="+mn-cs"/>
              </a:rPr>
              <a:t>日（金）（メール提出）</a:t>
            </a:r>
            <a:endParaRPr kumimoji="0" lang="en-US" altLang="ja-JP" sz="1800" b="0" i="0" u="none" strike="noStrike" kern="1200" cap="none" spc="0" normalizeH="0" baseline="0" noProof="0" dirty="0">
              <a:ln>
                <a:noFill/>
              </a:ln>
              <a:solidFill>
                <a:prstClr val="black"/>
              </a:solidFill>
              <a:effectLst/>
              <a:uLnTx/>
              <a:uFillTx/>
              <a:latin typeface="ＭＳ ゴシック" pitchFamily="49" charset="-128"/>
              <a:ea typeface="ＭＳ ゴシック" pitchFamily="49"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800" b="0" i="0" u="none" strike="noStrike" kern="1200" cap="none" spc="0" normalizeH="0" baseline="0" noProof="0" dirty="0">
                <a:ln>
                  <a:noFill/>
                </a:ln>
                <a:solidFill>
                  <a:prstClr val="black"/>
                </a:solidFill>
                <a:effectLst/>
                <a:uLnTx/>
                <a:uFillTx/>
                <a:latin typeface="ＭＳ ゴシック" pitchFamily="49" charset="-128"/>
                <a:ea typeface="ＭＳ ゴシック" pitchFamily="49" charset="-128"/>
                <a:cs typeface="+mn-cs"/>
              </a:rPr>
              <a:t>　（</a:t>
            </a:r>
            <a:r>
              <a:rPr kumimoji="0" lang="ja-JP" altLang="en-US" dirty="0">
                <a:solidFill>
                  <a:prstClr val="black"/>
                </a:solidFill>
                <a:latin typeface="ＭＳ ゴシック" pitchFamily="49" charset="-128"/>
                <a:ea typeface="ＭＳ ゴシック" pitchFamily="49" charset="-128"/>
              </a:rPr>
              <a:t>出展希望調査書２枚組、必要に応じパンフレットの添付等</a:t>
            </a:r>
            <a:r>
              <a:rPr kumimoji="0" lang="ja-JP" altLang="en-US" sz="1800" b="0" i="0" u="none" strike="noStrike" kern="1200" cap="none" spc="0" normalizeH="0" baseline="0" noProof="0" dirty="0">
                <a:ln>
                  <a:noFill/>
                </a:ln>
                <a:solidFill>
                  <a:prstClr val="black"/>
                </a:solidFill>
                <a:effectLst/>
                <a:uLnTx/>
                <a:uFillTx/>
                <a:latin typeface="ＭＳ ゴシック" pitchFamily="49" charset="-128"/>
                <a:ea typeface="ＭＳ ゴシック" pitchFamily="49" charset="-128"/>
                <a:cs typeface="+mn-cs"/>
              </a:rPr>
              <a:t>）</a:t>
            </a:r>
            <a:endParaRPr kumimoji="0" lang="en-US" altLang="ja-JP" sz="1800" b="0" i="0" u="none" strike="noStrike" kern="1200" cap="none" spc="0" normalizeH="0" baseline="0" noProof="0" dirty="0">
              <a:ln>
                <a:noFill/>
              </a:ln>
              <a:solidFill>
                <a:prstClr val="black"/>
              </a:solidFill>
              <a:effectLst/>
              <a:uLnTx/>
              <a:uFillTx/>
              <a:latin typeface="ＭＳ ゴシック" pitchFamily="49" charset="-128"/>
              <a:ea typeface="ＭＳ ゴシック" pitchFamily="49" charset="-128"/>
              <a:cs typeface="+mn-cs"/>
            </a:endParaRPr>
          </a:p>
        </p:txBody>
      </p:sp>
      <p:pic>
        <p:nvPicPr>
          <p:cNvPr id="4" name="図 3">
            <a:extLst>
              <a:ext uri="{FF2B5EF4-FFF2-40B4-BE49-F238E27FC236}">
                <a16:creationId xmlns:a16="http://schemas.microsoft.com/office/drawing/2014/main" id="{BE2DB25F-8D66-8A51-7627-A7233C9D6F03}"/>
              </a:ext>
            </a:extLst>
          </p:cNvPr>
          <p:cNvPicPr>
            <a:picLocks noChangeAspect="1"/>
          </p:cNvPicPr>
          <p:nvPr/>
        </p:nvPicPr>
        <p:blipFill>
          <a:blip r:embed="rId2"/>
          <a:stretch>
            <a:fillRect/>
          </a:stretch>
        </p:blipFill>
        <p:spPr>
          <a:xfrm>
            <a:off x="-15460" y="2772434"/>
            <a:ext cx="4400437" cy="3251848"/>
          </a:xfrm>
          <a:prstGeom prst="rect">
            <a:avLst/>
          </a:prstGeom>
        </p:spPr>
      </p:pic>
      <p:pic>
        <p:nvPicPr>
          <p:cNvPr id="14" name="図 13">
            <a:extLst>
              <a:ext uri="{FF2B5EF4-FFF2-40B4-BE49-F238E27FC236}">
                <a16:creationId xmlns:a16="http://schemas.microsoft.com/office/drawing/2014/main" id="{CAD8AE72-4BF5-BED7-D66C-2C8067A59BE8}"/>
              </a:ext>
            </a:extLst>
          </p:cNvPr>
          <p:cNvPicPr>
            <a:picLocks noChangeAspect="1"/>
          </p:cNvPicPr>
          <p:nvPr/>
        </p:nvPicPr>
        <p:blipFill>
          <a:blip r:embed="rId3"/>
          <a:stretch>
            <a:fillRect/>
          </a:stretch>
        </p:blipFill>
        <p:spPr>
          <a:xfrm>
            <a:off x="4384977" y="2745539"/>
            <a:ext cx="4741093" cy="3598776"/>
          </a:xfrm>
          <a:prstGeom prst="rect">
            <a:avLst/>
          </a:prstGeom>
        </p:spPr>
      </p:pic>
    </p:spTree>
    <p:extLst>
      <p:ext uri="{BB962C8B-B14F-4D97-AF65-F5344CB8AC3E}">
        <p14:creationId xmlns:p14="http://schemas.microsoft.com/office/powerpoint/2010/main" val="6756137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p:cNvGraphicFramePr>
            <a:graphicFrameLocks noGrp="1"/>
          </p:cNvGraphicFramePr>
          <p:nvPr>
            <p:extLst>
              <p:ext uri="{D42A27DB-BD31-4B8C-83A1-F6EECF244321}">
                <p14:modId xmlns:p14="http://schemas.microsoft.com/office/powerpoint/2010/main" val="836132296"/>
              </p:ext>
            </p:extLst>
          </p:nvPr>
        </p:nvGraphicFramePr>
        <p:xfrm>
          <a:off x="91440" y="624702"/>
          <a:ext cx="8862782" cy="6017648"/>
        </p:xfrm>
        <a:graphic>
          <a:graphicData uri="http://schemas.openxmlformats.org/drawingml/2006/table">
            <a:tbl>
              <a:tblPr firstRow="1" bandRow="1">
                <a:tableStyleId>{5C22544A-7EE6-4342-B048-85BDC9FD1C3A}</a:tableStyleId>
              </a:tblPr>
              <a:tblGrid>
                <a:gridCol w="2092960">
                  <a:extLst>
                    <a:ext uri="{9D8B030D-6E8A-4147-A177-3AD203B41FA5}">
                      <a16:colId xmlns:a16="http://schemas.microsoft.com/office/drawing/2014/main" val="1121163029"/>
                    </a:ext>
                  </a:extLst>
                </a:gridCol>
                <a:gridCol w="6769822">
                  <a:extLst>
                    <a:ext uri="{9D8B030D-6E8A-4147-A177-3AD203B41FA5}">
                      <a16:colId xmlns:a16="http://schemas.microsoft.com/office/drawing/2014/main" val="2610266366"/>
                    </a:ext>
                  </a:extLst>
                </a:gridCol>
              </a:tblGrid>
              <a:tr h="558639">
                <a:tc>
                  <a:txBody>
                    <a:bodyPr/>
                    <a:lstStyle/>
                    <a:p>
                      <a:pPr algn="ctr"/>
                      <a:r>
                        <a:rPr kumimoji="1" lang="ja-JP" altLang="en-US" sz="1200" b="0" dirty="0">
                          <a:solidFill>
                            <a:schemeClr val="tx1"/>
                          </a:solidFill>
                          <a:latin typeface="ＭＳ ゴシック" panose="020B0609070205080204" pitchFamily="49" charset="-128"/>
                          <a:ea typeface="ＭＳ ゴシック" panose="020B0609070205080204" pitchFamily="49" charset="-128"/>
                        </a:rPr>
                        <a:t>社　名</a:t>
                      </a:r>
                    </a:p>
                  </a:txBody>
                  <a:tcPr anchor="ct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endParaRPr kumimoji="1" lang="ja-JP" altLang="en-US" sz="1200" b="0" dirty="0">
                        <a:solidFill>
                          <a:srgbClr val="FF0000"/>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39058883"/>
                  </a:ext>
                </a:extLst>
              </a:tr>
              <a:tr h="385483">
                <a:tc>
                  <a:txBody>
                    <a:bodyPr/>
                    <a:lstStyle/>
                    <a:p>
                      <a:pPr algn="ctr"/>
                      <a:r>
                        <a:rPr kumimoji="1" lang="ja-JP" altLang="en-US" sz="1200" b="0" dirty="0">
                          <a:solidFill>
                            <a:schemeClr val="tx1"/>
                          </a:solidFill>
                          <a:latin typeface="ＭＳ ゴシック" panose="020B0609070205080204" pitchFamily="49" charset="-128"/>
                          <a:ea typeface="ＭＳ ゴシック" panose="020B0609070205080204" pitchFamily="49" charset="-128"/>
                        </a:rPr>
                        <a:t>出展希望</a:t>
                      </a:r>
                      <a:endParaRPr kumimoji="1" lang="en-US" altLang="ja-JP" sz="1200" b="0" dirty="0">
                        <a:solidFill>
                          <a:schemeClr val="tx1"/>
                        </a:solidFill>
                        <a:latin typeface="ＭＳ ゴシック" panose="020B0609070205080204" pitchFamily="49" charset="-128"/>
                        <a:ea typeface="ＭＳ ゴシック" panose="020B0609070205080204" pitchFamily="49" charset="-128"/>
                      </a:endParaRPr>
                    </a:p>
                    <a:p>
                      <a:pPr algn="ctr"/>
                      <a:r>
                        <a:rPr kumimoji="1" lang="en-US" altLang="ja-JP" sz="1200" b="0" dirty="0">
                          <a:solidFill>
                            <a:schemeClr val="tx1"/>
                          </a:solidFill>
                          <a:latin typeface="ＭＳ ゴシック" panose="020B0609070205080204" pitchFamily="49" charset="-128"/>
                          <a:ea typeface="ＭＳ ゴシック" panose="020B0609070205080204" pitchFamily="49" charset="-128"/>
                        </a:rPr>
                        <a:t>(</a:t>
                      </a:r>
                      <a:r>
                        <a:rPr kumimoji="1" lang="ja-JP" altLang="en-US" sz="1200" b="0" dirty="0">
                          <a:solidFill>
                            <a:schemeClr val="tx1"/>
                          </a:solidFill>
                          <a:latin typeface="ＭＳ ゴシック" panose="020B0609070205080204" pitchFamily="49" charset="-128"/>
                          <a:ea typeface="ＭＳ ゴシック" panose="020B0609070205080204" pitchFamily="49" charset="-128"/>
                        </a:rPr>
                        <a:t>出展希望の場合は</a:t>
                      </a:r>
                      <a:endParaRPr kumimoji="1" lang="en-US" altLang="ja-JP" sz="1200" b="0" dirty="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1200" b="0" dirty="0">
                          <a:solidFill>
                            <a:schemeClr val="tx1"/>
                          </a:solidFill>
                          <a:latin typeface="ＭＳ ゴシック" panose="020B0609070205080204" pitchFamily="49" charset="-128"/>
                          <a:ea typeface="ＭＳ ゴシック" panose="020B0609070205080204" pitchFamily="49" charset="-128"/>
                        </a:rPr>
                        <a:t>下表に記載お願いします。</a:t>
                      </a:r>
                      <a:r>
                        <a:rPr kumimoji="1" lang="en-US" altLang="ja-JP" sz="1200" b="0" dirty="0">
                          <a:solidFill>
                            <a:schemeClr val="tx1"/>
                          </a:solidFill>
                          <a:latin typeface="ＭＳ ゴシック" panose="020B0609070205080204" pitchFamily="49" charset="-128"/>
                          <a:ea typeface="ＭＳ ゴシック" panose="020B0609070205080204" pitchFamily="49" charset="-128"/>
                        </a:rPr>
                        <a:t>)</a:t>
                      </a:r>
                      <a:endParaRPr kumimoji="1" lang="ja-JP" altLang="en-US" sz="1200" b="0" dirty="0">
                        <a:solidFill>
                          <a:schemeClr val="tx1"/>
                        </a:solidFill>
                        <a:latin typeface="ＭＳ ゴシック" panose="020B0609070205080204" pitchFamily="49" charset="-128"/>
                        <a:ea typeface="ＭＳ ゴシック" panose="020B0609070205080204" pitchFamily="49" charset="-128"/>
                      </a:endParaRPr>
                    </a:p>
                  </a:txBody>
                  <a:tcPr anchor="ct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l"/>
                      <a:r>
                        <a:rPr kumimoji="1" lang="ja-JP" altLang="en-US" sz="1200" b="0" dirty="0">
                          <a:solidFill>
                            <a:schemeClr val="tx1"/>
                          </a:solidFill>
                          <a:latin typeface="ＭＳ ゴシック" panose="020B0609070205080204" pitchFamily="49" charset="-128"/>
                          <a:ea typeface="ＭＳ ゴシック" panose="020B0609070205080204" pitchFamily="49" charset="-128"/>
                        </a:rPr>
                        <a:t>　　　　　　出展を希望する　　　　　　　　　　　　出展を希望しない</a:t>
                      </a:r>
                      <a:endParaRPr kumimoji="1" lang="en-US" altLang="ja-JP" sz="1200" b="0" dirty="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05616549"/>
                  </a:ext>
                </a:extLst>
              </a:tr>
              <a:tr h="221963">
                <a:tc>
                  <a:txBody>
                    <a:bodyPr/>
                    <a:lstStyle/>
                    <a:p>
                      <a:pPr algn="ctr"/>
                      <a:r>
                        <a:rPr kumimoji="1" lang="ja-JP" altLang="en-US" sz="1200" b="0" dirty="0">
                          <a:solidFill>
                            <a:schemeClr val="tx1"/>
                          </a:solidFill>
                          <a:latin typeface="ＭＳ ゴシック" panose="020B0609070205080204" pitchFamily="49" charset="-128"/>
                          <a:ea typeface="ＭＳ ゴシック" panose="020B0609070205080204" pitchFamily="49" charset="-128"/>
                        </a:rPr>
                        <a:t>出展形態</a:t>
                      </a:r>
                      <a:endParaRPr kumimoji="1" lang="en-US" altLang="ja-JP" sz="1200" b="0" dirty="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1200" b="0" dirty="0">
                          <a:solidFill>
                            <a:schemeClr val="tx1"/>
                          </a:solidFill>
                          <a:latin typeface="ＭＳ ゴシック" panose="020B0609070205080204" pitchFamily="49" charset="-128"/>
                          <a:ea typeface="ＭＳ ゴシック" panose="020B0609070205080204" pitchFamily="49" charset="-128"/>
                        </a:rPr>
                        <a:t>（複数選択可）</a:t>
                      </a:r>
                    </a:p>
                  </a:txBody>
                  <a:tcPr anchor="ct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ctr"/>
                      <a:r>
                        <a:rPr kumimoji="1" lang="ja-JP" altLang="en-US" sz="1200" b="0" dirty="0">
                          <a:solidFill>
                            <a:schemeClr val="tx1"/>
                          </a:solidFill>
                          <a:latin typeface="ＭＳ ゴシック" panose="020B0609070205080204" pitchFamily="49" charset="-128"/>
                          <a:ea typeface="ＭＳ ゴシック" panose="020B0609070205080204" pitchFamily="49" charset="-128"/>
                        </a:rPr>
                        <a:t>実物・実機展示　　　　プレゼンテーション　　　デモンストレーション</a:t>
                      </a:r>
                      <a:endParaRPr kumimoji="1" lang="en-US" altLang="ja-JP" sz="1200" b="0" dirty="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7247694"/>
                  </a:ext>
                </a:extLst>
              </a:tr>
              <a:tr h="842873">
                <a:tc>
                  <a:txBody>
                    <a:bodyPr/>
                    <a:lstStyle/>
                    <a:p>
                      <a:pPr algn="ctr"/>
                      <a:r>
                        <a:rPr kumimoji="1" lang="ja-JP" altLang="en-US" sz="1200" b="0" dirty="0">
                          <a:solidFill>
                            <a:schemeClr val="tx1"/>
                          </a:solidFill>
                          <a:latin typeface="ＭＳ ゴシック" panose="020B0609070205080204" pitchFamily="49" charset="-128"/>
                          <a:ea typeface="ＭＳ ゴシック" panose="020B0609070205080204" pitchFamily="49" charset="-128"/>
                        </a:rPr>
                        <a:t>屋外展示希望</a:t>
                      </a:r>
                      <a:r>
                        <a:rPr kumimoji="1" lang="en-US" altLang="ja-JP" sz="1200" b="0" dirty="0">
                          <a:solidFill>
                            <a:schemeClr val="tx1"/>
                          </a:solidFill>
                          <a:latin typeface="ＭＳ ゴシック" panose="020B0609070205080204" pitchFamily="49" charset="-128"/>
                          <a:ea typeface="ＭＳ ゴシック" panose="020B0609070205080204" pitchFamily="49" charset="-128"/>
                        </a:rPr>
                        <a:t>※</a:t>
                      </a:r>
                    </a:p>
                    <a:p>
                      <a:pPr algn="ctr"/>
                      <a:r>
                        <a:rPr kumimoji="1" lang="en-US" altLang="ja-JP" sz="1200" b="0" dirty="0">
                          <a:solidFill>
                            <a:schemeClr val="tx1"/>
                          </a:solidFill>
                          <a:latin typeface="ＭＳ ゴシック" panose="020B0609070205080204" pitchFamily="49" charset="-128"/>
                          <a:ea typeface="ＭＳ ゴシック" panose="020B0609070205080204" pitchFamily="49" charset="-128"/>
                        </a:rPr>
                        <a:t>(</a:t>
                      </a:r>
                      <a:r>
                        <a:rPr kumimoji="1" lang="ja-JP" altLang="en-US" sz="1200" b="0" dirty="0">
                          <a:solidFill>
                            <a:schemeClr val="tx1"/>
                          </a:solidFill>
                          <a:latin typeface="ＭＳ ゴシック" panose="020B0609070205080204" pitchFamily="49" charset="-128"/>
                          <a:ea typeface="ＭＳ ゴシック" panose="020B0609070205080204" pitchFamily="49" charset="-128"/>
                        </a:rPr>
                        <a:t>厚生センター周辺</a:t>
                      </a:r>
                      <a:r>
                        <a:rPr kumimoji="1" lang="en-US" altLang="ja-JP" sz="1200" b="0" dirty="0">
                          <a:solidFill>
                            <a:schemeClr val="tx1"/>
                          </a:solidFill>
                          <a:latin typeface="ＭＳ ゴシック" panose="020B0609070205080204" pitchFamily="49" charset="-128"/>
                          <a:ea typeface="ＭＳ ゴシック" panose="020B0609070205080204" pitchFamily="49" charset="-128"/>
                        </a:rPr>
                        <a:t>)</a:t>
                      </a:r>
                    </a:p>
                  </a:txBody>
                  <a:tcPr anchor="ct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ゴシック" panose="020B0609070205080204" pitchFamily="49" charset="-128"/>
                          <a:ea typeface="ＭＳ ゴシック" panose="020B0609070205080204" pitchFamily="49" charset="-128"/>
                        </a:rPr>
                        <a:t>有　　　　　　　　無</a:t>
                      </a:r>
                    </a:p>
                    <a:p>
                      <a:pPr marL="0" marR="0" lvl="0" indent="0" defTabSz="457200" rtl="0" eaLnBrk="1" fontAlgn="auto" latinLnBrk="0" hangingPunct="1">
                        <a:lnSpc>
                          <a:spcPct val="100000"/>
                        </a:lnSpc>
                        <a:spcBef>
                          <a:spcPts val="0"/>
                        </a:spcBef>
                        <a:spcAft>
                          <a:spcPts val="0"/>
                        </a:spcAft>
                        <a:buClrTx/>
                        <a:buSzTx/>
                        <a:buFontTx/>
                        <a:buNone/>
                        <a:tabLst/>
                        <a:defRPr/>
                      </a:pPr>
                      <a:endParaRPr kumimoji="1" lang="en-US" altLang="ja-JP" sz="1200" dirty="0">
                        <a:solidFill>
                          <a:prstClr val="black"/>
                        </a:solidFill>
                        <a:latin typeface="ＭＳ 明朝" panose="02020609040205080304" pitchFamily="17" charset="-128"/>
                        <a:ea typeface="ＭＳ 明朝" panose="02020609040205080304" pitchFamily="17" charset="-128"/>
                      </a:endParaRPr>
                    </a:p>
                    <a:p>
                      <a:pPr marL="0" marR="0" lvl="0" indent="0" defTabSz="457200" rtl="0" eaLnBrk="1" fontAlgn="auto" latinLnBrk="0" hangingPunct="1">
                        <a:lnSpc>
                          <a:spcPct val="100000"/>
                        </a:lnSpc>
                        <a:spcBef>
                          <a:spcPts val="0"/>
                        </a:spcBef>
                        <a:spcAft>
                          <a:spcPts val="0"/>
                        </a:spcAft>
                        <a:buClrTx/>
                        <a:buSzTx/>
                        <a:buFontTx/>
                        <a:buNone/>
                        <a:tabLst/>
                        <a:defRPr/>
                      </a:pPr>
                      <a:r>
                        <a:rPr kumimoji="1" lang="en-US" altLang="ja-JP" sz="1200" dirty="0">
                          <a:solidFill>
                            <a:prstClr val="black"/>
                          </a:solidFill>
                          <a:latin typeface="ＭＳ 明朝" panose="02020609040205080304" pitchFamily="17" charset="-128"/>
                          <a:ea typeface="ＭＳ 明朝" panose="02020609040205080304" pitchFamily="17" charset="-128"/>
                        </a:rPr>
                        <a:t>※</a:t>
                      </a:r>
                      <a:r>
                        <a:rPr kumimoji="1" lang="ja-JP" altLang="en-US" sz="1200" dirty="0">
                          <a:solidFill>
                            <a:prstClr val="black"/>
                          </a:solidFill>
                          <a:latin typeface="ＭＳ 明朝" panose="02020609040205080304" pitchFamily="17" charset="-128"/>
                          <a:ea typeface="ＭＳ 明朝" panose="02020609040205080304" pitchFamily="17" charset="-128"/>
                        </a:rPr>
                        <a:t>　必ず屋外でなければならない場合、有に○をお願いいたします。</a:t>
                      </a:r>
                      <a:endParaRPr kumimoji="1" lang="en-US" altLang="ja-JP" sz="1200" dirty="0">
                        <a:solidFill>
                          <a:prstClr val="black"/>
                        </a:solidFill>
                        <a:latin typeface="ＭＳ 明朝" panose="02020609040205080304" pitchFamily="17" charset="-128"/>
                        <a:ea typeface="ＭＳ 明朝" panose="02020609040205080304" pitchFamily="17" charset="-128"/>
                      </a:endParaRPr>
                    </a:p>
                    <a:p>
                      <a:pPr marL="0" marR="0" lvl="0" indent="0" defTabSz="457200" rtl="0" eaLnBrk="1" fontAlgn="auto" latinLnBrk="0" hangingPunct="1">
                        <a:lnSpc>
                          <a:spcPct val="100000"/>
                        </a:lnSpc>
                        <a:spcBef>
                          <a:spcPts val="0"/>
                        </a:spcBef>
                        <a:spcAft>
                          <a:spcPts val="0"/>
                        </a:spcAft>
                        <a:buClrTx/>
                        <a:buSzTx/>
                        <a:buFontTx/>
                        <a:buNone/>
                        <a:tabLst/>
                        <a:defRPr/>
                      </a:pPr>
                      <a:r>
                        <a:rPr kumimoji="1" lang="ja-JP" altLang="en-US" sz="1200" dirty="0">
                          <a:solidFill>
                            <a:prstClr val="black"/>
                          </a:solidFill>
                          <a:latin typeface="ＭＳ 明朝" panose="02020609040205080304" pitchFamily="17" charset="-128"/>
                          <a:ea typeface="ＭＳ 明朝" panose="02020609040205080304" pitchFamily="17" charset="-128"/>
                        </a:rPr>
                        <a:t>　　ブースの関係上、無に○を付けても、屋外になる場合もあります。</a:t>
                      </a:r>
                      <a:endParaRPr kumimoji="1" lang="en-US" altLang="ja-JP" sz="1200" dirty="0">
                        <a:solidFill>
                          <a:prstClr val="black"/>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27483318"/>
                  </a:ext>
                </a:extLst>
              </a:tr>
              <a:tr h="84287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ゴシック" panose="020B0609070205080204" pitchFamily="49" charset="-128"/>
                          <a:ea typeface="ＭＳ ゴシック" panose="020B0609070205080204" pitchFamily="49" charset="-128"/>
                        </a:rPr>
                        <a:t>参加予定人員数</a:t>
                      </a:r>
                    </a:p>
                  </a:txBody>
                  <a:tcPr anchor="ct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rgbClr val="FF0000"/>
                          </a:solidFill>
                          <a:latin typeface="ＭＳ 明朝" panose="02020609040205080304" pitchFamily="17" charset="-128"/>
                          <a:ea typeface="ＭＳ 明朝" panose="02020609040205080304" pitchFamily="17" charset="-128"/>
                        </a:rPr>
                        <a:t>　　　　　　　　</a:t>
                      </a:r>
                      <a:r>
                        <a:rPr kumimoji="1" lang="ja-JP" altLang="en-US" sz="1200" b="0" dirty="0">
                          <a:solidFill>
                            <a:schemeClr val="tx1"/>
                          </a:solidFill>
                          <a:latin typeface="ＭＳ 明朝" panose="02020609040205080304" pitchFamily="17" charset="-128"/>
                          <a:ea typeface="ＭＳ 明朝" panose="02020609040205080304" pitchFamily="17" charset="-128"/>
                        </a:rPr>
                        <a:t>　</a:t>
                      </a:r>
                      <a:r>
                        <a:rPr kumimoji="1" lang="ja-JP" altLang="en-US" sz="1200" b="0" dirty="0">
                          <a:solidFill>
                            <a:schemeClr val="tx1"/>
                          </a:solidFill>
                          <a:latin typeface="ＭＳ ゴシック" panose="020B0609070205080204" pitchFamily="49" charset="-128"/>
                          <a:ea typeface="ＭＳ ゴシック" panose="020B0609070205080204" pitchFamily="49" charset="-128"/>
                        </a:rPr>
                        <a:t>名</a:t>
                      </a:r>
                    </a:p>
                  </a:txBody>
                  <a:tcPr anchor="ctr">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96113971"/>
                  </a:ext>
                </a:extLst>
              </a:tr>
              <a:tr h="842873">
                <a:tc>
                  <a:txBody>
                    <a:bodyPr/>
                    <a:lstStyle/>
                    <a:p>
                      <a:pPr algn="ctr"/>
                      <a:r>
                        <a:rPr kumimoji="1" lang="ja-JP" altLang="en-US" sz="1200" b="0" dirty="0">
                          <a:solidFill>
                            <a:schemeClr val="tx1"/>
                          </a:solidFill>
                          <a:latin typeface="ＭＳ ゴシック" panose="020B0609070205080204" pitchFamily="49" charset="-128"/>
                          <a:ea typeface="ＭＳ ゴシック" panose="020B0609070205080204" pitchFamily="49" charset="-128"/>
                        </a:rPr>
                        <a:t>保　全</a:t>
                      </a:r>
                      <a:endParaRPr kumimoji="1" lang="en-US" altLang="ja-JP" sz="1200" b="0" dirty="0">
                        <a:solidFill>
                          <a:schemeClr val="tx1"/>
                        </a:solidFill>
                        <a:latin typeface="ＭＳ ゴシック" panose="020B0609070205080204" pitchFamily="49" charset="-128"/>
                        <a:ea typeface="ＭＳ ゴシック" panose="020B0609070205080204" pitchFamily="49" charset="-128"/>
                      </a:endParaRPr>
                    </a:p>
                  </a:txBody>
                  <a:tcPr anchor="ct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ctr"/>
                      <a:r>
                        <a:rPr kumimoji="1" lang="en-US" altLang="ja-JP" sz="1200" b="0" dirty="0">
                          <a:solidFill>
                            <a:schemeClr val="tx1"/>
                          </a:solidFill>
                          <a:latin typeface="ＭＳ ゴシック" panose="020B0609070205080204" pitchFamily="49" charset="-128"/>
                          <a:ea typeface="ＭＳ ゴシック" panose="020B0609070205080204" pitchFamily="49" charset="-128"/>
                        </a:rPr>
                        <a:t>closed(</a:t>
                      </a:r>
                      <a:r>
                        <a:rPr kumimoji="1" lang="ja-JP" altLang="en-US" sz="1200" b="0" dirty="0">
                          <a:solidFill>
                            <a:schemeClr val="tx1"/>
                          </a:solidFill>
                          <a:latin typeface="ＭＳ ゴシック" panose="020B0609070205080204" pitchFamily="49" charset="-128"/>
                          <a:ea typeface="ＭＳ ゴシック" panose="020B0609070205080204" pitchFamily="49" charset="-128"/>
                        </a:rPr>
                        <a:t>官のみ公開</a:t>
                      </a:r>
                      <a:r>
                        <a:rPr kumimoji="1" lang="en-US" altLang="ja-JP" sz="1200" b="0" dirty="0">
                          <a:solidFill>
                            <a:schemeClr val="tx1"/>
                          </a:solidFill>
                          <a:latin typeface="ＭＳ ゴシック" panose="020B0609070205080204" pitchFamily="49" charset="-128"/>
                          <a:ea typeface="ＭＳ ゴシック" panose="020B0609070205080204" pitchFamily="49" charset="-128"/>
                        </a:rPr>
                        <a:t>)</a:t>
                      </a:r>
                      <a:r>
                        <a:rPr kumimoji="1" lang="ja-JP" altLang="en-US" sz="1200" b="0" dirty="0">
                          <a:solidFill>
                            <a:schemeClr val="tx1"/>
                          </a:solidFill>
                          <a:latin typeface="ＭＳ ゴシック" panose="020B0609070205080204" pitchFamily="49" charset="-128"/>
                          <a:ea typeface="ＭＳ ゴシック" panose="020B0609070205080204" pitchFamily="49" charset="-128"/>
                        </a:rPr>
                        <a:t>　　　     </a:t>
                      </a:r>
                      <a:r>
                        <a:rPr kumimoji="1" lang="en-US" altLang="ja-JP" sz="1200" b="0" dirty="0">
                          <a:solidFill>
                            <a:schemeClr val="tx1"/>
                          </a:solidFill>
                          <a:latin typeface="ＭＳ ゴシック" panose="020B0609070205080204" pitchFamily="49" charset="-128"/>
                          <a:ea typeface="ＭＳ ゴシック" panose="020B0609070205080204" pitchFamily="49" charset="-128"/>
                        </a:rPr>
                        <a:t>open(</a:t>
                      </a:r>
                      <a:r>
                        <a:rPr kumimoji="1" lang="ja-JP" altLang="en-US" sz="1200" b="0" dirty="0">
                          <a:solidFill>
                            <a:schemeClr val="tx1"/>
                          </a:solidFill>
                          <a:latin typeface="ＭＳ ゴシック" panose="020B0609070205080204" pitchFamily="49" charset="-128"/>
                          <a:ea typeface="ＭＳ ゴシック" panose="020B0609070205080204" pitchFamily="49" charset="-128"/>
                        </a:rPr>
                        <a:t>官・民公開</a:t>
                      </a:r>
                      <a:r>
                        <a:rPr kumimoji="1" lang="en-US" altLang="ja-JP" sz="1200" b="0" dirty="0">
                          <a:solidFill>
                            <a:schemeClr val="tx1"/>
                          </a:solidFill>
                          <a:latin typeface="ＭＳ ゴシック" panose="020B0609070205080204" pitchFamily="49" charset="-128"/>
                          <a:ea typeface="ＭＳ ゴシック" panose="020B0609070205080204" pitchFamily="49" charset="-128"/>
                        </a:rPr>
                        <a:t>)</a:t>
                      </a:r>
                      <a:endParaRPr kumimoji="1" lang="ja-JP" altLang="en-US" sz="1200" b="0" dirty="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81311449"/>
                  </a:ext>
                </a:extLst>
              </a:tr>
              <a:tr h="916555">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ゴシック" panose="020B0609070205080204" pitchFamily="49" charset="-128"/>
                          <a:ea typeface="ＭＳ ゴシック" panose="020B0609070205080204" pitchFamily="49" charset="-128"/>
                        </a:rPr>
                        <a:t>要望・連絡事項</a:t>
                      </a:r>
                      <a:endParaRPr kumimoji="1" lang="en-US" altLang="ja-JP" sz="1200" b="0" dirty="0">
                        <a:solidFill>
                          <a:schemeClr val="tx1"/>
                        </a:solidFill>
                        <a:latin typeface="ＭＳ ゴシック" panose="020B0609070205080204" pitchFamily="49" charset="-128"/>
                        <a:ea typeface="ＭＳ ゴシック" panose="020B0609070205080204" pitchFamily="49" charset="-128"/>
                      </a:endParaRPr>
                    </a:p>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sz="1200" b="0" dirty="0">
                          <a:solidFill>
                            <a:schemeClr val="tx1"/>
                          </a:solidFill>
                          <a:latin typeface="ＭＳ ゴシック" panose="020B0609070205080204" pitchFamily="49" charset="-128"/>
                          <a:ea typeface="ＭＳ ゴシック" panose="020B0609070205080204" pitchFamily="49" charset="-128"/>
                        </a:rPr>
                        <a:t>(</a:t>
                      </a:r>
                      <a:r>
                        <a:rPr kumimoji="1" lang="ja-JP" altLang="en-US" sz="1200" b="0" dirty="0">
                          <a:solidFill>
                            <a:schemeClr val="tx1"/>
                          </a:solidFill>
                          <a:latin typeface="ＭＳ ゴシック" panose="020B0609070205080204" pitchFamily="49" charset="-128"/>
                          <a:ea typeface="ＭＳ ゴシック" panose="020B0609070205080204" pitchFamily="49" charset="-128"/>
                        </a:rPr>
                        <a:t>関連企業の参加等を</a:t>
                      </a:r>
                      <a:endParaRPr kumimoji="1" lang="en-US" altLang="ja-JP" sz="1200" b="0" dirty="0">
                        <a:solidFill>
                          <a:schemeClr val="tx1"/>
                        </a:solidFill>
                        <a:latin typeface="ＭＳ ゴシック" panose="020B0609070205080204" pitchFamily="49" charset="-128"/>
                        <a:ea typeface="ＭＳ ゴシック" panose="020B0609070205080204" pitchFamily="49" charset="-128"/>
                      </a:endParaRPr>
                    </a:p>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ゴシック" panose="020B0609070205080204" pitchFamily="49" charset="-128"/>
                          <a:ea typeface="ＭＳ ゴシック" panose="020B0609070205080204" pitchFamily="49" charset="-128"/>
                        </a:rPr>
                        <a:t>記載お願いします。</a:t>
                      </a:r>
                      <a:r>
                        <a:rPr kumimoji="1" lang="en-US" altLang="ja-JP" sz="1200" b="0" dirty="0">
                          <a:solidFill>
                            <a:schemeClr val="tx1"/>
                          </a:solidFill>
                          <a:latin typeface="ＭＳ ゴシック" panose="020B0609070205080204" pitchFamily="49" charset="-128"/>
                          <a:ea typeface="ＭＳ ゴシック" panose="020B0609070205080204" pitchFamily="49" charset="-128"/>
                        </a:rPr>
                        <a:t>)</a:t>
                      </a:r>
                      <a:endParaRPr kumimoji="1" lang="ja-JP" altLang="en-US" sz="1200" b="0" dirty="0">
                        <a:solidFill>
                          <a:schemeClr val="tx1"/>
                        </a:solidFill>
                        <a:latin typeface="ＭＳ ゴシック" panose="020B0609070205080204" pitchFamily="49" charset="-128"/>
                        <a:ea typeface="ＭＳ ゴシック" panose="020B0609070205080204" pitchFamily="49" charset="-128"/>
                      </a:endParaRPr>
                    </a:p>
                  </a:txBody>
                  <a:tcPr anchor="ct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endParaRPr kumimoji="1" lang="ja-JP" altLang="en-US" sz="1200" b="0" dirty="0">
                        <a:solidFill>
                          <a:srgbClr val="FF0000"/>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55772018"/>
                  </a:ext>
                </a:extLst>
              </a:tr>
              <a:tr h="916555">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ゴシック" panose="020B0609070205080204" pitchFamily="49" charset="-128"/>
                          <a:ea typeface="ＭＳ ゴシック" panose="020B0609070205080204" pitchFamily="49" charset="-128"/>
                        </a:rPr>
                        <a:t>本展示会の前後２週間</a:t>
                      </a:r>
                      <a:endParaRPr kumimoji="1" lang="en-US" altLang="ja-JP" sz="1200" b="0" dirty="0">
                        <a:solidFill>
                          <a:schemeClr val="tx1"/>
                        </a:solidFill>
                        <a:latin typeface="ＭＳ ゴシック" panose="020B0609070205080204" pitchFamily="49" charset="-128"/>
                        <a:ea typeface="ＭＳ ゴシック" panose="020B0609070205080204" pitchFamily="49" charset="-128"/>
                      </a:endParaRPr>
                    </a:p>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ゴシック" panose="020B0609070205080204" pitchFamily="49" charset="-128"/>
                          <a:ea typeface="ＭＳ ゴシック" panose="020B0609070205080204" pitchFamily="49" charset="-128"/>
                        </a:rPr>
                        <a:t>（９．１７～１０．２２）</a:t>
                      </a:r>
                      <a:endParaRPr kumimoji="1" lang="en-US" altLang="ja-JP" sz="1200" b="0" dirty="0">
                        <a:solidFill>
                          <a:schemeClr val="tx1"/>
                        </a:solidFill>
                        <a:latin typeface="ＭＳ ゴシック" panose="020B0609070205080204" pitchFamily="49" charset="-128"/>
                        <a:ea typeface="ＭＳ ゴシック" panose="020B0609070205080204" pitchFamily="49" charset="-128"/>
                      </a:endParaRPr>
                    </a:p>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ゴシック" panose="020B0609070205080204" pitchFamily="49" charset="-128"/>
                          <a:ea typeface="ＭＳ ゴシック" panose="020B0609070205080204" pitchFamily="49" charset="-128"/>
                        </a:rPr>
                        <a:t>に出展予定の展示会</a:t>
                      </a:r>
                    </a:p>
                  </a:txBody>
                  <a:tcPr anchor="ct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FFFFCC"/>
                    </a:solidFill>
                  </a:tcPr>
                </a:tc>
                <a:tc>
                  <a:txBody>
                    <a:bodyPr/>
                    <a:lstStyle/>
                    <a:p>
                      <a:endParaRPr kumimoji="1" lang="ja-JP" altLang="en-US" sz="1200" b="0" dirty="0">
                        <a:solidFill>
                          <a:srgbClr val="FF0000"/>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141028542"/>
                  </a:ext>
                </a:extLst>
              </a:tr>
            </a:tbl>
          </a:graphicData>
        </a:graphic>
      </p:graphicFrame>
      <p:sp>
        <p:nvSpPr>
          <p:cNvPr id="4" name="テキスト ボックス 3"/>
          <p:cNvSpPr txBox="1"/>
          <p:nvPr/>
        </p:nvSpPr>
        <p:spPr>
          <a:xfrm>
            <a:off x="1894824" y="201977"/>
            <a:ext cx="5354351" cy="338554"/>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ＭＳ 明朝" panose="02020609040205080304" pitchFamily="17" charset="-128"/>
                <a:ea typeface="ＭＳ 明朝" panose="02020609040205080304" pitchFamily="17" charset="-128"/>
                <a:cs typeface="+mn-cs"/>
              </a:rPr>
              <a:t>令和８年度需品技術展示会　出展希望調査書（１／２）</a:t>
            </a:r>
          </a:p>
        </p:txBody>
      </p:sp>
      <p:sp>
        <p:nvSpPr>
          <p:cNvPr id="3" name="楕円 2">
            <a:extLst>
              <a:ext uri="{FF2B5EF4-FFF2-40B4-BE49-F238E27FC236}">
                <a16:creationId xmlns:a16="http://schemas.microsoft.com/office/drawing/2014/main" id="{56692D48-6DE6-422A-E060-B8F3D11D04A4}"/>
              </a:ext>
            </a:extLst>
          </p:cNvPr>
          <p:cNvSpPr/>
          <p:nvPr/>
        </p:nvSpPr>
        <p:spPr>
          <a:xfrm>
            <a:off x="9328915" y="1251936"/>
            <a:ext cx="1612646" cy="480060"/>
          </a:xfrm>
          <a:prstGeom prst="ellipse">
            <a:avLst/>
          </a:prstGeom>
          <a:no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5" name="楕円 4">
            <a:extLst>
              <a:ext uri="{FF2B5EF4-FFF2-40B4-BE49-F238E27FC236}">
                <a16:creationId xmlns:a16="http://schemas.microsoft.com/office/drawing/2014/main" id="{5F07E7CA-F662-633A-159C-AC8D519A5CDB}"/>
              </a:ext>
            </a:extLst>
          </p:cNvPr>
          <p:cNvSpPr/>
          <p:nvPr/>
        </p:nvSpPr>
        <p:spPr>
          <a:xfrm>
            <a:off x="9328915" y="1908961"/>
            <a:ext cx="1612646" cy="302993"/>
          </a:xfrm>
          <a:prstGeom prst="ellipse">
            <a:avLst/>
          </a:prstGeom>
          <a:no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6" name="楕円 5">
            <a:extLst>
              <a:ext uri="{FF2B5EF4-FFF2-40B4-BE49-F238E27FC236}">
                <a16:creationId xmlns:a16="http://schemas.microsoft.com/office/drawing/2014/main" id="{D5F7736B-58EA-9F5D-BC56-003A5B1F41E5}"/>
              </a:ext>
            </a:extLst>
          </p:cNvPr>
          <p:cNvSpPr/>
          <p:nvPr/>
        </p:nvSpPr>
        <p:spPr>
          <a:xfrm>
            <a:off x="9328915" y="4177134"/>
            <a:ext cx="1612646" cy="480060"/>
          </a:xfrm>
          <a:prstGeom prst="ellipse">
            <a:avLst/>
          </a:prstGeom>
          <a:no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7" name="楕円 6">
            <a:extLst>
              <a:ext uri="{FF2B5EF4-FFF2-40B4-BE49-F238E27FC236}">
                <a16:creationId xmlns:a16="http://schemas.microsoft.com/office/drawing/2014/main" id="{BB42F81D-2B10-C6A2-555D-78D78CCB8FE2}"/>
              </a:ext>
            </a:extLst>
          </p:cNvPr>
          <p:cNvSpPr/>
          <p:nvPr/>
        </p:nvSpPr>
        <p:spPr>
          <a:xfrm>
            <a:off x="10019198" y="2434164"/>
            <a:ext cx="442614" cy="480060"/>
          </a:xfrm>
          <a:prstGeom prst="ellipse">
            <a:avLst/>
          </a:prstGeom>
          <a:no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3221492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p:cNvGraphicFramePr>
            <a:graphicFrameLocks noGrp="1"/>
          </p:cNvGraphicFramePr>
          <p:nvPr>
            <p:extLst>
              <p:ext uri="{D42A27DB-BD31-4B8C-83A1-F6EECF244321}">
                <p14:modId xmlns:p14="http://schemas.microsoft.com/office/powerpoint/2010/main" val="2646600597"/>
              </p:ext>
            </p:extLst>
          </p:nvPr>
        </p:nvGraphicFramePr>
        <p:xfrm>
          <a:off x="91440" y="624702"/>
          <a:ext cx="8892000" cy="5865746"/>
        </p:xfrm>
        <a:graphic>
          <a:graphicData uri="http://schemas.openxmlformats.org/drawingml/2006/table">
            <a:tbl>
              <a:tblPr firstRow="1" bandRow="1">
                <a:tableStyleId>{5C22544A-7EE6-4342-B048-85BDC9FD1C3A}</a:tableStyleId>
              </a:tblPr>
              <a:tblGrid>
                <a:gridCol w="2492794">
                  <a:extLst>
                    <a:ext uri="{9D8B030D-6E8A-4147-A177-3AD203B41FA5}">
                      <a16:colId xmlns:a16="http://schemas.microsoft.com/office/drawing/2014/main" val="2610266366"/>
                    </a:ext>
                  </a:extLst>
                </a:gridCol>
                <a:gridCol w="4763588">
                  <a:extLst>
                    <a:ext uri="{9D8B030D-6E8A-4147-A177-3AD203B41FA5}">
                      <a16:colId xmlns:a16="http://schemas.microsoft.com/office/drawing/2014/main" val="1314267405"/>
                    </a:ext>
                  </a:extLst>
                </a:gridCol>
                <a:gridCol w="1635618">
                  <a:extLst>
                    <a:ext uri="{9D8B030D-6E8A-4147-A177-3AD203B41FA5}">
                      <a16:colId xmlns:a16="http://schemas.microsoft.com/office/drawing/2014/main" val="3026871586"/>
                    </a:ext>
                  </a:extLst>
                </a:gridCol>
              </a:tblGrid>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dirty="0">
                          <a:solidFill>
                            <a:schemeClr val="tx1"/>
                          </a:solidFill>
                          <a:latin typeface="ＭＳ ゴシック" panose="020B0609070205080204" pitchFamily="49" charset="-128"/>
                          <a:ea typeface="ＭＳ ゴシック" panose="020B0609070205080204" pitchFamily="49" charset="-128"/>
                        </a:rPr>
                        <a:t>提案技術</a:t>
                      </a:r>
                      <a:endParaRPr kumimoji="1" lang="en-US" altLang="ja-JP" sz="1600" b="0" dirty="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dirty="0">
                          <a:solidFill>
                            <a:schemeClr val="tx1"/>
                          </a:solidFill>
                          <a:latin typeface="ＭＳ ゴシック" panose="020B0609070205080204" pitchFamily="49" charset="-128"/>
                          <a:ea typeface="ＭＳ ゴシック" panose="020B0609070205080204" pitchFamily="49" charset="-128"/>
                        </a:rPr>
                        <a:t>提案技術の概要</a:t>
                      </a:r>
                      <a:endParaRPr kumimoji="1" lang="en-US" altLang="ja-JP" sz="1600" b="0" dirty="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dirty="0">
                          <a:solidFill>
                            <a:schemeClr val="tx1"/>
                          </a:solidFill>
                          <a:latin typeface="ＭＳ ゴシック" panose="020B0609070205080204" pitchFamily="49" charset="-128"/>
                          <a:ea typeface="ＭＳ ゴシック" panose="020B0609070205080204" pitchFamily="49" charset="-128"/>
                        </a:rPr>
                        <a:t>展示形態</a:t>
                      </a:r>
                      <a:endParaRPr kumimoji="1" lang="en-US" altLang="ja-JP" sz="1600" b="0" dirty="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extLst>
                  <a:ext uri="{0D108BD9-81ED-4DB2-BD59-A6C34878D82A}">
                    <a16:rowId xmlns:a16="http://schemas.microsoft.com/office/drawing/2014/main" val="2205616549"/>
                  </a:ext>
                </a:extLst>
              </a:tr>
              <a:tr h="2765233">
                <a:tc>
                  <a:txBody>
                    <a:bodyPr/>
                    <a:lstStyle/>
                    <a:p>
                      <a:endParaRPr lang="ja-JP" altLang="en-US" sz="1600" dirty="0">
                        <a:solidFill>
                          <a:srgbClr val="FF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ja-JP" altLang="en-US" sz="1600"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ja-JP" altLang="en-US" sz="1600" dirty="0">
                        <a:solidFill>
                          <a:srgbClr val="FF0000"/>
                        </a:solidFill>
                      </a:endParaRPr>
                    </a:p>
                  </a:txBody>
                  <a:tcPr>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27483318"/>
                  </a:ext>
                </a:extLst>
              </a:tr>
              <a:tr h="2765233">
                <a:tc>
                  <a:txBody>
                    <a:bodyPr/>
                    <a:lstStyle/>
                    <a:p>
                      <a:endParaRPr lang="ja-JP"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endParaRPr lang="ja-JP"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endParaRPr lang="ja-JP" altLang="en-US" dirty="0"/>
                    </a:p>
                  </a:txBody>
                  <a:tcPr anchor="ctr">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55772018"/>
                  </a:ext>
                </a:extLst>
              </a:tr>
            </a:tbl>
          </a:graphicData>
        </a:graphic>
      </p:graphicFrame>
      <p:sp>
        <p:nvSpPr>
          <p:cNvPr id="3" name="テキスト ボックス 2"/>
          <p:cNvSpPr txBox="1"/>
          <p:nvPr/>
        </p:nvSpPr>
        <p:spPr>
          <a:xfrm>
            <a:off x="91440" y="6581001"/>
            <a:ext cx="4493538" cy="276999"/>
          </a:xfrm>
          <a:prstGeom prst="rect">
            <a:avLst/>
          </a:prstGeom>
          <a:noFill/>
        </p:spPr>
        <p:txBody>
          <a:bodyPr wrap="none" rtlCol="0">
            <a:spAutoFit/>
          </a:bodyPr>
          <a:lstStyle/>
          <a:p>
            <a:pPr marL="0" marR="0" lvl="0" indent="0" defTabSz="457200" rtl="0" eaLnBrk="1" fontAlgn="auto" latinLnBrk="0" hangingPunct="1">
              <a:lnSpc>
                <a:spcPct val="100000"/>
              </a:lnSpc>
              <a:spcBef>
                <a:spcPts val="0"/>
              </a:spcBef>
              <a:spcAft>
                <a:spcPts val="0"/>
              </a:spcAft>
              <a:buClrTx/>
              <a:buSzTx/>
              <a:buFontTx/>
              <a:buNone/>
              <a:tabLst/>
              <a:defRPr/>
            </a:pPr>
            <a:r>
              <a:rPr lang="ja-JP" altLang="en-US" sz="1200" dirty="0">
                <a:solidFill>
                  <a:prstClr val="black"/>
                </a:solidFill>
                <a:latin typeface="ＭＳ 明朝" panose="02020609040205080304" pitchFamily="17" charset="-128"/>
                <a:ea typeface="ＭＳ 明朝" panose="02020609040205080304" pitchFamily="17" charset="-128"/>
              </a:rPr>
              <a:t>備考　：　提案技術が</a:t>
            </a:r>
            <a:r>
              <a:rPr kumimoji="1" lang="ja-JP" altLang="en-US" sz="1200" noProof="0" dirty="0">
                <a:solidFill>
                  <a:prstClr val="black"/>
                </a:solidFill>
                <a:latin typeface="ＭＳ 明朝" panose="02020609040205080304" pitchFamily="17" charset="-128"/>
                <a:ea typeface="ＭＳ 明朝" panose="02020609040205080304" pitchFamily="17" charset="-128"/>
              </a:rPr>
              <a:t>多くても２枚</a:t>
            </a:r>
            <a:r>
              <a:rPr lang="ja-JP" altLang="en-US" sz="1200" dirty="0">
                <a:solidFill>
                  <a:prstClr val="black"/>
                </a:solidFill>
                <a:latin typeface="ＭＳ 明朝" panose="02020609040205080304" pitchFamily="17" charset="-128"/>
                <a:ea typeface="ＭＳ 明朝" panose="02020609040205080304" pitchFamily="17" charset="-128"/>
              </a:rPr>
              <a:t>以内でお願いいたします。</a:t>
            </a:r>
            <a:endParaRPr kumimoji="1" lang="en-US" altLang="ja-JP" sz="1200" noProof="0" dirty="0">
              <a:solidFill>
                <a:prstClr val="black"/>
              </a:solidFill>
              <a:latin typeface="ＭＳ 明朝" panose="02020609040205080304" pitchFamily="17" charset="-128"/>
              <a:ea typeface="ＭＳ 明朝" panose="02020609040205080304" pitchFamily="17" charset="-128"/>
            </a:endParaRPr>
          </a:p>
        </p:txBody>
      </p:sp>
      <p:sp>
        <p:nvSpPr>
          <p:cNvPr id="4" name="テキスト ボックス 3"/>
          <p:cNvSpPr txBox="1"/>
          <p:nvPr/>
        </p:nvSpPr>
        <p:spPr>
          <a:xfrm>
            <a:off x="1894824" y="201977"/>
            <a:ext cx="5354351" cy="338554"/>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ＭＳ 明朝" panose="02020609040205080304" pitchFamily="17" charset="-128"/>
                <a:ea typeface="ＭＳ 明朝" panose="02020609040205080304" pitchFamily="17" charset="-128"/>
                <a:cs typeface="+mn-cs"/>
              </a:rPr>
              <a:t>令和８年度需品技術展示会　出展希望調査書（２／２）</a:t>
            </a:r>
          </a:p>
        </p:txBody>
      </p:sp>
    </p:spTree>
    <p:extLst>
      <p:ext uri="{BB962C8B-B14F-4D97-AF65-F5344CB8AC3E}">
        <p14:creationId xmlns:p14="http://schemas.microsoft.com/office/powerpoint/2010/main" val="19098710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p:cNvGraphicFramePr>
            <a:graphicFrameLocks noGrp="1"/>
          </p:cNvGraphicFramePr>
          <p:nvPr/>
        </p:nvGraphicFramePr>
        <p:xfrm>
          <a:off x="91440" y="624702"/>
          <a:ext cx="8862782" cy="6017648"/>
        </p:xfrm>
        <a:graphic>
          <a:graphicData uri="http://schemas.openxmlformats.org/drawingml/2006/table">
            <a:tbl>
              <a:tblPr firstRow="1" bandRow="1">
                <a:tableStyleId>{5C22544A-7EE6-4342-B048-85BDC9FD1C3A}</a:tableStyleId>
              </a:tblPr>
              <a:tblGrid>
                <a:gridCol w="2092960">
                  <a:extLst>
                    <a:ext uri="{9D8B030D-6E8A-4147-A177-3AD203B41FA5}">
                      <a16:colId xmlns:a16="http://schemas.microsoft.com/office/drawing/2014/main" val="1121163029"/>
                    </a:ext>
                  </a:extLst>
                </a:gridCol>
                <a:gridCol w="6769822">
                  <a:extLst>
                    <a:ext uri="{9D8B030D-6E8A-4147-A177-3AD203B41FA5}">
                      <a16:colId xmlns:a16="http://schemas.microsoft.com/office/drawing/2014/main" val="2610266366"/>
                    </a:ext>
                  </a:extLst>
                </a:gridCol>
              </a:tblGrid>
              <a:tr h="558639">
                <a:tc>
                  <a:txBody>
                    <a:bodyPr/>
                    <a:lstStyle/>
                    <a:p>
                      <a:pPr algn="ctr"/>
                      <a:r>
                        <a:rPr kumimoji="1" lang="ja-JP" altLang="en-US" sz="1200" b="0" dirty="0">
                          <a:solidFill>
                            <a:schemeClr val="tx1"/>
                          </a:solidFill>
                          <a:latin typeface="ＭＳ ゴシック" panose="020B0609070205080204" pitchFamily="49" charset="-128"/>
                          <a:ea typeface="ＭＳ ゴシック" panose="020B0609070205080204" pitchFamily="49" charset="-128"/>
                        </a:rPr>
                        <a:t>社　名</a:t>
                      </a:r>
                    </a:p>
                  </a:txBody>
                  <a:tcPr anchor="ct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endParaRPr kumimoji="1" lang="ja-JP" altLang="en-US" sz="1200" b="0" dirty="0">
                        <a:solidFill>
                          <a:srgbClr val="FF0000"/>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39058883"/>
                  </a:ext>
                </a:extLst>
              </a:tr>
              <a:tr h="385483">
                <a:tc>
                  <a:txBody>
                    <a:bodyPr/>
                    <a:lstStyle/>
                    <a:p>
                      <a:pPr algn="ctr"/>
                      <a:r>
                        <a:rPr kumimoji="1" lang="ja-JP" altLang="en-US" sz="1200" b="0" dirty="0">
                          <a:solidFill>
                            <a:schemeClr val="tx1"/>
                          </a:solidFill>
                          <a:latin typeface="ＭＳ ゴシック" panose="020B0609070205080204" pitchFamily="49" charset="-128"/>
                          <a:ea typeface="ＭＳ ゴシック" panose="020B0609070205080204" pitchFamily="49" charset="-128"/>
                        </a:rPr>
                        <a:t>出展希望</a:t>
                      </a:r>
                      <a:endParaRPr kumimoji="1" lang="en-US" altLang="ja-JP" sz="1200" b="0" dirty="0">
                        <a:solidFill>
                          <a:schemeClr val="tx1"/>
                        </a:solidFill>
                        <a:latin typeface="ＭＳ ゴシック" panose="020B0609070205080204" pitchFamily="49" charset="-128"/>
                        <a:ea typeface="ＭＳ ゴシック" panose="020B0609070205080204" pitchFamily="49" charset="-128"/>
                      </a:endParaRPr>
                    </a:p>
                    <a:p>
                      <a:pPr algn="ctr"/>
                      <a:r>
                        <a:rPr kumimoji="1" lang="en-US" altLang="ja-JP" sz="1200" b="0" dirty="0">
                          <a:solidFill>
                            <a:schemeClr val="tx1"/>
                          </a:solidFill>
                          <a:latin typeface="ＭＳ ゴシック" panose="020B0609070205080204" pitchFamily="49" charset="-128"/>
                          <a:ea typeface="ＭＳ ゴシック" panose="020B0609070205080204" pitchFamily="49" charset="-128"/>
                        </a:rPr>
                        <a:t>(</a:t>
                      </a:r>
                      <a:r>
                        <a:rPr kumimoji="1" lang="ja-JP" altLang="en-US" sz="1200" b="0" dirty="0">
                          <a:solidFill>
                            <a:schemeClr val="tx1"/>
                          </a:solidFill>
                          <a:latin typeface="ＭＳ ゴシック" panose="020B0609070205080204" pitchFamily="49" charset="-128"/>
                          <a:ea typeface="ＭＳ ゴシック" panose="020B0609070205080204" pitchFamily="49" charset="-128"/>
                        </a:rPr>
                        <a:t>出展希望の場合は</a:t>
                      </a:r>
                      <a:endParaRPr kumimoji="1" lang="en-US" altLang="ja-JP" sz="1200" b="0" dirty="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1200" b="0" dirty="0">
                          <a:solidFill>
                            <a:schemeClr val="tx1"/>
                          </a:solidFill>
                          <a:latin typeface="ＭＳ ゴシック" panose="020B0609070205080204" pitchFamily="49" charset="-128"/>
                          <a:ea typeface="ＭＳ ゴシック" panose="020B0609070205080204" pitchFamily="49" charset="-128"/>
                        </a:rPr>
                        <a:t>下表に記載お願いします。</a:t>
                      </a:r>
                      <a:r>
                        <a:rPr kumimoji="1" lang="en-US" altLang="ja-JP" sz="1200" b="0" dirty="0">
                          <a:solidFill>
                            <a:schemeClr val="tx1"/>
                          </a:solidFill>
                          <a:latin typeface="ＭＳ ゴシック" panose="020B0609070205080204" pitchFamily="49" charset="-128"/>
                          <a:ea typeface="ＭＳ ゴシック" panose="020B0609070205080204" pitchFamily="49" charset="-128"/>
                        </a:rPr>
                        <a:t>)</a:t>
                      </a:r>
                      <a:endParaRPr kumimoji="1" lang="ja-JP" altLang="en-US" sz="1200" b="0" dirty="0">
                        <a:solidFill>
                          <a:schemeClr val="tx1"/>
                        </a:solidFill>
                        <a:latin typeface="ＭＳ ゴシック" panose="020B0609070205080204" pitchFamily="49" charset="-128"/>
                        <a:ea typeface="ＭＳ ゴシック" panose="020B0609070205080204" pitchFamily="49" charset="-128"/>
                      </a:endParaRPr>
                    </a:p>
                  </a:txBody>
                  <a:tcPr anchor="ct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l"/>
                      <a:r>
                        <a:rPr kumimoji="1" lang="ja-JP" altLang="en-US" sz="1200" b="0" dirty="0">
                          <a:solidFill>
                            <a:schemeClr val="tx1"/>
                          </a:solidFill>
                          <a:latin typeface="ＭＳ ゴシック" panose="020B0609070205080204" pitchFamily="49" charset="-128"/>
                          <a:ea typeface="ＭＳ ゴシック" panose="020B0609070205080204" pitchFamily="49" charset="-128"/>
                        </a:rPr>
                        <a:t>　　　　　　出展を希望する　　　　　　　　　　　　出展を希望しない</a:t>
                      </a:r>
                      <a:endParaRPr kumimoji="1" lang="en-US" altLang="ja-JP" sz="1200" b="0" dirty="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05616549"/>
                  </a:ext>
                </a:extLst>
              </a:tr>
              <a:tr h="221963">
                <a:tc>
                  <a:txBody>
                    <a:bodyPr/>
                    <a:lstStyle/>
                    <a:p>
                      <a:pPr algn="ctr"/>
                      <a:r>
                        <a:rPr kumimoji="1" lang="ja-JP" altLang="en-US" sz="1200" b="0" dirty="0">
                          <a:solidFill>
                            <a:schemeClr val="tx1"/>
                          </a:solidFill>
                          <a:latin typeface="ＭＳ ゴシック" panose="020B0609070205080204" pitchFamily="49" charset="-128"/>
                          <a:ea typeface="ＭＳ ゴシック" panose="020B0609070205080204" pitchFamily="49" charset="-128"/>
                        </a:rPr>
                        <a:t>出展形態</a:t>
                      </a:r>
                      <a:endParaRPr kumimoji="1" lang="en-US" altLang="ja-JP" sz="1200" b="0" dirty="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1200" b="0" dirty="0">
                          <a:solidFill>
                            <a:schemeClr val="tx1"/>
                          </a:solidFill>
                          <a:latin typeface="ＭＳ ゴシック" panose="020B0609070205080204" pitchFamily="49" charset="-128"/>
                          <a:ea typeface="ＭＳ ゴシック" panose="020B0609070205080204" pitchFamily="49" charset="-128"/>
                        </a:rPr>
                        <a:t>（複数選択可）</a:t>
                      </a:r>
                    </a:p>
                  </a:txBody>
                  <a:tcPr anchor="ct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ctr"/>
                      <a:r>
                        <a:rPr kumimoji="1" lang="ja-JP" altLang="en-US" sz="1200" b="0" dirty="0">
                          <a:solidFill>
                            <a:schemeClr val="tx1"/>
                          </a:solidFill>
                          <a:latin typeface="ＭＳ ゴシック" panose="020B0609070205080204" pitchFamily="49" charset="-128"/>
                          <a:ea typeface="ＭＳ ゴシック" panose="020B0609070205080204" pitchFamily="49" charset="-128"/>
                        </a:rPr>
                        <a:t>実物・実機展示　　　　プレゼンテーション　　　デモンストレーション</a:t>
                      </a:r>
                      <a:endParaRPr kumimoji="1" lang="en-US" altLang="ja-JP" sz="1200" b="0" dirty="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7247694"/>
                  </a:ext>
                </a:extLst>
              </a:tr>
              <a:tr h="842873">
                <a:tc>
                  <a:txBody>
                    <a:bodyPr/>
                    <a:lstStyle/>
                    <a:p>
                      <a:pPr algn="ctr"/>
                      <a:r>
                        <a:rPr kumimoji="1" lang="ja-JP" altLang="en-US" sz="1200" b="0" dirty="0">
                          <a:solidFill>
                            <a:schemeClr val="tx1"/>
                          </a:solidFill>
                          <a:latin typeface="ＭＳ ゴシック" panose="020B0609070205080204" pitchFamily="49" charset="-128"/>
                          <a:ea typeface="ＭＳ ゴシック" panose="020B0609070205080204" pitchFamily="49" charset="-128"/>
                        </a:rPr>
                        <a:t>屋外展示希望</a:t>
                      </a:r>
                      <a:r>
                        <a:rPr kumimoji="1" lang="en-US" altLang="ja-JP" sz="1200" b="0" dirty="0">
                          <a:solidFill>
                            <a:schemeClr val="tx1"/>
                          </a:solidFill>
                          <a:latin typeface="ＭＳ ゴシック" panose="020B0609070205080204" pitchFamily="49" charset="-128"/>
                          <a:ea typeface="ＭＳ ゴシック" panose="020B0609070205080204" pitchFamily="49" charset="-128"/>
                        </a:rPr>
                        <a:t>※</a:t>
                      </a:r>
                    </a:p>
                    <a:p>
                      <a:pPr algn="ctr"/>
                      <a:r>
                        <a:rPr kumimoji="1" lang="en-US" altLang="ja-JP" sz="1200" b="0" dirty="0">
                          <a:solidFill>
                            <a:schemeClr val="tx1"/>
                          </a:solidFill>
                          <a:latin typeface="ＭＳ ゴシック" panose="020B0609070205080204" pitchFamily="49" charset="-128"/>
                          <a:ea typeface="ＭＳ ゴシック" panose="020B0609070205080204" pitchFamily="49" charset="-128"/>
                        </a:rPr>
                        <a:t>(</a:t>
                      </a:r>
                      <a:r>
                        <a:rPr kumimoji="1" lang="ja-JP" altLang="en-US" sz="1200" b="0" dirty="0">
                          <a:solidFill>
                            <a:schemeClr val="tx1"/>
                          </a:solidFill>
                          <a:latin typeface="ＭＳ ゴシック" panose="020B0609070205080204" pitchFamily="49" charset="-128"/>
                          <a:ea typeface="ＭＳ ゴシック" panose="020B0609070205080204" pitchFamily="49" charset="-128"/>
                        </a:rPr>
                        <a:t>厚生センター周辺</a:t>
                      </a:r>
                      <a:r>
                        <a:rPr kumimoji="1" lang="en-US" altLang="ja-JP" sz="1200" b="0" dirty="0">
                          <a:solidFill>
                            <a:schemeClr val="tx1"/>
                          </a:solidFill>
                          <a:latin typeface="ＭＳ ゴシック" panose="020B0609070205080204" pitchFamily="49" charset="-128"/>
                          <a:ea typeface="ＭＳ ゴシック" panose="020B0609070205080204" pitchFamily="49" charset="-128"/>
                        </a:rPr>
                        <a:t>)</a:t>
                      </a:r>
                    </a:p>
                  </a:txBody>
                  <a:tcPr anchor="ct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ゴシック" panose="020B0609070205080204" pitchFamily="49" charset="-128"/>
                          <a:ea typeface="ＭＳ ゴシック" panose="020B0609070205080204" pitchFamily="49" charset="-128"/>
                        </a:rPr>
                        <a:t>有　　　　　　　　無</a:t>
                      </a:r>
                    </a:p>
                    <a:p>
                      <a:pPr marL="0" marR="0" lvl="0" indent="0" defTabSz="457200" rtl="0" eaLnBrk="1" fontAlgn="auto" latinLnBrk="0" hangingPunct="1">
                        <a:lnSpc>
                          <a:spcPct val="100000"/>
                        </a:lnSpc>
                        <a:spcBef>
                          <a:spcPts val="0"/>
                        </a:spcBef>
                        <a:spcAft>
                          <a:spcPts val="0"/>
                        </a:spcAft>
                        <a:buClrTx/>
                        <a:buSzTx/>
                        <a:buFontTx/>
                        <a:buNone/>
                        <a:tabLst/>
                        <a:defRPr/>
                      </a:pPr>
                      <a:endParaRPr kumimoji="1" lang="en-US" altLang="ja-JP" sz="1200" dirty="0">
                        <a:solidFill>
                          <a:prstClr val="black"/>
                        </a:solidFill>
                        <a:latin typeface="ＭＳ 明朝" panose="02020609040205080304" pitchFamily="17" charset="-128"/>
                        <a:ea typeface="ＭＳ 明朝" panose="02020609040205080304" pitchFamily="17" charset="-128"/>
                      </a:endParaRPr>
                    </a:p>
                    <a:p>
                      <a:pPr marL="0" marR="0" lvl="0" indent="0" defTabSz="457200" rtl="0" eaLnBrk="1" fontAlgn="auto" latinLnBrk="0" hangingPunct="1">
                        <a:lnSpc>
                          <a:spcPct val="100000"/>
                        </a:lnSpc>
                        <a:spcBef>
                          <a:spcPts val="0"/>
                        </a:spcBef>
                        <a:spcAft>
                          <a:spcPts val="0"/>
                        </a:spcAft>
                        <a:buClrTx/>
                        <a:buSzTx/>
                        <a:buFontTx/>
                        <a:buNone/>
                        <a:tabLst/>
                        <a:defRPr/>
                      </a:pPr>
                      <a:r>
                        <a:rPr kumimoji="1" lang="en-US" altLang="ja-JP" sz="1200" dirty="0">
                          <a:solidFill>
                            <a:prstClr val="black"/>
                          </a:solidFill>
                          <a:latin typeface="ＭＳ 明朝" panose="02020609040205080304" pitchFamily="17" charset="-128"/>
                          <a:ea typeface="ＭＳ 明朝" panose="02020609040205080304" pitchFamily="17" charset="-128"/>
                        </a:rPr>
                        <a:t>※</a:t>
                      </a:r>
                      <a:r>
                        <a:rPr kumimoji="1" lang="ja-JP" altLang="en-US" sz="1200" dirty="0">
                          <a:solidFill>
                            <a:prstClr val="black"/>
                          </a:solidFill>
                          <a:latin typeface="ＭＳ 明朝" panose="02020609040205080304" pitchFamily="17" charset="-128"/>
                          <a:ea typeface="ＭＳ 明朝" panose="02020609040205080304" pitchFamily="17" charset="-128"/>
                        </a:rPr>
                        <a:t>　必ず屋外でなければならない場合、有に○をお願いいたします。</a:t>
                      </a:r>
                      <a:endParaRPr kumimoji="1" lang="en-US" altLang="ja-JP" sz="1200" dirty="0">
                        <a:solidFill>
                          <a:prstClr val="black"/>
                        </a:solidFill>
                        <a:latin typeface="ＭＳ 明朝" panose="02020609040205080304" pitchFamily="17" charset="-128"/>
                        <a:ea typeface="ＭＳ 明朝" panose="02020609040205080304" pitchFamily="17" charset="-128"/>
                      </a:endParaRPr>
                    </a:p>
                    <a:p>
                      <a:pPr marL="0" marR="0" lvl="0" indent="0" defTabSz="457200" rtl="0" eaLnBrk="1" fontAlgn="auto" latinLnBrk="0" hangingPunct="1">
                        <a:lnSpc>
                          <a:spcPct val="100000"/>
                        </a:lnSpc>
                        <a:spcBef>
                          <a:spcPts val="0"/>
                        </a:spcBef>
                        <a:spcAft>
                          <a:spcPts val="0"/>
                        </a:spcAft>
                        <a:buClrTx/>
                        <a:buSzTx/>
                        <a:buFontTx/>
                        <a:buNone/>
                        <a:tabLst/>
                        <a:defRPr/>
                      </a:pPr>
                      <a:r>
                        <a:rPr kumimoji="1" lang="ja-JP" altLang="en-US" sz="1200" dirty="0">
                          <a:solidFill>
                            <a:prstClr val="black"/>
                          </a:solidFill>
                          <a:latin typeface="ＭＳ 明朝" panose="02020609040205080304" pitchFamily="17" charset="-128"/>
                          <a:ea typeface="ＭＳ 明朝" panose="02020609040205080304" pitchFamily="17" charset="-128"/>
                        </a:rPr>
                        <a:t>　　ブースの関係上、無に○を付けても、屋外になる場合もあります。</a:t>
                      </a:r>
                      <a:endParaRPr kumimoji="1" lang="en-US" altLang="ja-JP" sz="1200" dirty="0">
                        <a:solidFill>
                          <a:prstClr val="black"/>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27483318"/>
                  </a:ext>
                </a:extLst>
              </a:tr>
              <a:tr h="84287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ゴシック" panose="020B0609070205080204" pitchFamily="49" charset="-128"/>
                          <a:ea typeface="ＭＳ ゴシック" panose="020B0609070205080204" pitchFamily="49" charset="-128"/>
                        </a:rPr>
                        <a:t>参加予定人員数</a:t>
                      </a:r>
                    </a:p>
                  </a:txBody>
                  <a:tcPr anchor="ct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rgbClr val="FF0000"/>
                          </a:solidFill>
                          <a:latin typeface="ＭＳ 明朝" panose="02020609040205080304" pitchFamily="17" charset="-128"/>
                          <a:ea typeface="ＭＳ 明朝" panose="02020609040205080304" pitchFamily="17" charset="-128"/>
                        </a:rPr>
                        <a:t>　　　　　　　　４</a:t>
                      </a:r>
                      <a:r>
                        <a:rPr kumimoji="1" lang="ja-JP" altLang="en-US" sz="1200" b="0" dirty="0">
                          <a:solidFill>
                            <a:schemeClr val="tx1"/>
                          </a:solidFill>
                          <a:latin typeface="ＭＳ 明朝" panose="02020609040205080304" pitchFamily="17" charset="-128"/>
                          <a:ea typeface="ＭＳ 明朝" panose="02020609040205080304" pitchFamily="17" charset="-128"/>
                        </a:rPr>
                        <a:t>　</a:t>
                      </a:r>
                      <a:r>
                        <a:rPr kumimoji="1" lang="ja-JP" altLang="en-US" sz="1200" b="0" dirty="0">
                          <a:solidFill>
                            <a:schemeClr val="tx1"/>
                          </a:solidFill>
                          <a:latin typeface="ＭＳ ゴシック" panose="020B0609070205080204" pitchFamily="49" charset="-128"/>
                          <a:ea typeface="ＭＳ ゴシック" panose="020B0609070205080204" pitchFamily="49" charset="-128"/>
                        </a:rPr>
                        <a:t>名</a:t>
                      </a:r>
                    </a:p>
                  </a:txBody>
                  <a:tcPr anchor="ctr">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96113971"/>
                  </a:ext>
                </a:extLst>
              </a:tr>
              <a:tr h="842873">
                <a:tc>
                  <a:txBody>
                    <a:bodyPr/>
                    <a:lstStyle/>
                    <a:p>
                      <a:pPr algn="ctr"/>
                      <a:r>
                        <a:rPr kumimoji="1" lang="ja-JP" altLang="en-US" sz="1200" b="0" dirty="0">
                          <a:solidFill>
                            <a:schemeClr val="tx1"/>
                          </a:solidFill>
                          <a:latin typeface="ＭＳ ゴシック" panose="020B0609070205080204" pitchFamily="49" charset="-128"/>
                          <a:ea typeface="ＭＳ ゴシック" panose="020B0609070205080204" pitchFamily="49" charset="-128"/>
                        </a:rPr>
                        <a:t>保　全</a:t>
                      </a:r>
                      <a:endParaRPr kumimoji="1" lang="en-US" altLang="ja-JP" sz="1200" b="0" dirty="0">
                        <a:solidFill>
                          <a:schemeClr val="tx1"/>
                        </a:solidFill>
                        <a:latin typeface="ＭＳ ゴシック" panose="020B0609070205080204" pitchFamily="49" charset="-128"/>
                        <a:ea typeface="ＭＳ ゴシック" panose="020B0609070205080204" pitchFamily="49" charset="-128"/>
                      </a:endParaRPr>
                    </a:p>
                  </a:txBody>
                  <a:tcPr anchor="ct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ctr"/>
                      <a:r>
                        <a:rPr kumimoji="1" lang="en-US" altLang="ja-JP" sz="1200" b="0" dirty="0">
                          <a:solidFill>
                            <a:schemeClr val="tx1"/>
                          </a:solidFill>
                          <a:latin typeface="ＭＳ ゴシック" panose="020B0609070205080204" pitchFamily="49" charset="-128"/>
                          <a:ea typeface="ＭＳ ゴシック" panose="020B0609070205080204" pitchFamily="49" charset="-128"/>
                        </a:rPr>
                        <a:t>closed(</a:t>
                      </a:r>
                      <a:r>
                        <a:rPr kumimoji="1" lang="ja-JP" altLang="en-US" sz="1200" b="0" dirty="0">
                          <a:solidFill>
                            <a:schemeClr val="tx1"/>
                          </a:solidFill>
                          <a:latin typeface="ＭＳ ゴシック" panose="020B0609070205080204" pitchFamily="49" charset="-128"/>
                          <a:ea typeface="ＭＳ ゴシック" panose="020B0609070205080204" pitchFamily="49" charset="-128"/>
                        </a:rPr>
                        <a:t>官のみ公開</a:t>
                      </a:r>
                      <a:r>
                        <a:rPr kumimoji="1" lang="en-US" altLang="ja-JP" sz="1200" b="0" dirty="0">
                          <a:solidFill>
                            <a:schemeClr val="tx1"/>
                          </a:solidFill>
                          <a:latin typeface="ＭＳ ゴシック" panose="020B0609070205080204" pitchFamily="49" charset="-128"/>
                          <a:ea typeface="ＭＳ ゴシック" panose="020B0609070205080204" pitchFamily="49" charset="-128"/>
                        </a:rPr>
                        <a:t>)</a:t>
                      </a:r>
                      <a:r>
                        <a:rPr kumimoji="1" lang="ja-JP" altLang="en-US" sz="1200" b="0" dirty="0">
                          <a:solidFill>
                            <a:schemeClr val="tx1"/>
                          </a:solidFill>
                          <a:latin typeface="ＭＳ ゴシック" panose="020B0609070205080204" pitchFamily="49" charset="-128"/>
                          <a:ea typeface="ＭＳ ゴシック" panose="020B0609070205080204" pitchFamily="49" charset="-128"/>
                        </a:rPr>
                        <a:t>　　　     </a:t>
                      </a:r>
                      <a:r>
                        <a:rPr kumimoji="1" lang="en-US" altLang="ja-JP" sz="1200" b="0" dirty="0">
                          <a:solidFill>
                            <a:schemeClr val="tx1"/>
                          </a:solidFill>
                          <a:latin typeface="ＭＳ ゴシック" panose="020B0609070205080204" pitchFamily="49" charset="-128"/>
                          <a:ea typeface="ＭＳ ゴシック" panose="020B0609070205080204" pitchFamily="49" charset="-128"/>
                        </a:rPr>
                        <a:t>open(</a:t>
                      </a:r>
                      <a:r>
                        <a:rPr kumimoji="1" lang="ja-JP" altLang="en-US" sz="1200" b="0" dirty="0">
                          <a:solidFill>
                            <a:schemeClr val="tx1"/>
                          </a:solidFill>
                          <a:latin typeface="ＭＳ ゴシック" panose="020B0609070205080204" pitchFamily="49" charset="-128"/>
                          <a:ea typeface="ＭＳ ゴシック" panose="020B0609070205080204" pitchFamily="49" charset="-128"/>
                        </a:rPr>
                        <a:t>官・民公開</a:t>
                      </a:r>
                      <a:r>
                        <a:rPr kumimoji="1" lang="en-US" altLang="ja-JP" sz="1200" b="0" dirty="0">
                          <a:solidFill>
                            <a:schemeClr val="tx1"/>
                          </a:solidFill>
                          <a:latin typeface="ＭＳ ゴシック" panose="020B0609070205080204" pitchFamily="49" charset="-128"/>
                          <a:ea typeface="ＭＳ ゴシック" panose="020B0609070205080204" pitchFamily="49" charset="-128"/>
                        </a:rPr>
                        <a:t>)</a:t>
                      </a:r>
                      <a:endParaRPr kumimoji="1" lang="ja-JP" altLang="en-US" sz="1200" b="0" dirty="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81311449"/>
                  </a:ext>
                </a:extLst>
              </a:tr>
              <a:tr h="916555">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ゴシック" panose="020B0609070205080204" pitchFamily="49" charset="-128"/>
                          <a:ea typeface="ＭＳ ゴシック" panose="020B0609070205080204" pitchFamily="49" charset="-128"/>
                        </a:rPr>
                        <a:t>要望・連絡事項</a:t>
                      </a:r>
                      <a:endParaRPr kumimoji="1" lang="en-US" altLang="ja-JP" sz="1200" b="0" dirty="0">
                        <a:solidFill>
                          <a:schemeClr val="tx1"/>
                        </a:solidFill>
                        <a:latin typeface="ＭＳ ゴシック" panose="020B0609070205080204" pitchFamily="49" charset="-128"/>
                        <a:ea typeface="ＭＳ ゴシック" panose="020B0609070205080204" pitchFamily="49" charset="-128"/>
                      </a:endParaRPr>
                    </a:p>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sz="1200" b="0" dirty="0">
                          <a:solidFill>
                            <a:schemeClr val="tx1"/>
                          </a:solidFill>
                          <a:latin typeface="ＭＳ ゴシック" panose="020B0609070205080204" pitchFamily="49" charset="-128"/>
                          <a:ea typeface="ＭＳ ゴシック" panose="020B0609070205080204" pitchFamily="49" charset="-128"/>
                        </a:rPr>
                        <a:t>(</a:t>
                      </a:r>
                      <a:r>
                        <a:rPr kumimoji="1" lang="ja-JP" altLang="en-US" sz="1200" b="0" dirty="0">
                          <a:solidFill>
                            <a:schemeClr val="tx1"/>
                          </a:solidFill>
                          <a:latin typeface="ＭＳ ゴシック" panose="020B0609070205080204" pitchFamily="49" charset="-128"/>
                          <a:ea typeface="ＭＳ ゴシック" panose="020B0609070205080204" pitchFamily="49" charset="-128"/>
                        </a:rPr>
                        <a:t>関連企業の参加等を</a:t>
                      </a:r>
                      <a:endParaRPr kumimoji="1" lang="en-US" altLang="ja-JP" sz="1200" b="0" dirty="0">
                        <a:solidFill>
                          <a:schemeClr val="tx1"/>
                        </a:solidFill>
                        <a:latin typeface="ＭＳ ゴシック" panose="020B0609070205080204" pitchFamily="49" charset="-128"/>
                        <a:ea typeface="ＭＳ ゴシック" panose="020B0609070205080204" pitchFamily="49" charset="-128"/>
                      </a:endParaRPr>
                    </a:p>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ゴシック" panose="020B0609070205080204" pitchFamily="49" charset="-128"/>
                          <a:ea typeface="ＭＳ ゴシック" panose="020B0609070205080204" pitchFamily="49" charset="-128"/>
                        </a:rPr>
                        <a:t>記載お願いします。</a:t>
                      </a:r>
                      <a:r>
                        <a:rPr kumimoji="1" lang="en-US" altLang="ja-JP" sz="1200" b="0" dirty="0">
                          <a:solidFill>
                            <a:schemeClr val="tx1"/>
                          </a:solidFill>
                          <a:latin typeface="ＭＳ ゴシック" panose="020B0609070205080204" pitchFamily="49" charset="-128"/>
                          <a:ea typeface="ＭＳ ゴシック" panose="020B0609070205080204" pitchFamily="49" charset="-128"/>
                        </a:rPr>
                        <a:t>)</a:t>
                      </a:r>
                      <a:endParaRPr kumimoji="1" lang="ja-JP" altLang="en-US" sz="1200" b="0" dirty="0">
                        <a:solidFill>
                          <a:schemeClr val="tx1"/>
                        </a:solidFill>
                        <a:latin typeface="ＭＳ ゴシック" panose="020B0609070205080204" pitchFamily="49" charset="-128"/>
                        <a:ea typeface="ＭＳ ゴシック" panose="020B0609070205080204" pitchFamily="49" charset="-128"/>
                      </a:endParaRPr>
                    </a:p>
                  </a:txBody>
                  <a:tcPr anchor="ct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r>
                        <a:rPr kumimoji="1" lang="ja-JP" altLang="en-US" sz="1200" b="0" dirty="0">
                          <a:solidFill>
                            <a:srgbClr val="FF0000"/>
                          </a:solidFill>
                          <a:latin typeface="ＭＳ 明朝" panose="02020609040205080304" pitchFamily="17" charset="-128"/>
                          <a:ea typeface="ＭＳ 明朝" panose="02020609040205080304" pitchFamily="17" charset="-128"/>
                        </a:rPr>
                        <a:t>要望・連絡事項：展示物が大きいため、〇ｍ</a:t>
                      </a:r>
                      <a:r>
                        <a:rPr kumimoji="1" lang="en-US" altLang="ja-JP" sz="1200" b="0" dirty="0">
                          <a:solidFill>
                            <a:srgbClr val="FF0000"/>
                          </a:solidFill>
                          <a:latin typeface="ＭＳ 明朝" panose="02020609040205080304" pitchFamily="17" charset="-128"/>
                          <a:ea typeface="ＭＳ 明朝" panose="02020609040205080304" pitchFamily="17" charset="-128"/>
                        </a:rPr>
                        <a:t>×</a:t>
                      </a:r>
                      <a:r>
                        <a:rPr kumimoji="1" lang="ja-JP" altLang="en-US" sz="1200" b="0" dirty="0">
                          <a:solidFill>
                            <a:srgbClr val="FF0000"/>
                          </a:solidFill>
                          <a:latin typeface="ＭＳ 明朝" panose="02020609040205080304" pitchFamily="17" charset="-128"/>
                          <a:ea typeface="ＭＳ 明朝" panose="02020609040205080304" pitchFamily="17" charset="-128"/>
                        </a:rPr>
                        <a:t>〇ｍを要望</a:t>
                      </a:r>
                      <a:endParaRPr kumimoji="1" lang="en-US" altLang="ja-JP" sz="1200" b="0" dirty="0">
                        <a:solidFill>
                          <a:srgbClr val="FF0000"/>
                        </a:solidFill>
                        <a:latin typeface="ＭＳ 明朝" panose="02020609040205080304" pitchFamily="17" charset="-128"/>
                        <a:ea typeface="ＭＳ 明朝" panose="02020609040205080304" pitchFamily="17" charset="-128"/>
                      </a:endParaRPr>
                    </a:p>
                    <a:p>
                      <a:r>
                        <a:rPr kumimoji="1" lang="ja-JP" altLang="en-US" sz="1200" b="0" dirty="0">
                          <a:solidFill>
                            <a:srgbClr val="FF0000"/>
                          </a:solidFill>
                          <a:latin typeface="ＭＳ 明朝" panose="02020609040205080304" pitchFamily="17" charset="-128"/>
                          <a:ea typeface="ＭＳ 明朝" panose="02020609040205080304" pitchFamily="17" charset="-128"/>
                        </a:rPr>
                        <a:t>関連企業：ケンキュウファクトリー</a:t>
                      </a:r>
                      <a:r>
                        <a:rPr kumimoji="1" lang="en-US" altLang="ja-JP" sz="1200" b="0" dirty="0">
                          <a:solidFill>
                            <a:srgbClr val="FF0000"/>
                          </a:solidFill>
                          <a:latin typeface="ＭＳ 明朝" panose="02020609040205080304" pitchFamily="17" charset="-128"/>
                          <a:ea typeface="ＭＳ 明朝" panose="02020609040205080304" pitchFamily="17" charset="-128"/>
                        </a:rPr>
                        <a:t>(</a:t>
                      </a:r>
                      <a:r>
                        <a:rPr kumimoji="1" lang="ja-JP" altLang="en-US" sz="1200" b="0" dirty="0">
                          <a:solidFill>
                            <a:srgbClr val="FF0000"/>
                          </a:solidFill>
                          <a:latin typeface="ＭＳ 明朝" panose="02020609040205080304" pitchFamily="17" charset="-128"/>
                          <a:ea typeface="ＭＳ 明朝" panose="02020609040205080304" pitchFamily="17" charset="-128"/>
                        </a:rPr>
                        <a:t>株</a:t>
                      </a:r>
                      <a:r>
                        <a:rPr kumimoji="1" lang="en-US" altLang="ja-JP" sz="1200" b="0" dirty="0">
                          <a:solidFill>
                            <a:srgbClr val="FF0000"/>
                          </a:solidFill>
                          <a:latin typeface="ＭＳ 明朝" panose="02020609040205080304" pitchFamily="17" charset="-128"/>
                          <a:ea typeface="ＭＳ 明朝" panose="02020609040205080304" pitchFamily="17" charset="-128"/>
                        </a:rPr>
                        <a:t>)</a:t>
                      </a:r>
                      <a:endParaRPr kumimoji="1" lang="ja-JP" altLang="en-US" sz="1200" b="0" dirty="0">
                        <a:solidFill>
                          <a:srgbClr val="FF0000"/>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55772018"/>
                  </a:ext>
                </a:extLst>
              </a:tr>
              <a:tr h="916555">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ゴシック" panose="020B0609070205080204" pitchFamily="49" charset="-128"/>
                          <a:ea typeface="ＭＳ ゴシック" panose="020B0609070205080204" pitchFamily="49" charset="-128"/>
                        </a:rPr>
                        <a:t>本展示会の前後２週間</a:t>
                      </a:r>
                      <a:endParaRPr kumimoji="1" lang="en-US" altLang="ja-JP" sz="1200" b="0" dirty="0">
                        <a:solidFill>
                          <a:schemeClr val="tx1"/>
                        </a:solidFill>
                        <a:latin typeface="ＭＳ ゴシック" panose="020B0609070205080204" pitchFamily="49" charset="-128"/>
                        <a:ea typeface="ＭＳ ゴシック" panose="020B0609070205080204" pitchFamily="49" charset="-128"/>
                      </a:endParaRPr>
                    </a:p>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ゴシック" panose="020B0609070205080204" pitchFamily="49" charset="-128"/>
                          <a:ea typeface="ＭＳ ゴシック" panose="020B0609070205080204" pitchFamily="49" charset="-128"/>
                        </a:rPr>
                        <a:t>（９．１７～１０．２２）</a:t>
                      </a:r>
                      <a:endParaRPr kumimoji="1" lang="en-US" altLang="ja-JP" sz="1200" b="0" dirty="0">
                        <a:solidFill>
                          <a:schemeClr val="tx1"/>
                        </a:solidFill>
                        <a:latin typeface="ＭＳ ゴシック" panose="020B0609070205080204" pitchFamily="49" charset="-128"/>
                        <a:ea typeface="ＭＳ ゴシック" panose="020B0609070205080204" pitchFamily="49" charset="-128"/>
                      </a:endParaRPr>
                    </a:p>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ゴシック" panose="020B0609070205080204" pitchFamily="49" charset="-128"/>
                          <a:ea typeface="ＭＳ ゴシック" panose="020B0609070205080204" pitchFamily="49" charset="-128"/>
                        </a:rPr>
                        <a:t>に出展予定の展示会</a:t>
                      </a:r>
                    </a:p>
                  </a:txBody>
                  <a:tcPr anchor="ct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FFFFCC"/>
                    </a:solidFill>
                  </a:tcPr>
                </a:tc>
                <a:tc>
                  <a:txBody>
                    <a:bodyPr/>
                    <a:lstStyle/>
                    <a:p>
                      <a:r>
                        <a:rPr kumimoji="1" lang="ja-JP" altLang="en-US" sz="1200" b="0" dirty="0">
                          <a:solidFill>
                            <a:schemeClr val="tx1"/>
                          </a:solidFill>
                          <a:latin typeface="ＭＳ 明朝" panose="02020609040205080304" pitchFamily="17" charset="-128"/>
                          <a:ea typeface="ＭＳ 明朝" panose="02020609040205080304" pitchFamily="17" charset="-128"/>
                        </a:rPr>
                        <a:t>時期、展示会等名称（場所）</a:t>
                      </a:r>
                      <a:endParaRPr kumimoji="1" lang="en-US" altLang="ja-JP" sz="1200" b="0" dirty="0">
                        <a:solidFill>
                          <a:schemeClr val="tx1"/>
                        </a:solidFill>
                        <a:latin typeface="ＭＳ 明朝" panose="02020609040205080304" pitchFamily="17" charset="-128"/>
                        <a:ea typeface="ＭＳ 明朝" panose="02020609040205080304" pitchFamily="17" charset="-128"/>
                      </a:endParaRPr>
                    </a:p>
                    <a:p>
                      <a:r>
                        <a:rPr kumimoji="1" lang="ja-JP" altLang="en-US" sz="1200" b="0" dirty="0">
                          <a:solidFill>
                            <a:srgbClr val="FF0000"/>
                          </a:solidFill>
                          <a:latin typeface="ＭＳ 明朝" panose="02020609040205080304" pitchFamily="17" charset="-128"/>
                          <a:ea typeface="ＭＳ 明朝" panose="02020609040205080304" pitchFamily="17" charset="-128"/>
                        </a:rPr>
                        <a:t>１０月〇日（□）～１０月〇日（□）　・・・展示会（幕張メッセ）</a:t>
                      </a:r>
                    </a:p>
                  </a:txBody>
                  <a:tcPr anchor="ctr">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141028542"/>
                  </a:ext>
                </a:extLst>
              </a:tr>
            </a:tbl>
          </a:graphicData>
        </a:graphic>
      </p:graphicFrame>
      <p:sp>
        <p:nvSpPr>
          <p:cNvPr id="4" name="テキスト ボックス 3"/>
          <p:cNvSpPr txBox="1"/>
          <p:nvPr/>
        </p:nvSpPr>
        <p:spPr>
          <a:xfrm>
            <a:off x="1894824" y="201977"/>
            <a:ext cx="5354351" cy="338554"/>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ＭＳ 明朝" panose="02020609040205080304" pitchFamily="17" charset="-128"/>
                <a:ea typeface="ＭＳ 明朝" panose="02020609040205080304" pitchFamily="17" charset="-128"/>
                <a:cs typeface="+mn-cs"/>
              </a:rPr>
              <a:t>令和８年度需品技術展示会　出展希望調査書（１／２）</a:t>
            </a:r>
          </a:p>
        </p:txBody>
      </p:sp>
      <p:sp>
        <p:nvSpPr>
          <p:cNvPr id="8" name="楕円 7">
            <a:extLst>
              <a:ext uri="{FF2B5EF4-FFF2-40B4-BE49-F238E27FC236}">
                <a16:creationId xmlns:a16="http://schemas.microsoft.com/office/drawing/2014/main" id="{BC964443-ACAD-48C7-E586-8AB521C641C9}"/>
              </a:ext>
            </a:extLst>
          </p:cNvPr>
          <p:cNvSpPr/>
          <p:nvPr/>
        </p:nvSpPr>
        <p:spPr>
          <a:xfrm>
            <a:off x="2910185" y="1269866"/>
            <a:ext cx="1612646" cy="480060"/>
          </a:xfrm>
          <a:prstGeom prst="ellipse">
            <a:avLst/>
          </a:prstGeom>
          <a:noFill/>
          <a:ln w="317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9" name="楕円 8">
            <a:extLst>
              <a:ext uri="{FF2B5EF4-FFF2-40B4-BE49-F238E27FC236}">
                <a16:creationId xmlns:a16="http://schemas.microsoft.com/office/drawing/2014/main" id="{3CC06DAC-B891-A2C0-927E-C577F7358F5F}"/>
              </a:ext>
            </a:extLst>
          </p:cNvPr>
          <p:cNvSpPr/>
          <p:nvPr/>
        </p:nvSpPr>
        <p:spPr>
          <a:xfrm>
            <a:off x="4571999" y="1852026"/>
            <a:ext cx="1612646" cy="398115"/>
          </a:xfrm>
          <a:prstGeom prst="ellipse">
            <a:avLst/>
          </a:prstGeom>
          <a:noFill/>
          <a:ln w="317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11" name="楕円 10">
            <a:extLst>
              <a:ext uri="{FF2B5EF4-FFF2-40B4-BE49-F238E27FC236}">
                <a16:creationId xmlns:a16="http://schemas.microsoft.com/office/drawing/2014/main" id="{D72CA4E6-C5BF-9089-D69E-C85D35B3C65E}"/>
              </a:ext>
            </a:extLst>
          </p:cNvPr>
          <p:cNvSpPr/>
          <p:nvPr/>
        </p:nvSpPr>
        <p:spPr>
          <a:xfrm>
            <a:off x="4667268" y="2250141"/>
            <a:ext cx="415720" cy="398115"/>
          </a:xfrm>
          <a:prstGeom prst="ellipse">
            <a:avLst/>
          </a:prstGeom>
          <a:noFill/>
          <a:ln w="317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12" name="楕円 11">
            <a:extLst>
              <a:ext uri="{FF2B5EF4-FFF2-40B4-BE49-F238E27FC236}">
                <a16:creationId xmlns:a16="http://schemas.microsoft.com/office/drawing/2014/main" id="{C7AAE2F3-671F-DCB0-AAC7-E0657963325F}"/>
              </a:ext>
            </a:extLst>
          </p:cNvPr>
          <p:cNvSpPr/>
          <p:nvPr/>
        </p:nvSpPr>
        <p:spPr>
          <a:xfrm>
            <a:off x="5823715" y="4209745"/>
            <a:ext cx="1612646" cy="398115"/>
          </a:xfrm>
          <a:prstGeom prst="ellipse">
            <a:avLst/>
          </a:prstGeom>
          <a:noFill/>
          <a:ln w="317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14" name="テキスト ボックス 13">
            <a:extLst>
              <a:ext uri="{FF2B5EF4-FFF2-40B4-BE49-F238E27FC236}">
                <a16:creationId xmlns:a16="http://schemas.microsoft.com/office/drawing/2014/main" id="{1DDC1B36-F524-ECF7-C407-0BE32716A880}"/>
              </a:ext>
            </a:extLst>
          </p:cNvPr>
          <p:cNvSpPr txBox="1"/>
          <p:nvPr/>
        </p:nvSpPr>
        <p:spPr>
          <a:xfrm>
            <a:off x="-14589" y="17311"/>
            <a:ext cx="954107" cy="276999"/>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a:ln>
                  <a:noFill/>
                </a:ln>
                <a:solidFill>
                  <a:srgbClr val="FF0000"/>
                </a:solidFill>
                <a:effectLst/>
                <a:uLnTx/>
                <a:uFillTx/>
                <a:latin typeface="ＭＳ ゴシック" panose="020B0609070205080204" pitchFamily="49" charset="-128"/>
                <a:ea typeface="ＭＳ ゴシック" panose="020B0609070205080204" pitchFamily="49" charset="-128"/>
                <a:cs typeface="+mn-cs"/>
              </a:rPr>
              <a:t>【</a:t>
            </a:r>
            <a:r>
              <a:rPr kumimoji="1" lang="ja-JP" altLang="en-US" sz="1200" b="0" i="0" u="none" strike="noStrike" kern="1200" cap="none" spc="0" normalizeH="0" baseline="0" noProof="0" dirty="0">
                <a:ln>
                  <a:noFill/>
                </a:ln>
                <a:solidFill>
                  <a:srgbClr val="FF0000"/>
                </a:solidFill>
                <a:effectLst/>
                <a:uLnTx/>
                <a:uFillTx/>
                <a:latin typeface="ＭＳ ゴシック" panose="020B0609070205080204" pitchFamily="49" charset="-128"/>
                <a:ea typeface="ＭＳ ゴシック" panose="020B0609070205080204" pitchFamily="49" charset="-128"/>
                <a:cs typeface="+mn-cs"/>
              </a:rPr>
              <a:t>記載例</a:t>
            </a:r>
            <a:r>
              <a:rPr kumimoji="1" lang="en-US" altLang="ja-JP" sz="1200" b="0" i="0" u="none" strike="noStrike" kern="1200" cap="none" spc="0" normalizeH="0" baseline="0" noProof="0" dirty="0">
                <a:ln>
                  <a:noFill/>
                </a:ln>
                <a:solidFill>
                  <a:srgbClr val="FF0000"/>
                </a:solidFill>
                <a:effectLst/>
                <a:uLnTx/>
                <a:uFillTx/>
                <a:latin typeface="ＭＳ ゴシック" panose="020B0609070205080204" pitchFamily="49" charset="-128"/>
                <a:ea typeface="ＭＳ ゴシック" panose="020B0609070205080204" pitchFamily="49" charset="-128"/>
                <a:cs typeface="+mn-cs"/>
              </a:rPr>
              <a:t>】</a:t>
            </a:r>
            <a:endParaRPr kumimoji="1" lang="ja-JP" altLang="en-US" sz="1200" b="0" i="0" u="none" strike="noStrike" kern="1200" cap="none" spc="0" normalizeH="0" baseline="0" noProof="0" dirty="0">
              <a:ln>
                <a:noFill/>
              </a:ln>
              <a:solidFill>
                <a:srgbClr val="FF0000"/>
              </a:solidFill>
              <a:effectLst/>
              <a:uLnTx/>
              <a:uFillTx/>
              <a:latin typeface="ＭＳ ゴシック" panose="020B0609070205080204" pitchFamily="49" charset="-128"/>
              <a:ea typeface="ＭＳ ゴシック" panose="020B0609070205080204" pitchFamily="49" charset="-128"/>
              <a:cs typeface="+mn-cs"/>
            </a:endParaRPr>
          </a:p>
        </p:txBody>
      </p:sp>
    </p:spTree>
    <p:extLst>
      <p:ext uri="{BB962C8B-B14F-4D97-AF65-F5344CB8AC3E}">
        <p14:creationId xmlns:p14="http://schemas.microsoft.com/office/powerpoint/2010/main" val="1478861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p:cNvGraphicFramePr>
            <a:graphicFrameLocks noGrp="1"/>
          </p:cNvGraphicFramePr>
          <p:nvPr/>
        </p:nvGraphicFramePr>
        <p:xfrm>
          <a:off x="91440" y="624702"/>
          <a:ext cx="8953948" cy="5659557"/>
        </p:xfrm>
        <a:graphic>
          <a:graphicData uri="http://schemas.openxmlformats.org/drawingml/2006/table">
            <a:tbl>
              <a:tblPr firstRow="1" bandRow="1">
                <a:tableStyleId>{5C22544A-7EE6-4342-B048-85BDC9FD1C3A}</a:tableStyleId>
              </a:tblPr>
              <a:tblGrid>
                <a:gridCol w="1752918">
                  <a:extLst>
                    <a:ext uri="{9D8B030D-6E8A-4147-A177-3AD203B41FA5}">
                      <a16:colId xmlns:a16="http://schemas.microsoft.com/office/drawing/2014/main" val="2610266366"/>
                    </a:ext>
                  </a:extLst>
                </a:gridCol>
                <a:gridCol w="6062513">
                  <a:extLst>
                    <a:ext uri="{9D8B030D-6E8A-4147-A177-3AD203B41FA5}">
                      <a16:colId xmlns:a16="http://schemas.microsoft.com/office/drawing/2014/main" val="1314267405"/>
                    </a:ext>
                  </a:extLst>
                </a:gridCol>
                <a:gridCol w="1138517">
                  <a:extLst>
                    <a:ext uri="{9D8B030D-6E8A-4147-A177-3AD203B41FA5}">
                      <a16:colId xmlns:a16="http://schemas.microsoft.com/office/drawing/2014/main" val="3026871586"/>
                    </a:ext>
                  </a:extLst>
                </a:gridCol>
              </a:tblGrid>
              <a:tr h="453314">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dirty="0">
                          <a:solidFill>
                            <a:schemeClr val="tx1"/>
                          </a:solidFill>
                          <a:latin typeface="ＭＳ ゴシック" panose="020B0609070205080204" pitchFamily="49" charset="-128"/>
                          <a:ea typeface="ＭＳ ゴシック" panose="020B0609070205080204" pitchFamily="49" charset="-128"/>
                        </a:rPr>
                        <a:t>提案技術</a:t>
                      </a:r>
                      <a:endParaRPr kumimoji="1" lang="en-US" altLang="ja-JP" sz="1600" b="0" dirty="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dirty="0">
                          <a:solidFill>
                            <a:schemeClr val="tx1"/>
                          </a:solidFill>
                          <a:latin typeface="ＭＳ ゴシック" panose="020B0609070205080204" pitchFamily="49" charset="-128"/>
                          <a:ea typeface="ＭＳ ゴシック" panose="020B0609070205080204" pitchFamily="49" charset="-128"/>
                        </a:rPr>
                        <a:t>提案技術の概要</a:t>
                      </a:r>
                      <a:endParaRPr kumimoji="1" lang="en-US" altLang="ja-JP" sz="1600" b="0" dirty="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dirty="0">
                          <a:solidFill>
                            <a:schemeClr val="tx1"/>
                          </a:solidFill>
                          <a:latin typeface="ＭＳ ゴシック" panose="020B0609070205080204" pitchFamily="49" charset="-128"/>
                          <a:ea typeface="ＭＳ ゴシック" panose="020B0609070205080204" pitchFamily="49" charset="-128"/>
                        </a:rPr>
                        <a:t>展示形態</a:t>
                      </a:r>
                      <a:endParaRPr kumimoji="1" lang="en-US" altLang="ja-JP" sz="1600" b="0" dirty="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extLst>
                  <a:ext uri="{0D108BD9-81ED-4DB2-BD59-A6C34878D82A}">
                    <a16:rowId xmlns:a16="http://schemas.microsoft.com/office/drawing/2014/main" val="2205616549"/>
                  </a:ext>
                </a:extLst>
              </a:tr>
              <a:tr h="2310643">
                <a:tc>
                  <a:txBody>
                    <a:bodyPr/>
                    <a:lstStyle/>
                    <a:p>
                      <a:r>
                        <a:rPr lang="ja-JP" altLang="en-US" sz="1600" dirty="0">
                          <a:solidFill>
                            <a:srgbClr val="FF0000"/>
                          </a:solidFill>
                        </a:rPr>
                        <a:t>コンテナ追跡技術</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ja-JP" altLang="en-US" sz="1600" dirty="0">
                          <a:solidFill>
                            <a:srgbClr val="FF0000"/>
                          </a:solidFill>
                        </a:rPr>
                        <a:t>○　発信機を付けることにより、リアルタイムでコンテナ位置を把握</a:t>
                      </a:r>
                      <a:endParaRPr lang="en-US" altLang="ja-JP" sz="1600" dirty="0">
                        <a:solidFill>
                          <a:srgbClr val="FF0000"/>
                        </a:solidFill>
                      </a:endParaRPr>
                    </a:p>
                    <a:p>
                      <a:r>
                        <a:rPr lang="ja-JP" altLang="en-US" sz="1600" dirty="0">
                          <a:solidFill>
                            <a:srgbClr val="FF0000"/>
                          </a:solidFill>
                        </a:rPr>
                        <a:t>○　島しょ部はもちろん、日本全国（洋上含む。）どこでも位置の把握が可能</a:t>
                      </a:r>
                      <a:endParaRPr lang="en-US" altLang="ja-JP" sz="1600" dirty="0">
                        <a:solidFill>
                          <a:srgbClr val="FF0000"/>
                        </a:solidFill>
                      </a:endParaRPr>
                    </a:p>
                    <a:p>
                      <a:r>
                        <a:rPr lang="ja-JP" altLang="en-US" sz="1600" dirty="0">
                          <a:solidFill>
                            <a:srgbClr val="FF0000"/>
                          </a:solidFill>
                        </a:rPr>
                        <a:t>○　細部は、添付のパンフレットの</a:t>
                      </a:r>
                      <a:r>
                        <a:rPr lang="en-US" altLang="ja-JP" sz="1600" dirty="0">
                          <a:solidFill>
                            <a:srgbClr val="FF0000"/>
                          </a:solidFill>
                        </a:rPr>
                        <a:t>P.3</a:t>
                      </a:r>
                      <a:r>
                        <a:rPr lang="ja-JP" altLang="en-US" sz="1600" dirty="0">
                          <a:solidFill>
                            <a:srgbClr val="FF0000"/>
                          </a:solidFill>
                        </a:rPr>
                        <a:t>の性能概要による。</a:t>
                      </a:r>
                      <a:endParaRPr lang="en-US" altLang="ja-JP" sz="1600" dirty="0">
                        <a:solidFill>
                          <a:srgbClr val="FF0000"/>
                        </a:solidFill>
                      </a:endParaRPr>
                    </a:p>
                    <a:p>
                      <a:endParaRPr lang="en-US" altLang="ja-JP" sz="1600" dirty="0">
                        <a:solidFill>
                          <a:srgbClr val="FF0000"/>
                        </a:solidFill>
                      </a:endParaRPr>
                    </a:p>
                    <a:p>
                      <a:endParaRPr lang="en-US" altLang="ja-JP" sz="1600"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ja-JP" altLang="en-US" sz="1600" dirty="0">
                          <a:solidFill>
                            <a:srgbClr val="FF0000"/>
                          </a:solidFill>
                        </a:rPr>
                        <a:t>展示</a:t>
                      </a:r>
                      <a:endParaRPr lang="en-US" altLang="ja-JP" sz="1600" dirty="0">
                        <a:solidFill>
                          <a:srgbClr val="FF0000"/>
                        </a:solidFill>
                      </a:endParaRPr>
                    </a:p>
                    <a:p>
                      <a:r>
                        <a:rPr lang="ja-JP" altLang="en-US" sz="1600" dirty="0">
                          <a:solidFill>
                            <a:srgbClr val="FF0000"/>
                          </a:solidFill>
                        </a:rPr>
                        <a:t>プレゼン</a:t>
                      </a:r>
                      <a:endParaRPr lang="en-US" altLang="ja-JP" sz="1600" dirty="0">
                        <a:solidFill>
                          <a:srgbClr val="FF0000"/>
                        </a:solidFill>
                      </a:endParaRPr>
                    </a:p>
                    <a:p>
                      <a:r>
                        <a:rPr lang="ja-JP" altLang="en-US" sz="1600" dirty="0">
                          <a:solidFill>
                            <a:srgbClr val="FF0000"/>
                          </a:solidFill>
                        </a:rPr>
                        <a:t>デモ</a:t>
                      </a:r>
                      <a:endParaRPr lang="en-US" altLang="ja-JP" sz="1600" dirty="0">
                        <a:solidFill>
                          <a:srgbClr val="FF0000"/>
                        </a:solidFill>
                      </a:endParaRPr>
                    </a:p>
                  </a:txBody>
                  <a:tcPr>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27483318"/>
                  </a:ext>
                </a:extLst>
              </a:tr>
              <a:tr h="2895600">
                <a:tc>
                  <a:txBody>
                    <a:bodyPr/>
                    <a:lstStyle/>
                    <a:p>
                      <a:endParaRPr lang="ja-JP"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endParaRPr lang="ja-JP"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endParaRPr lang="ja-JP" altLang="en-US" dirty="0"/>
                    </a:p>
                  </a:txBody>
                  <a:tcPr anchor="ctr">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55772018"/>
                  </a:ext>
                </a:extLst>
              </a:tr>
            </a:tbl>
          </a:graphicData>
        </a:graphic>
      </p:graphicFrame>
      <p:sp>
        <p:nvSpPr>
          <p:cNvPr id="3" name="テキスト ボックス 2"/>
          <p:cNvSpPr txBox="1"/>
          <p:nvPr/>
        </p:nvSpPr>
        <p:spPr>
          <a:xfrm>
            <a:off x="91440" y="6581001"/>
            <a:ext cx="4493538" cy="276999"/>
          </a:xfrm>
          <a:prstGeom prst="rect">
            <a:avLst/>
          </a:prstGeom>
          <a:noFill/>
        </p:spPr>
        <p:txBody>
          <a:bodyPr wrap="none" rtlCol="0">
            <a:spAutoFit/>
          </a:bodyPr>
          <a:lstStyle/>
          <a:p>
            <a:pPr marL="0" marR="0" lvl="0" indent="0" defTabSz="457200" rtl="0" eaLnBrk="1" fontAlgn="auto" latinLnBrk="0" hangingPunct="1">
              <a:lnSpc>
                <a:spcPct val="100000"/>
              </a:lnSpc>
              <a:spcBef>
                <a:spcPts val="0"/>
              </a:spcBef>
              <a:spcAft>
                <a:spcPts val="0"/>
              </a:spcAft>
              <a:buClrTx/>
              <a:buSzTx/>
              <a:buFontTx/>
              <a:buNone/>
              <a:tabLst/>
              <a:defRPr/>
            </a:pPr>
            <a:r>
              <a:rPr lang="ja-JP" altLang="en-US" sz="1200" dirty="0">
                <a:solidFill>
                  <a:prstClr val="black"/>
                </a:solidFill>
                <a:latin typeface="ＭＳ 明朝" panose="02020609040205080304" pitchFamily="17" charset="-128"/>
                <a:ea typeface="ＭＳ 明朝" panose="02020609040205080304" pitchFamily="17" charset="-128"/>
              </a:rPr>
              <a:t>備考　：　提案技術が</a:t>
            </a:r>
            <a:r>
              <a:rPr kumimoji="1" lang="ja-JP" altLang="en-US" sz="1200" noProof="0" dirty="0">
                <a:solidFill>
                  <a:prstClr val="black"/>
                </a:solidFill>
                <a:latin typeface="ＭＳ 明朝" panose="02020609040205080304" pitchFamily="17" charset="-128"/>
                <a:ea typeface="ＭＳ 明朝" panose="02020609040205080304" pitchFamily="17" charset="-128"/>
              </a:rPr>
              <a:t>多くても２枚</a:t>
            </a:r>
            <a:r>
              <a:rPr lang="ja-JP" altLang="en-US" sz="1200" dirty="0">
                <a:solidFill>
                  <a:prstClr val="black"/>
                </a:solidFill>
                <a:latin typeface="ＭＳ 明朝" panose="02020609040205080304" pitchFamily="17" charset="-128"/>
                <a:ea typeface="ＭＳ 明朝" panose="02020609040205080304" pitchFamily="17" charset="-128"/>
              </a:rPr>
              <a:t>以内でお願いいたします。</a:t>
            </a:r>
            <a:endParaRPr kumimoji="1" lang="en-US" altLang="ja-JP" sz="1200" noProof="0" dirty="0">
              <a:solidFill>
                <a:prstClr val="black"/>
              </a:solidFill>
              <a:latin typeface="ＭＳ 明朝" panose="02020609040205080304" pitchFamily="17" charset="-128"/>
              <a:ea typeface="ＭＳ 明朝" panose="02020609040205080304" pitchFamily="17" charset="-128"/>
            </a:endParaRPr>
          </a:p>
        </p:txBody>
      </p:sp>
      <p:sp>
        <p:nvSpPr>
          <p:cNvPr id="4" name="テキスト ボックス 3"/>
          <p:cNvSpPr txBox="1"/>
          <p:nvPr/>
        </p:nvSpPr>
        <p:spPr>
          <a:xfrm>
            <a:off x="1894824" y="201977"/>
            <a:ext cx="5354351" cy="338554"/>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ＭＳ 明朝" panose="02020609040205080304" pitchFamily="17" charset="-128"/>
                <a:ea typeface="ＭＳ 明朝" panose="02020609040205080304" pitchFamily="17" charset="-128"/>
                <a:cs typeface="+mn-cs"/>
              </a:rPr>
              <a:t>令和８年度需品技術展示会　出展希望調査書（２／２）</a:t>
            </a:r>
          </a:p>
        </p:txBody>
      </p:sp>
      <p:pic>
        <p:nvPicPr>
          <p:cNvPr id="5" name="Picture 2">
            <a:extLst>
              <a:ext uri="{FF2B5EF4-FFF2-40B4-BE49-F238E27FC236}">
                <a16:creationId xmlns:a16="http://schemas.microsoft.com/office/drawing/2014/main" id="{72F62FE7-7F3E-5D3F-CA30-E861410A14F4}"/>
              </a:ext>
            </a:extLst>
          </p:cNvPr>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flipH="1">
            <a:off x="3543722" y="2302606"/>
            <a:ext cx="1221198" cy="5128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正方形/長方形 5">
            <a:extLst>
              <a:ext uri="{FF2B5EF4-FFF2-40B4-BE49-F238E27FC236}">
                <a16:creationId xmlns:a16="http://schemas.microsoft.com/office/drawing/2014/main" id="{2D199FF0-19F7-5F84-1986-4DC5ADE0BEB8}"/>
              </a:ext>
            </a:extLst>
          </p:cNvPr>
          <p:cNvSpPr/>
          <p:nvPr/>
        </p:nvSpPr>
        <p:spPr>
          <a:xfrm>
            <a:off x="2725571" y="2855259"/>
            <a:ext cx="2857500" cy="262336"/>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1200" dirty="0">
                <a:solidFill>
                  <a:srgbClr val="FF0000"/>
                </a:solidFill>
              </a:rPr>
              <a:t>製品や概要が分かる写真・イメージ図等</a:t>
            </a:r>
          </a:p>
        </p:txBody>
      </p:sp>
      <p:sp>
        <p:nvSpPr>
          <p:cNvPr id="7" name="テキスト ボックス 6">
            <a:extLst>
              <a:ext uri="{FF2B5EF4-FFF2-40B4-BE49-F238E27FC236}">
                <a16:creationId xmlns:a16="http://schemas.microsoft.com/office/drawing/2014/main" id="{5E937068-02D1-AD81-A21A-7275D9D4A7BF}"/>
              </a:ext>
            </a:extLst>
          </p:cNvPr>
          <p:cNvSpPr txBox="1"/>
          <p:nvPr/>
        </p:nvSpPr>
        <p:spPr>
          <a:xfrm>
            <a:off x="-14589" y="17311"/>
            <a:ext cx="954107" cy="276999"/>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a:ln>
                  <a:noFill/>
                </a:ln>
                <a:solidFill>
                  <a:srgbClr val="FF0000"/>
                </a:solidFill>
                <a:effectLst/>
                <a:uLnTx/>
                <a:uFillTx/>
                <a:latin typeface="ＭＳ ゴシック" panose="020B0609070205080204" pitchFamily="49" charset="-128"/>
                <a:ea typeface="ＭＳ ゴシック" panose="020B0609070205080204" pitchFamily="49" charset="-128"/>
                <a:cs typeface="+mn-cs"/>
              </a:rPr>
              <a:t>【</a:t>
            </a:r>
            <a:r>
              <a:rPr kumimoji="1" lang="ja-JP" altLang="en-US" sz="1200" b="0" i="0" u="none" strike="noStrike" kern="1200" cap="none" spc="0" normalizeH="0" baseline="0" noProof="0" dirty="0">
                <a:ln>
                  <a:noFill/>
                </a:ln>
                <a:solidFill>
                  <a:srgbClr val="FF0000"/>
                </a:solidFill>
                <a:effectLst/>
                <a:uLnTx/>
                <a:uFillTx/>
                <a:latin typeface="ＭＳ ゴシック" panose="020B0609070205080204" pitchFamily="49" charset="-128"/>
                <a:ea typeface="ＭＳ ゴシック" panose="020B0609070205080204" pitchFamily="49" charset="-128"/>
                <a:cs typeface="+mn-cs"/>
              </a:rPr>
              <a:t>記載例</a:t>
            </a:r>
            <a:r>
              <a:rPr kumimoji="1" lang="en-US" altLang="ja-JP" sz="1200" b="0" i="0" u="none" strike="noStrike" kern="1200" cap="none" spc="0" normalizeH="0" baseline="0" noProof="0" dirty="0">
                <a:ln>
                  <a:noFill/>
                </a:ln>
                <a:solidFill>
                  <a:srgbClr val="FF0000"/>
                </a:solidFill>
                <a:effectLst/>
                <a:uLnTx/>
                <a:uFillTx/>
                <a:latin typeface="ＭＳ ゴシック" panose="020B0609070205080204" pitchFamily="49" charset="-128"/>
                <a:ea typeface="ＭＳ ゴシック" panose="020B0609070205080204" pitchFamily="49" charset="-128"/>
                <a:cs typeface="+mn-cs"/>
              </a:rPr>
              <a:t>】</a:t>
            </a:r>
            <a:endParaRPr kumimoji="1" lang="ja-JP" altLang="en-US" sz="1200" b="0" i="0" u="none" strike="noStrike" kern="1200" cap="none" spc="0" normalizeH="0" baseline="0" noProof="0" dirty="0">
              <a:ln>
                <a:noFill/>
              </a:ln>
              <a:solidFill>
                <a:srgbClr val="FF0000"/>
              </a:solidFill>
              <a:effectLst/>
              <a:uLnTx/>
              <a:uFillTx/>
              <a:latin typeface="ＭＳ ゴシック" panose="020B0609070205080204" pitchFamily="49" charset="-128"/>
              <a:ea typeface="ＭＳ ゴシック" panose="020B0609070205080204" pitchFamily="49" charset="-128"/>
              <a:cs typeface="+mn-cs"/>
            </a:endParaRPr>
          </a:p>
        </p:txBody>
      </p:sp>
    </p:spTree>
    <p:extLst>
      <p:ext uri="{BB962C8B-B14F-4D97-AF65-F5344CB8AC3E}">
        <p14:creationId xmlns:p14="http://schemas.microsoft.com/office/powerpoint/2010/main" val="12455694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 name="Text Box 6"/>
          <p:cNvSpPr txBox="1">
            <a:spLocks noChangeArrowheads="1"/>
          </p:cNvSpPr>
          <p:nvPr/>
        </p:nvSpPr>
        <p:spPr bwMode="auto">
          <a:xfrm>
            <a:off x="1285337" y="85905"/>
            <a:ext cx="6538402" cy="371937"/>
          </a:xfrm>
          <a:prstGeom prst="rect">
            <a:avLst/>
          </a:prstGeom>
          <a:noFill/>
          <a:ln w="38100">
            <a:solidFill>
              <a:srgbClr val="008000"/>
            </a:solidFill>
            <a:miter lim="800000"/>
            <a:headEnd/>
            <a:tailEnd/>
          </a:ln>
          <a:effectLst/>
          <a:extLst>
            <a:ext uri="{909E8E84-426E-40DD-AFC4-6F175D3DCCD1}">
              <a14:hiddenFill xmlns:a14="http://schemas.microsoft.com/office/drawing/2010/main">
                <a:solidFill>
                  <a:srgbClr val="FFFFCC"/>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36000" tIns="36000" rIns="36000" bIns="36000" anchor="ctr"/>
          <a:lstStyle>
            <a:lvl1pPr eaLnBrk="0" hangingPunct="0">
              <a:defRPr kumimoji="1" sz="1200">
                <a:solidFill>
                  <a:schemeClr val="tx1"/>
                </a:solidFill>
                <a:latin typeface="Arial" charset="0"/>
                <a:ea typeface="ＭＳ Ｐ明朝" pitchFamily="18" charset="-128"/>
              </a:defRPr>
            </a:lvl1pPr>
            <a:lvl2pPr marL="742950" indent="-285750" eaLnBrk="0" hangingPunct="0">
              <a:defRPr kumimoji="1" sz="1200">
                <a:solidFill>
                  <a:schemeClr val="tx1"/>
                </a:solidFill>
                <a:latin typeface="Arial" charset="0"/>
                <a:ea typeface="ＭＳ Ｐ明朝" pitchFamily="18" charset="-128"/>
              </a:defRPr>
            </a:lvl2pPr>
            <a:lvl3pPr marL="1143000" indent="-228600" eaLnBrk="0" hangingPunct="0">
              <a:defRPr kumimoji="1" sz="1200">
                <a:solidFill>
                  <a:schemeClr val="tx1"/>
                </a:solidFill>
                <a:latin typeface="Arial" charset="0"/>
                <a:ea typeface="ＭＳ Ｐ明朝" pitchFamily="18" charset="-128"/>
              </a:defRPr>
            </a:lvl3pPr>
            <a:lvl4pPr marL="1600200" indent="-228600" eaLnBrk="0" hangingPunct="0">
              <a:defRPr kumimoji="1" sz="1200">
                <a:solidFill>
                  <a:schemeClr val="tx1"/>
                </a:solidFill>
                <a:latin typeface="Arial" charset="0"/>
                <a:ea typeface="ＭＳ Ｐ明朝" pitchFamily="18" charset="-128"/>
              </a:defRPr>
            </a:lvl4pPr>
            <a:lvl5pPr marL="2057400" indent="-228600" eaLnBrk="0" hangingPunct="0">
              <a:defRPr kumimoji="1" sz="1200">
                <a:solidFill>
                  <a:schemeClr val="tx1"/>
                </a:solidFill>
                <a:latin typeface="Arial" charset="0"/>
                <a:ea typeface="ＭＳ Ｐ明朝" pitchFamily="18" charset="-128"/>
              </a:defRPr>
            </a:lvl5pPr>
            <a:lvl6pPr marL="2514600" indent="-228600" eaLnBrk="0" fontAlgn="t" hangingPunct="0">
              <a:spcBef>
                <a:spcPct val="0"/>
              </a:spcBef>
              <a:spcAft>
                <a:spcPct val="0"/>
              </a:spcAft>
              <a:defRPr kumimoji="1" sz="1200">
                <a:solidFill>
                  <a:schemeClr val="tx1"/>
                </a:solidFill>
                <a:latin typeface="Arial" charset="0"/>
                <a:ea typeface="ＭＳ Ｐ明朝" pitchFamily="18" charset="-128"/>
              </a:defRPr>
            </a:lvl6pPr>
            <a:lvl7pPr marL="2971800" indent="-228600" eaLnBrk="0" fontAlgn="t" hangingPunct="0">
              <a:spcBef>
                <a:spcPct val="0"/>
              </a:spcBef>
              <a:spcAft>
                <a:spcPct val="0"/>
              </a:spcAft>
              <a:defRPr kumimoji="1" sz="1200">
                <a:solidFill>
                  <a:schemeClr val="tx1"/>
                </a:solidFill>
                <a:latin typeface="Arial" charset="0"/>
                <a:ea typeface="ＭＳ Ｐ明朝" pitchFamily="18" charset="-128"/>
              </a:defRPr>
            </a:lvl7pPr>
            <a:lvl8pPr marL="3429000" indent="-228600" eaLnBrk="0" fontAlgn="t" hangingPunct="0">
              <a:spcBef>
                <a:spcPct val="0"/>
              </a:spcBef>
              <a:spcAft>
                <a:spcPct val="0"/>
              </a:spcAft>
              <a:defRPr kumimoji="1" sz="1200">
                <a:solidFill>
                  <a:schemeClr val="tx1"/>
                </a:solidFill>
                <a:latin typeface="Arial" charset="0"/>
                <a:ea typeface="ＭＳ Ｐ明朝" pitchFamily="18" charset="-128"/>
              </a:defRPr>
            </a:lvl8pPr>
            <a:lvl9pPr marL="3886200" indent="-228600" eaLnBrk="0" fontAlgn="t" hangingPunct="0">
              <a:spcBef>
                <a:spcPct val="0"/>
              </a:spcBef>
              <a:spcAft>
                <a:spcPct val="0"/>
              </a:spcAft>
              <a:defRPr kumimoji="1" sz="1200">
                <a:solidFill>
                  <a:schemeClr val="tx1"/>
                </a:solidFill>
                <a:latin typeface="Arial" charset="0"/>
                <a:ea typeface="ＭＳ Ｐ明朝" pitchFamily="18"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ja-JP" altLang="en-US" sz="2000" b="0" i="0" u="none" strike="noStrike" kern="1200" cap="none" spc="0" normalizeH="0" baseline="0" noProof="0" dirty="0">
                <a:ln>
                  <a:noFill/>
                </a:ln>
                <a:solidFill>
                  <a:srgbClr val="000000"/>
                </a:solidFill>
                <a:effectLst/>
                <a:uLnTx/>
                <a:uFillTx/>
                <a:latin typeface="ＭＳ ゴシック" panose="020B0609070205080204" pitchFamily="49" charset="-128"/>
                <a:ea typeface="ＭＳ ゴシック" panose="020B0609070205080204" pitchFamily="49" charset="-128"/>
                <a:cs typeface="+mn-cs"/>
              </a:rPr>
              <a:t>需品技術展示会において情報提供を求める技術</a:t>
            </a:r>
            <a:endParaRPr kumimoji="1" lang="ja-JP" altLang="en-US" sz="2000" i="0" u="none" strike="noStrike" kern="1200" cap="none" spc="0" normalizeH="0" baseline="0" noProof="0" dirty="0">
              <a:ln>
                <a:noFill/>
              </a:ln>
              <a:solidFill>
                <a:srgbClr val="000000"/>
              </a:solidFill>
              <a:effectLst/>
              <a:uLnTx/>
              <a:uFillTx/>
              <a:latin typeface="ＭＳ ゴシック" panose="020B0609070205080204" pitchFamily="49" charset="-128"/>
              <a:ea typeface="ＭＳ ゴシック" panose="020B0609070205080204" pitchFamily="49" charset="-128"/>
            </a:endParaRPr>
          </a:p>
        </p:txBody>
      </p:sp>
      <p:graphicFrame>
        <p:nvGraphicFramePr>
          <p:cNvPr id="30" name="表 29"/>
          <p:cNvGraphicFramePr>
            <a:graphicFrameLocks noGrp="1"/>
          </p:cNvGraphicFramePr>
          <p:nvPr/>
        </p:nvGraphicFramePr>
        <p:xfrm>
          <a:off x="82098" y="1108287"/>
          <a:ext cx="9000000" cy="5481158"/>
        </p:xfrm>
        <a:graphic>
          <a:graphicData uri="http://schemas.openxmlformats.org/drawingml/2006/table">
            <a:tbl>
              <a:tblPr firstRow="1" bandRow="1">
                <a:tableStyleId>{5C22544A-7EE6-4342-B048-85BDC9FD1C3A}</a:tableStyleId>
              </a:tblPr>
              <a:tblGrid>
                <a:gridCol w="1486726">
                  <a:extLst>
                    <a:ext uri="{9D8B030D-6E8A-4147-A177-3AD203B41FA5}">
                      <a16:colId xmlns:a16="http://schemas.microsoft.com/office/drawing/2014/main" val="1971624565"/>
                    </a:ext>
                  </a:extLst>
                </a:gridCol>
                <a:gridCol w="2312894">
                  <a:extLst>
                    <a:ext uri="{9D8B030D-6E8A-4147-A177-3AD203B41FA5}">
                      <a16:colId xmlns:a16="http://schemas.microsoft.com/office/drawing/2014/main" val="414939958"/>
                    </a:ext>
                  </a:extLst>
                </a:gridCol>
                <a:gridCol w="3989294">
                  <a:extLst>
                    <a:ext uri="{9D8B030D-6E8A-4147-A177-3AD203B41FA5}">
                      <a16:colId xmlns:a16="http://schemas.microsoft.com/office/drawing/2014/main" val="481008225"/>
                    </a:ext>
                  </a:extLst>
                </a:gridCol>
                <a:gridCol w="1211086">
                  <a:extLst>
                    <a:ext uri="{9D8B030D-6E8A-4147-A177-3AD203B41FA5}">
                      <a16:colId xmlns:a16="http://schemas.microsoft.com/office/drawing/2014/main" val="2579753156"/>
                    </a:ext>
                  </a:extLst>
                </a:gridCol>
              </a:tblGrid>
              <a:tr h="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ゴシック" panose="020B0609070205080204" pitchFamily="49" charset="-128"/>
                          <a:ea typeface="ＭＳ ゴシック" panose="020B0609070205080204" pitchFamily="49" charset="-128"/>
                        </a:rPr>
                        <a:t>区　分</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ゴシック" panose="020B0609070205080204" pitchFamily="49" charset="-128"/>
                          <a:ea typeface="ＭＳ ゴシック" panose="020B0609070205080204" pitchFamily="49" charset="-128"/>
                        </a:rPr>
                        <a:t>方向性</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ゴシック" panose="020B0609070205080204" pitchFamily="49" charset="-128"/>
                          <a:ea typeface="ＭＳ ゴシック" panose="020B0609070205080204" pitchFamily="49" charset="-128"/>
                        </a:rPr>
                        <a:t>具体例・一例</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ゴシック" panose="020B0609070205080204" pitchFamily="49" charset="-128"/>
                          <a:ea typeface="ＭＳ ゴシック" panose="020B0609070205080204" pitchFamily="49" charset="-128"/>
                        </a:rPr>
                        <a:t>展示形態</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75024598"/>
                  </a:ext>
                </a:extLst>
              </a:tr>
              <a:tr h="310320">
                <a:tc row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ゴシック" panose="020B0609070205080204" pitchFamily="49" charset="-128"/>
                          <a:ea typeface="ＭＳ ゴシック" panose="020B0609070205080204" pitchFamily="49" charset="-128"/>
                        </a:rPr>
                        <a:t>教育訓練内容の改善及び教材研究へ反映できる技術</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b="0" kern="1200" dirty="0">
                          <a:solidFill>
                            <a:schemeClr val="tx1"/>
                          </a:solidFill>
                          <a:latin typeface="ＭＳ ゴシック" panose="020B0609070205080204" pitchFamily="49" charset="-128"/>
                          <a:ea typeface="ＭＳ ゴシック" panose="020B0609070205080204" pitchFamily="49" charset="-128"/>
                          <a:cs typeface="+mn-cs"/>
                        </a:rPr>
                        <a:t>　需品科部隊の運用、戦闘の実相等の現示による効果的な教育</a:t>
                      </a:r>
                      <a:endParaRPr kumimoji="1" lang="en-US" altLang="ja-JP" sz="1200" b="0" kern="1200" dirty="0">
                        <a:solidFill>
                          <a:schemeClr val="tx1"/>
                        </a:solidFill>
                        <a:latin typeface="ＭＳ ゴシック" panose="020B0609070205080204" pitchFamily="49" charset="-128"/>
                        <a:ea typeface="ＭＳ ゴシック" panose="020B0609070205080204" pitchFamily="49" charset="-128"/>
                        <a:cs typeface="+mn-cs"/>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b="0" kern="1200" dirty="0">
                          <a:solidFill>
                            <a:schemeClr val="tx1"/>
                          </a:solidFill>
                          <a:latin typeface="ＭＳ ゴシック" panose="020B0609070205080204" pitchFamily="49" charset="-128"/>
                          <a:ea typeface="ＭＳ ゴシック" panose="020B0609070205080204" pitchFamily="49" charset="-128"/>
                          <a:cs typeface="+mn-cs"/>
                        </a:rPr>
                        <a:t>　ＡＲグラス</a:t>
                      </a:r>
                      <a:endParaRPr kumimoji="1" lang="en-US" altLang="ja-JP" sz="1200" b="0" kern="1200" dirty="0">
                        <a:solidFill>
                          <a:schemeClr val="tx1"/>
                        </a:solidFill>
                        <a:latin typeface="ＭＳ ゴシック" panose="020B0609070205080204" pitchFamily="49" charset="-128"/>
                        <a:ea typeface="ＭＳ ゴシック" panose="020B0609070205080204" pitchFamily="49" charset="-128"/>
                        <a:cs typeface="+mn-cs"/>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デ</a:t>
                      </a:r>
                      <a:endParaRPr kumimoji="1" lang="en-US" altLang="ja-JP" sz="12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0862562"/>
                  </a:ext>
                </a:extLst>
              </a:tr>
              <a:tr h="310320">
                <a:tc vMerge="1">
                  <a:txBody>
                    <a:bodyPr/>
                    <a:lstStyle/>
                    <a:p>
                      <a:endParaRPr kumimoji="1" lang="ja-JP" altLang="en-US"/>
                    </a:p>
                  </a:txBody>
                  <a:tcPr>
                    <a:lnT w="12700" cap="flat" cmpd="sng" algn="ctr">
                      <a:solidFill>
                        <a:schemeClr val="tx1"/>
                      </a:solidFill>
                      <a:prstDash val="solid"/>
                      <a:round/>
                      <a:headEnd type="none" w="med" len="med"/>
                      <a:tailEnd type="none" w="med" len="med"/>
                    </a:lnT>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b="0" kern="1200" dirty="0">
                          <a:solidFill>
                            <a:schemeClr val="tx1"/>
                          </a:solidFill>
                          <a:latin typeface="ＭＳ ゴシック" panose="020B0609070205080204" pitchFamily="49" charset="-128"/>
                          <a:ea typeface="ＭＳ ゴシック" panose="020B0609070205080204" pitchFamily="49" charset="-128"/>
                          <a:cs typeface="+mn-cs"/>
                        </a:rPr>
                        <a:t>　限られた器材・時間を活用するための器材操作・整備教育</a:t>
                      </a:r>
                      <a:endParaRPr kumimoji="1" lang="en-US" altLang="ja-JP" sz="1200" b="0" kern="1200" dirty="0">
                        <a:solidFill>
                          <a:schemeClr val="tx1"/>
                        </a:solidFill>
                        <a:latin typeface="ＭＳ ゴシック" panose="020B0609070205080204" pitchFamily="49" charset="-128"/>
                        <a:ea typeface="ＭＳ ゴシック" panose="020B0609070205080204" pitchFamily="49" charset="-128"/>
                        <a:cs typeface="+mn-cs"/>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b="0" kern="1200" dirty="0">
                          <a:solidFill>
                            <a:schemeClr val="tx1"/>
                          </a:solidFill>
                          <a:latin typeface="ＭＳ ゴシック" panose="020B0609070205080204" pitchFamily="49" charset="-128"/>
                          <a:ea typeface="ＭＳ ゴシック" panose="020B0609070205080204" pitchFamily="49" charset="-128"/>
                          <a:cs typeface="+mn-cs"/>
                        </a:rPr>
                        <a:t>　ＶＲヘッドセット</a:t>
                      </a:r>
                      <a:endParaRPr kumimoji="1" lang="en-US" altLang="ja-JP" sz="1200" b="0" kern="1200" dirty="0">
                        <a:solidFill>
                          <a:schemeClr val="tx1"/>
                        </a:solidFill>
                        <a:latin typeface="ＭＳ ゴシック" panose="020B0609070205080204" pitchFamily="49" charset="-128"/>
                        <a:ea typeface="ＭＳ ゴシック" panose="020B0609070205080204" pitchFamily="49" charset="-128"/>
                        <a:cs typeface="+mn-cs"/>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デ</a:t>
                      </a:r>
                      <a:endParaRPr kumimoji="1" lang="en-US" altLang="ja-JP" sz="12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43624355"/>
                  </a:ext>
                </a:extLst>
              </a:tr>
              <a:tr h="0">
                <a:tc rowSpan="8">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ゴシック" panose="020B0609070205080204" pitchFamily="49" charset="-128"/>
                          <a:ea typeface="ＭＳ ゴシック" panose="020B0609070205080204" pitchFamily="49" charset="-128"/>
                        </a:rPr>
                        <a:t>需品分野における研究課題の設定及び</a:t>
                      </a:r>
                      <a:endParaRPr kumimoji="1" lang="en-US" altLang="ja-JP" sz="1200" b="0" dirty="0">
                        <a:solidFill>
                          <a:schemeClr val="tx1"/>
                        </a:solidFill>
                        <a:latin typeface="ＭＳ ゴシック" panose="020B0609070205080204" pitchFamily="49" charset="-128"/>
                        <a:ea typeface="ＭＳ ゴシック" panose="020B0609070205080204" pitchFamily="49"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ゴシック" panose="020B0609070205080204" pitchFamily="49" charset="-128"/>
                          <a:ea typeface="ＭＳ ゴシック" panose="020B0609070205080204" pitchFamily="49" charset="-128"/>
                        </a:rPr>
                        <a:t>研究を推進する技術</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ゴシック" panose="020B0609070205080204" pitchFamily="49" charset="-128"/>
                          <a:ea typeface="ＭＳ ゴシック" panose="020B0609070205080204" pitchFamily="49" charset="-128"/>
                        </a:rPr>
                        <a:t>　糧食の軽量・コンパクト化</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ゴシック" panose="020B0609070205080204" pitchFamily="49" charset="-128"/>
                          <a:ea typeface="ＭＳ ゴシック" panose="020B0609070205080204" pitchFamily="49" charset="-128"/>
                        </a:rPr>
                        <a:t>○　</a:t>
                      </a:r>
                      <a:r>
                        <a:rPr kumimoji="1" lang="zh-TW" altLang="en-US" sz="1200" b="0" dirty="0">
                          <a:solidFill>
                            <a:schemeClr val="tx1"/>
                          </a:solidFill>
                          <a:latin typeface="ＭＳ ゴシック" panose="020B0609070205080204" pitchFamily="49" charset="-128"/>
                          <a:ea typeface="ＭＳ ゴシック" panose="020B0609070205080204" pitchFamily="49" charset="-128"/>
                        </a:rPr>
                        <a:t>栄養経皮摂取</a:t>
                      </a:r>
                      <a:endParaRPr kumimoji="1" lang="en-US" altLang="ja-JP" sz="1200" b="0" dirty="0">
                        <a:solidFill>
                          <a:schemeClr val="tx1"/>
                        </a:solidFill>
                        <a:latin typeface="ＭＳ ゴシック" panose="020B0609070205080204" pitchFamily="49" charset="-128"/>
                        <a:ea typeface="ＭＳ ゴシック" panose="020B0609070205080204" pitchFamily="49"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b="0" kern="1200" dirty="0">
                          <a:solidFill>
                            <a:schemeClr val="tx1"/>
                          </a:solidFill>
                          <a:latin typeface="ＭＳ ゴシック" panose="020B0609070205080204" pitchFamily="49" charset="-128"/>
                          <a:ea typeface="ＭＳ ゴシック" panose="020B0609070205080204" pitchFamily="49" charset="-128"/>
                          <a:cs typeface="+mn-cs"/>
                        </a:rPr>
                        <a:t>○　低Ｇ</a:t>
                      </a:r>
                      <a:r>
                        <a:rPr kumimoji="1" lang="en-US" altLang="ja-JP" sz="1200" b="0" kern="1200" dirty="0">
                          <a:solidFill>
                            <a:schemeClr val="tx1"/>
                          </a:solidFill>
                          <a:latin typeface="ＭＳ ゴシック" panose="020B0609070205080204" pitchFamily="49" charset="-128"/>
                          <a:ea typeface="ＭＳ ゴシック" panose="020B0609070205080204" pitchFamily="49" charset="-128"/>
                          <a:cs typeface="+mn-cs"/>
                        </a:rPr>
                        <a:t>I</a:t>
                      </a:r>
                      <a:r>
                        <a:rPr kumimoji="1" lang="ja-JP" altLang="en-US" sz="1200" b="0" kern="1200" dirty="0">
                          <a:solidFill>
                            <a:schemeClr val="tx1"/>
                          </a:solidFill>
                          <a:latin typeface="ＭＳ ゴシック" panose="020B0609070205080204" pitchFamily="49" charset="-128"/>
                          <a:ea typeface="ＭＳ ゴシック" panose="020B0609070205080204" pitchFamily="49" charset="-128"/>
                          <a:cs typeface="+mn-cs"/>
                        </a:rPr>
                        <a:t>値・血行促進・高カロリー高たんぱく</a:t>
                      </a: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177800" marR="0" indent="-177800" algn="ctr" defTabSz="914400" rtl="0" eaLnBrk="1" fontAlgn="auto" latinLnBrk="0" hangingPunct="1">
                        <a:lnSpc>
                          <a:spcPct val="100000"/>
                        </a:lnSpc>
                        <a:spcBef>
                          <a:spcPts val="0"/>
                        </a:spcBef>
                        <a:spcAft>
                          <a:spcPts val="0"/>
                        </a:spcAft>
                        <a:buClrTx/>
                        <a:buSzTx/>
                        <a:buFontTx/>
                        <a:buNone/>
                        <a:tabLst/>
                        <a:defRPr/>
                      </a:pPr>
                      <a:r>
                        <a:rPr kumimoji="1" lang="ja-JP" altLang="en-US" sz="1200" b="0" kern="1200" dirty="0">
                          <a:solidFill>
                            <a:schemeClr val="tx1"/>
                          </a:solidFill>
                          <a:latin typeface="ＭＳ ゴシック" panose="020B0609070205080204" pitchFamily="49" charset="-128"/>
                          <a:ea typeface="ＭＳ ゴシック" panose="020B0609070205080204" pitchFamily="49" charset="-128"/>
                          <a:cs typeface="+mn-cs"/>
                        </a:rPr>
                        <a:t>実</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87834219"/>
                  </a:ext>
                </a:extLst>
              </a:tr>
              <a:tr h="694368">
                <a:tc vMerge="1">
                  <a:txBody>
                    <a:bodyPr/>
                    <a:lstStyle/>
                    <a:p>
                      <a:endParaRPr kumimoji="1" lang="ja-JP" altLang="en-US"/>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ゴシック" panose="020B0609070205080204" pitchFamily="49" charset="-128"/>
                          <a:ea typeface="ＭＳ ゴシック" panose="020B0609070205080204" pitchFamily="49" charset="-128"/>
                        </a:rPr>
                        <a:t>　各種環境に適応する被服</a:t>
                      </a:r>
                      <a:endParaRPr kumimoji="1" lang="en-US" altLang="ja-JP" sz="1200" b="0" i="0" u="none" strike="noStrike" kern="1200" cap="none" spc="0" normalizeH="0" baseline="0" noProof="0" dirty="0">
                        <a:ln>
                          <a:noFill/>
                        </a:ln>
                        <a:solidFill>
                          <a:srgbClr val="000000"/>
                        </a:solidFill>
                        <a:effectLst/>
                        <a:uLnTx/>
                        <a:uFillTx/>
                        <a:latin typeface="ＭＳ ゴシック" panose="020B0609070205080204" pitchFamily="49" charset="-128"/>
                        <a:ea typeface="ＭＳ ゴシック" panose="020B0609070205080204" pitchFamily="49"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77800" marR="0" indent="-177800" defTabSz="914400" rtl="0" eaLnBrk="1" fontAlgn="t" latinLnBrk="0" hangingPunct="1">
                        <a:lnSpc>
                          <a:spcPct val="120000"/>
                        </a:lnSpc>
                        <a:spcBef>
                          <a:spcPct val="0"/>
                        </a:spcBef>
                        <a:spcAft>
                          <a:spcPct val="0"/>
                        </a:spcAft>
                        <a:buClrTx/>
                        <a:buSzTx/>
                        <a:buFontTx/>
                        <a:buNone/>
                        <a:tabLst/>
                      </a:pPr>
                      <a:r>
                        <a:rPr kumimoji="1" lang="ja-JP" altLang="en-US" sz="1200" b="0" dirty="0">
                          <a:solidFill>
                            <a:schemeClr val="tx1"/>
                          </a:solidFill>
                          <a:latin typeface="ＭＳ ゴシック" panose="020B0609070205080204" pitchFamily="49" charset="-128"/>
                          <a:ea typeface="ＭＳ ゴシック" panose="020B0609070205080204" pitchFamily="49" charset="-128"/>
                        </a:rPr>
                        <a:t>○　レイヤリングシステム</a:t>
                      </a:r>
                    </a:p>
                    <a:p>
                      <a:pPr marL="177800" marR="0" indent="-177800" defTabSz="914400" rtl="0" eaLnBrk="1" fontAlgn="t" latinLnBrk="0" hangingPunct="1">
                        <a:lnSpc>
                          <a:spcPct val="120000"/>
                        </a:lnSpc>
                        <a:spcBef>
                          <a:spcPct val="0"/>
                        </a:spcBef>
                        <a:spcAft>
                          <a:spcPct val="0"/>
                        </a:spcAft>
                        <a:buClrTx/>
                        <a:buSzTx/>
                        <a:buFontTx/>
                        <a:buNone/>
                        <a:tabLst/>
                      </a:pPr>
                      <a:r>
                        <a:rPr kumimoji="1" lang="ja-JP" altLang="en-US" sz="1200" b="0" dirty="0">
                          <a:solidFill>
                            <a:schemeClr val="tx1"/>
                          </a:solidFill>
                          <a:latin typeface="ＭＳ ゴシック" panose="020B0609070205080204" pitchFamily="49" charset="-128"/>
                          <a:ea typeface="ＭＳ ゴシック" panose="020B0609070205080204" pitchFamily="49" charset="-128"/>
                        </a:rPr>
                        <a:t>○　空調服、水冷服、ペルチェベスト等の暑熱対策用品に関する技術</a:t>
                      </a: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177800" marR="0" indent="-177800" algn="ctr" defTabSz="914400" rtl="0" eaLnBrk="1" fontAlgn="t" latinLnBrk="0" hangingPunct="1">
                        <a:lnSpc>
                          <a:spcPct val="120000"/>
                        </a:lnSpc>
                        <a:spcBef>
                          <a:spcPct val="0"/>
                        </a:spcBef>
                        <a:spcAft>
                          <a:spcPct val="0"/>
                        </a:spcAft>
                        <a:buClrTx/>
                        <a:buSzTx/>
                        <a:buFontTx/>
                        <a:buNone/>
                        <a:tabLst/>
                      </a:pPr>
                      <a:r>
                        <a:rPr kumimoji="1" lang="ja-JP" altLang="en-US" sz="1200" b="0" dirty="0">
                          <a:solidFill>
                            <a:schemeClr val="tx1"/>
                          </a:solidFill>
                          <a:latin typeface="ＭＳ ゴシック" panose="020B0609070205080204" pitchFamily="49" charset="-128"/>
                          <a:ea typeface="ＭＳ ゴシック" panose="020B0609070205080204" pitchFamily="49" charset="-128"/>
                        </a:rPr>
                        <a:t>実・プ</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22744814"/>
                  </a:ext>
                </a:extLst>
              </a:tr>
              <a:tr h="694368">
                <a:tc vMerge="1">
                  <a:txBody>
                    <a:bodyPr/>
                    <a:lstStyle/>
                    <a:p>
                      <a:endParaRPr kumimoji="1" lang="ja-JP" altLang="en-US"/>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ＭＳ ゴシック" panose="020B0609070205080204" pitchFamily="49" charset="-128"/>
                          <a:ea typeface="ＭＳ ゴシック" panose="020B0609070205080204" pitchFamily="49" charset="-128"/>
                        </a:rPr>
                        <a:t>　個人の戦闘力を最大限に発揮する戦闘装着セット</a:t>
                      </a:r>
                      <a:endParaRPr kumimoji="1" lang="en-US" altLang="ja-JP" sz="1200" b="0" i="0" u="none" strike="noStrike" kern="1200" cap="none" spc="0" normalizeH="0" baseline="0" noProof="0" dirty="0">
                        <a:ln>
                          <a:noFill/>
                        </a:ln>
                        <a:solidFill>
                          <a:srgbClr val="000000"/>
                        </a:solidFill>
                        <a:effectLst/>
                        <a:uLnTx/>
                        <a:uFillTx/>
                        <a:latin typeface="ＭＳ ゴシック" panose="020B0609070205080204" pitchFamily="49" charset="-128"/>
                        <a:ea typeface="ＭＳ ゴシック" panose="020B0609070205080204" pitchFamily="49"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177800" marR="0" indent="-177800" defTabSz="914400" rtl="0" eaLnBrk="1" fontAlgn="t" latinLnBrk="0" hangingPunct="1">
                        <a:lnSpc>
                          <a:spcPct val="120000"/>
                        </a:lnSpc>
                        <a:spcBef>
                          <a:spcPct val="0"/>
                        </a:spcBef>
                        <a:spcAft>
                          <a:spcPct val="0"/>
                        </a:spcAft>
                        <a:buClrTx/>
                        <a:buSzTx/>
                        <a:buFontTx/>
                        <a:buNone/>
                        <a:tabLst/>
                      </a:pPr>
                      <a:r>
                        <a:rPr kumimoji="1" lang="ja-JP" altLang="en-US" sz="1200" b="0" dirty="0">
                          <a:solidFill>
                            <a:schemeClr val="tx1"/>
                          </a:solidFill>
                          <a:latin typeface="ＭＳ ゴシック" panose="020B0609070205080204" pitchFamily="49" charset="-128"/>
                          <a:ea typeface="ＭＳ ゴシック" panose="020B0609070205080204" pitchFamily="49" charset="-128"/>
                        </a:rPr>
                        <a:t>○　一体型装具</a:t>
                      </a:r>
                    </a:p>
                    <a:p>
                      <a:pPr marL="177800" marR="0" indent="-177800" defTabSz="914400" rtl="0" eaLnBrk="1" fontAlgn="t" latinLnBrk="0" hangingPunct="1">
                        <a:lnSpc>
                          <a:spcPct val="120000"/>
                        </a:lnSpc>
                        <a:spcBef>
                          <a:spcPct val="0"/>
                        </a:spcBef>
                        <a:spcAft>
                          <a:spcPct val="0"/>
                        </a:spcAft>
                        <a:buClrTx/>
                        <a:buSzTx/>
                        <a:buFontTx/>
                        <a:buNone/>
                        <a:tabLst/>
                      </a:pPr>
                      <a:r>
                        <a:rPr kumimoji="1" lang="ja-JP" altLang="en-US" sz="1200" b="0" dirty="0">
                          <a:solidFill>
                            <a:schemeClr val="tx1"/>
                          </a:solidFill>
                          <a:latin typeface="ＭＳ ゴシック" panose="020B0609070205080204" pitchFamily="49" charset="-128"/>
                          <a:ea typeface="ＭＳ ゴシック" panose="020B0609070205080204" pitchFamily="49" charset="-128"/>
                        </a:rPr>
                        <a:t>○　各監視器材に対する隠蔽・欺騙技術</a:t>
                      </a:r>
                    </a:p>
                    <a:p>
                      <a:pPr marL="177800" marR="0" indent="-177800" defTabSz="914400" rtl="0" eaLnBrk="1" fontAlgn="t" latinLnBrk="0" hangingPunct="1">
                        <a:lnSpc>
                          <a:spcPct val="120000"/>
                        </a:lnSpc>
                        <a:spcBef>
                          <a:spcPct val="0"/>
                        </a:spcBef>
                        <a:spcAft>
                          <a:spcPct val="0"/>
                        </a:spcAft>
                        <a:buClrTx/>
                        <a:buSzTx/>
                        <a:buFontTx/>
                        <a:buNone/>
                        <a:tabLst/>
                      </a:pPr>
                      <a:r>
                        <a:rPr kumimoji="1" lang="ja-JP" altLang="en-US" sz="1200" b="0" dirty="0">
                          <a:solidFill>
                            <a:schemeClr val="tx1"/>
                          </a:solidFill>
                          <a:latin typeface="ＭＳ ゴシック" panose="020B0609070205080204" pitchFamily="49" charset="-128"/>
                          <a:ea typeface="ＭＳ ゴシック" panose="020B0609070205080204" pitchFamily="49" charset="-128"/>
                        </a:rPr>
                        <a:t>○　最新の防弾装備</a:t>
                      </a:r>
                      <a:endParaRPr kumimoji="1" lang="en-US" altLang="ja-JP" sz="1200" b="0" dirty="0">
                        <a:solidFill>
                          <a:schemeClr val="tx1"/>
                        </a:solidFill>
                        <a:latin typeface="ＭＳ ゴシック" panose="020B0609070205080204" pitchFamily="49" charset="-128"/>
                        <a:ea typeface="ＭＳ ゴシック" panose="020B0609070205080204" pitchFamily="49" charset="-128"/>
                      </a:endParaRPr>
                    </a:p>
                    <a:p>
                      <a:pPr marL="177800" marR="0" indent="-177800" defTabSz="914400" rtl="0" eaLnBrk="1" fontAlgn="t" latinLnBrk="0" hangingPunct="1">
                        <a:lnSpc>
                          <a:spcPct val="120000"/>
                        </a:lnSpc>
                        <a:spcBef>
                          <a:spcPct val="0"/>
                        </a:spcBef>
                        <a:spcAft>
                          <a:spcPct val="0"/>
                        </a:spcAft>
                        <a:buClrTx/>
                        <a:buSzTx/>
                        <a:buFontTx/>
                        <a:buNone/>
                        <a:tabLst/>
                      </a:pPr>
                      <a:r>
                        <a:rPr kumimoji="1" lang="ja-JP" altLang="en-US" sz="1200" b="0" dirty="0">
                          <a:solidFill>
                            <a:schemeClr val="tx1"/>
                          </a:solidFill>
                          <a:latin typeface="ＭＳ ゴシック" panose="020B0609070205080204" pitchFamily="49" charset="-128"/>
                          <a:ea typeface="ＭＳ ゴシック" panose="020B0609070205080204" pitchFamily="49" charset="-128"/>
                        </a:rPr>
                        <a:t>○　個人用偽装網</a:t>
                      </a:r>
                      <a:endParaRPr kumimoji="1" lang="en-US" altLang="ja-JP" sz="1200" b="0" dirty="0">
                        <a:solidFill>
                          <a:schemeClr val="tx1"/>
                        </a:solidFill>
                        <a:latin typeface="ＭＳ ゴシック" panose="020B0609070205080204" pitchFamily="49" charset="-128"/>
                        <a:ea typeface="ＭＳ ゴシック" panose="020B0609070205080204" pitchFamily="49" charset="-128"/>
                      </a:endParaRP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177800" marR="0" indent="-177800" algn="ctr" defTabSz="914400" rtl="0" eaLnBrk="1" fontAlgn="t" latinLnBrk="0" hangingPunct="1">
                        <a:lnSpc>
                          <a:spcPct val="120000"/>
                        </a:lnSpc>
                        <a:spcBef>
                          <a:spcPct val="0"/>
                        </a:spcBef>
                        <a:spcAft>
                          <a:spcPct val="0"/>
                        </a:spcAft>
                        <a:buClrTx/>
                        <a:buSzTx/>
                        <a:buFontTx/>
                        <a:buNone/>
                        <a:tabLst/>
                      </a:pPr>
                      <a:r>
                        <a:rPr kumimoji="1" lang="ja-JP" altLang="en-US" sz="1200" b="0" dirty="0">
                          <a:solidFill>
                            <a:schemeClr val="tx1"/>
                          </a:solidFill>
                          <a:latin typeface="ＭＳ ゴシック" panose="020B0609070205080204" pitchFamily="49" charset="-128"/>
                          <a:ea typeface="ＭＳ ゴシック" panose="020B0609070205080204" pitchFamily="49" charset="-128"/>
                        </a:rPr>
                        <a:t>実</a:t>
                      </a:r>
                      <a:endParaRPr kumimoji="1" lang="en-US" altLang="ja-JP" sz="1200" b="0" dirty="0">
                        <a:solidFill>
                          <a:schemeClr val="tx1"/>
                        </a:solidFill>
                        <a:latin typeface="ＭＳ ゴシック" panose="020B0609070205080204" pitchFamily="49" charset="-128"/>
                        <a:ea typeface="ＭＳ ゴシック" panose="020B0609070205080204" pitchFamily="49"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30399169"/>
                  </a:ext>
                </a:extLst>
              </a:tr>
              <a:tr h="185541">
                <a:tc vMerge="1">
                  <a:txBody>
                    <a:bodyPr/>
                    <a:lstStyle/>
                    <a:p>
                      <a:endParaRPr kumimoji="1" lang="ja-JP" altLang="en-US"/>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ＭＳ ゴシック" panose="020B0609070205080204" pitchFamily="49" charset="-128"/>
                          <a:ea typeface="ＭＳ ゴシック" panose="020B0609070205080204" pitchFamily="49" charset="-128"/>
                        </a:rPr>
                        <a:t>　各種環境に適応する天幕類</a:t>
                      </a:r>
                      <a:r>
                        <a:rPr kumimoji="1" lang="zh-TW" altLang="en-US" sz="1200" b="0" i="0" u="none" strike="noStrike" kern="1200" cap="none" spc="0" normalizeH="0" baseline="0" noProof="0" dirty="0">
                          <a:ln>
                            <a:noFill/>
                          </a:ln>
                          <a:solidFill>
                            <a:srgbClr val="000000"/>
                          </a:solidFill>
                          <a:effectLst/>
                          <a:uLnTx/>
                          <a:uFillTx/>
                          <a:latin typeface="ＭＳ ゴシック" panose="020B0609070205080204" pitchFamily="49" charset="-128"/>
                          <a:ea typeface="ＭＳ ゴシック" panose="020B0609070205080204" pitchFamily="49" charset="-128"/>
                        </a:rPr>
                        <a:t>（宿営資器材）</a:t>
                      </a:r>
                      <a:endParaRPr kumimoji="1" lang="ja-JP" altLang="en-US" sz="1200" b="0" dirty="0">
                        <a:solidFill>
                          <a:schemeClr val="tx1"/>
                        </a:solidFill>
                        <a:latin typeface="ＭＳ ゴシック" panose="020B0609070205080204" pitchFamily="49" charset="-128"/>
                        <a:ea typeface="ＭＳ ゴシック" panose="020B0609070205080204" pitchFamily="49"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177800" marR="0" indent="-177800" algn="l" defTabSz="914400" rtl="0" eaLnBrk="1" fontAlgn="auto" latinLnBrk="0" hangingPunct="1">
                        <a:lnSpc>
                          <a:spcPct val="120000"/>
                        </a:lnSpc>
                        <a:spcBef>
                          <a:spcPts val="0"/>
                        </a:spcBef>
                        <a:spcAft>
                          <a:spcPts val="0"/>
                        </a:spcAft>
                        <a:buClrTx/>
                        <a:buSzTx/>
                        <a:buFontTx/>
                        <a:buNone/>
                        <a:tabLst/>
                        <a:defRPr/>
                      </a:pPr>
                      <a:r>
                        <a:rPr kumimoji="1" lang="ja-JP" altLang="en-US" sz="1200" b="0" dirty="0">
                          <a:solidFill>
                            <a:schemeClr val="tx1"/>
                          </a:solidFill>
                          <a:latin typeface="ＭＳ ゴシック" panose="020B0609070205080204" pitchFamily="49" charset="-128"/>
                          <a:ea typeface="ＭＳ ゴシック" panose="020B0609070205080204" pitchFamily="49" charset="-128"/>
                        </a:rPr>
                        <a:t>○　野外設置型のエアコンに関する技術</a:t>
                      </a:r>
                      <a:endParaRPr kumimoji="1" lang="en-US" altLang="ja-JP" sz="1200" b="0" dirty="0">
                        <a:solidFill>
                          <a:schemeClr val="tx1"/>
                        </a:solidFill>
                        <a:latin typeface="ＭＳ ゴシック" panose="020B0609070205080204" pitchFamily="49" charset="-128"/>
                        <a:ea typeface="ＭＳ ゴシック" panose="020B0609070205080204" pitchFamily="49" charset="-128"/>
                      </a:endParaRPr>
                    </a:p>
                    <a:p>
                      <a:pPr marL="177800" marR="0" lvl="0" indent="-177800" algn="l" defTabSz="914400" rtl="0" eaLnBrk="1" fontAlgn="auto" latinLnBrk="0" hangingPunct="1">
                        <a:lnSpc>
                          <a:spcPct val="120000"/>
                        </a:lnSpc>
                        <a:spcBef>
                          <a:spcPts val="0"/>
                        </a:spcBef>
                        <a:spcAft>
                          <a:spcPts val="0"/>
                        </a:spcAft>
                        <a:buClrTx/>
                        <a:buSzTx/>
                        <a:buFontTx/>
                        <a:buNone/>
                        <a:tabLst/>
                        <a:defRPr/>
                      </a:pPr>
                      <a:r>
                        <a:rPr kumimoji="1" lang="ja-JP" altLang="en-US" sz="1200" b="0" dirty="0">
                          <a:solidFill>
                            <a:schemeClr val="tx1"/>
                          </a:solidFill>
                          <a:latin typeface="ＭＳ ゴシック" panose="020B0609070205080204" pitchFamily="49" charset="-128"/>
                          <a:ea typeface="ＭＳ ゴシック" panose="020B0609070205080204" pitchFamily="49" charset="-128"/>
                        </a:rPr>
                        <a:t>○　スマート天幕</a:t>
                      </a:r>
                      <a:endParaRPr kumimoji="1" lang="en-US" altLang="ja-JP" sz="1200" b="0" dirty="0">
                        <a:solidFill>
                          <a:schemeClr val="tx1"/>
                        </a:solidFill>
                        <a:latin typeface="ＭＳ ゴシック" panose="020B0609070205080204" pitchFamily="49" charset="-128"/>
                        <a:ea typeface="ＭＳ ゴシック" panose="020B0609070205080204" pitchFamily="49" charset="-128"/>
                      </a:endParaRP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177800" marR="0" lvl="0" indent="-177800" algn="ctr" defTabSz="914400" rtl="0" eaLnBrk="1" fontAlgn="t" latinLnBrk="0" hangingPunct="1">
                        <a:lnSpc>
                          <a:spcPct val="120000"/>
                        </a:lnSpc>
                        <a:spcBef>
                          <a:spcPct val="0"/>
                        </a:spcBef>
                        <a:spcAft>
                          <a:spcPct val="0"/>
                        </a:spcAft>
                        <a:buClrTx/>
                        <a:buSzTx/>
                        <a:buFontTx/>
                        <a:buNone/>
                        <a:tabLst/>
                        <a:defRPr/>
                      </a:pPr>
                      <a:r>
                        <a:rPr kumimoji="1" lang="ja-JP" altLang="en-US" sz="1200" b="0" i="0" u="none" strike="noStrike" kern="1200" cap="none" spc="0" normalizeH="0" baseline="0" noProof="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実・プ</a:t>
                      </a:r>
                      <a:endParaRPr kumimoji="1" lang="ja-JP" altLang="en-US" sz="12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34009463"/>
                  </a:ext>
                </a:extLst>
              </a:tr>
              <a:tr h="0">
                <a:tc vMerge="1">
                  <a:txBody>
                    <a:bodyPr/>
                    <a:lstStyle/>
                    <a:p>
                      <a:endParaRPr kumimoji="1" lang="ja-JP" altLang="en-US"/>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ゴシック" panose="020B0609070205080204" pitchFamily="49" charset="-128"/>
                          <a:ea typeface="ＭＳ ゴシック" panose="020B0609070205080204" pitchFamily="49" charset="-128"/>
                        </a:rPr>
                        <a:t>　補給に係る無人アセット</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177800" marR="0" lvl="0" indent="-177800" algn="l" defTabSz="914400" rtl="0" eaLnBrk="1" fontAlgn="t" latinLnBrk="0" hangingPunct="1">
                        <a:lnSpc>
                          <a:spcPct val="120000"/>
                        </a:lnSpc>
                        <a:spcBef>
                          <a:spcPct val="0"/>
                        </a:spcBef>
                        <a:spcAft>
                          <a:spcPct val="0"/>
                        </a:spcAft>
                        <a:buClrTx/>
                        <a:buSzTx/>
                        <a:buFontTx/>
                        <a:buNone/>
                        <a:tabLst/>
                        <a:defRPr/>
                      </a:pPr>
                      <a:r>
                        <a:rPr kumimoji="1" lang="ja-JP" altLang="en-US" sz="1200" b="0" dirty="0">
                          <a:solidFill>
                            <a:schemeClr val="tx1"/>
                          </a:solidFill>
                          <a:latin typeface="ＭＳ ゴシック" panose="020B0609070205080204" pitchFamily="49" charset="-128"/>
                          <a:ea typeface="ＭＳ ゴシック" panose="020B0609070205080204" pitchFamily="49" charset="-128"/>
                        </a:rPr>
                        <a:t>○　ＵＳＶ、ＵＵＶ、ＵＡＶ、ＵＧＶ</a:t>
                      </a:r>
                      <a:endParaRPr kumimoji="1" lang="en-US" altLang="ja-JP" sz="1200" b="0" dirty="0">
                        <a:solidFill>
                          <a:schemeClr val="tx1"/>
                        </a:solidFill>
                        <a:latin typeface="ＭＳ ゴシック" panose="020B0609070205080204" pitchFamily="49" charset="-128"/>
                        <a:ea typeface="ＭＳ ゴシック" panose="020B0609070205080204" pitchFamily="49" charset="-128"/>
                      </a:endParaRPr>
                    </a:p>
                    <a:p>
                      <a:pPr marL="177800" marR="0" lvl="0" indent="-177800" algn="l" defTabSz="914400" rtl="0" eaLnBrk="1" fontAlgn="t" latinLnBrk="0" hangingPunct="1">
                        <a:lnSpc>
                          <a:spcPct val="120000"/>
                        </a:lnSpc>
                        <a:spcBef>
                          <a:spcPct val="0"/>
                        </a:spcBef>
                        <a:spcAft>
                          <a:spcPct val="0"/>
                        </a:spcAft>
                        <a:buClrTx/>
                        <a:buSzTx/>
                        <a:buFontTx/>
                        <a:buNone/>
                        <a:tabLst/>
                        <a:defRPr/>
                      </a:pPr>
                      <a:r>
                        <a:rPr kumimoji="1" lang="ja-JP" altLang="en-US" sz="1200" b="0" dirty="0">
                          <a:solidFill>
                            <a:schemeClr val="tx1"/>
                          </a:solidFill>
                          <a:latin typeface="ＭＳ ゴシック" panose="020B0609070205080204" pitchFamily="49" charset="-128"/>
                          <a:ea typeface="ＭＳ ゴシック" panose="020B0609070205080204" pitchFamily="49" charset="-128"/>
                        </a:rPr>
                        <a:t>○　スウォーム技術</a:t>
                      </a:r>
                      <a:endParaRPr kumimoji="1" lang="en-US" altLang="ja-JP" sz="1200" b="0" dirty="0">
                        <a:solidFill>
                          <a:schemeClr val="tx1"/>
                        </a:solidFill>
                        <a:latin typeface="ＭＳ ゴシック" panose="020B0609070205080204" pitchFamily="49" charset="-128"/>
                        <a:ea typeface="ＭＳ ゴシック" panose="020B0609070205080204" pitchFamily="49" charset="-128"/>
                      </a:endParaRPr>
                    </a:p>
                    <a:p>
                      <a:pPr marL="177800" marR="0" lvl="0" indent="-177800" algn="l" defTabSz="914400" rtl="0" eaLnBrk="1" fontAlgn="t" latinLnBrk="0" hangingPunct="1">
                        <a:lnSpc>
                          <a:spcPct val="120000"/>
                        </a:lnSpc>
                        <a:spcBef>
                          <a:spcPct val="0"/>
                        </a:spcBef>
                        <a:spcAft>
                          <a:spcPct val="0"/>
                        </a:spcAft>
                        <a:buClrTx/>
                        <a:buSzTx/>
                        <a:buFontTx/>
                        <a:buNone/>
                        <a:tabLst/>
                        <a:defRPr/>
                      </a:pPr>
                      <a:r>
                        <a:rPr kumimoji="1" lang="ja-JP" altLang="en-US" sz="1200" b="0" dirty="0">
                          <a:solidFill>
                            <a:schemeClr val="tx1"/>
                          </a:solidFill>
                          <a:latin typeface="ＭＳ ゴシック" panose="020B0609070205080204" pitchFamily="49" charset="-128"/>
                          <a:ea typeface="ＭＳ ゴシック" panose="020B0609070205080204" pitchFamily="49" charset="-128"/>
                        </a:rPr>
                        <a:t>○　滑空投下器材</a:t>
                      </a:r>
                      <a:endParaRPr kumimoji="1" lang="en-US" altLang="ja-JP" sz="1200" b="0" dirty="0">
                        <a:solidFill>
                          <a:schemeClr val="tx1"/>
                        </a:solidFill>
                        <a:latin typeface="ＭＳ ゴシック" panose="020B0609070205080204" pitchFamily="49" charset="-128"/>
                        <a:ea typeface="ＭＳ ゴシック" panose="020B0609070205080204" pitchFamily="49" charset="-128"/>
                      </a:endParaRP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177800" marR="0" lvl="0" indent="-177800" algn="ctr" defTabSz="914400" rtl="0" eaLnBrk="1" fontAlgn="t" latinLnBrk="0" hangingPunct="1">
                        <a:lnSpc>
                          <a:spcPct val="12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実・プ・デ</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11322583"/>
                  </a:ext>
                </a:extLst>
              </a:tr>
              <a:tr h="0">
                <a:tc vMerge="1">
                  <a:txBody>
                    <a:bodyPr/>
                    <a:lstStyle/>
                    <a:p>
                      <a:endParaRPr kumimoji="1" lang="ja-JP" altLang="en-US"/>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ゴシック" panose="020B0609070205080204" pitchFamily="49" charset="-128"/>
                          <a:ea typeface="ＭＳ ゴシック" panose="020B0609070205080204" pitchFamily="49" charset="-128"/>
                        </a:rPr>
                        <a:t>　野外における荷役作業</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177800" marR="0" lvl="0" indent="-177800" algn="l" defTabSz="914400" rtl="0" eaLnBrk="1" fontAlgn="t" latinLnBrk="0" hangingPunct="1">
                        <a:lnSpc>
                          <a:spcPct val="12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rPr>
                        <a:t>　</a:t>
                      </a:r>
                      <a:r>
                        <a:rPr kumimoji="1" lang="ja-JP" altLang="en-US" sz="1200" b="0" dirty="0">
                          <a:solidFill>
                            <a:schemeClr val="tx1"/>
                          </a:solidFill>
                          <a:latin typeface="ＭＳ ゴシック" panose="020B0609070205080204" pitchFamily="49" charset="-128"/>
                          <a:ea typeface="ＭＳ ゴシック" panose="020B0609070205080204" pitchFamily="49" charset="-128"/>
                        </a:rPr>
                        <a:t>不整地仕様の荷役器材（フォークリフト等）　</a:t>
                      </a:r>
                      <a:endParaRPr kumimoji="1" lang="en-US" altLang="ja-JP" sz="1200" b="0" dirty="0">
                        <a:solidFill>
                          <a:schemeClr val="tx1"/>
                        </a:solidFill>
                        <a:latin typeface="ＭＳ ゴシック" panose="020B0609070205080204" pitchFamily="49" charset="-128"/>
                        <a:ea typeface="ＭＳ ゴシック" panose="020B0609070205080204" pitchFamily="49" charset="-128"/>
                      </a:endParaRP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177800" marR="0" lvl="0" indent="-177800" algn="ctr" defTabSz="914400" rtl="0" eaLnBrk="1" fontAlgn="t" latinLnBrk="0" hangingPunct="1">
                        <a:lnSpc>
                          <a:spcPct val="12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実・プ・デ</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78692840"/>
                  </a:ext>
                </a:extLst>
              </a:tr>
              <a:tr h="0">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dirty="0">
                        <a:solidFill>
                          <a:schemeClr val="tx1"/>
                        </a:solidFill>
                        <a:latin typeface="ＭＳ ゴシック" panose="020B0609070205080204" pitchFamily="49" charset="-128"/>
                        <a:ea typeface="ＭＳ ゴシック" panose="020B0609070205080204" pitchFamily="49"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ゴシック" panose="020B0609070205080204" pitchFamily="49" charset="-128"/>
                          <a:ea typeface="ＭＳ ゴシック" panose="020B0609070205080204" pitchFamily="49" charset="-128"/>
                        </a:rPr>
                        <a:t>　各種状況に適合する給油器材</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177800" marR="0" indent="-177800" defTabSz="914400" rtl="0" eaLnBrk="1" fontAlgn="t" latinLnBrk="0" hangingPunct="1">
                        <a:lnSpc>
                          <a:spcPct val="120000"/>
                        </a:lnSpc>
                        <a:spcBef>
                          <a:spcPct val="0"/>
                        </a:spcBef>
                        <a:spcAft>
                          <a:spcPct val="0"/>
                        </a:spcAft>
                        <a:buClrTx/>
                        <a:buSzTx/>
                        <a:buFontTx/>
                        <a:buNone/>
                        <a:tabLst/>
                      </a:pPr>
                      <a:r>
                        <a:rPr kumimoji="1" lang="ja-JP" altLang="en-US" sz="1200" b="0" i="0" u="none"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rPr>
                        <a:t>　タンクコンテナ（フレキシブルタンクの小型版含む）　</a:t>
                      </a: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177800" marR="0" lvl="0" indent="-177800" algn="ctr" defTabSz="914400" rtl="0" eaLnBrk="1" fontAlgn="t" latinLnBrk="0" hangingPunct="1">
                        <a:lnSpc>
                          <a:spcPct val="12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実・プ</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860216861"/>
                  </a:ext>
                </a:extLst>
              </a:tr>
              <a:tr h="0">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dirty="0">
                        <a:solidFill>
                          <a:schemeClr val="tx1"/>
                        </a:solidFill>
                        <a:latin typeface="ＭＳ ゴシック" panose="020B0609070205080204" pitchFamily="49" charset="-128"/>
                        <a:ea typeface="ＭＳ ゴシック" panose="020B0609070205080204" pitchFamily="49"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ゴシック" panose="020B0609070205080204" pitchFamily="49" charset="-128"/>
                          <a:ea typeface="ＭＳ ゴシック" panose="020B0609070205080204" pitchFamily="49" charset="-128"/>
                        </a:rPr>
                        <a:t>　迅速かつコンパクトに実施できる浄水・入浴</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ゴシック" panose="020B0609070205080204" pitchFamily="49" charset="-128"/>
                          <a:ea typeface="ＭＳ ゴシック" panose="020B0609070205080204" pitchFamily="49" charset="-128"/>
                        </a:rPr>
                        <a:t>〇　高速水質検査キット</a:t>
                      </a: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ゴシック" panose="020B0609070205080204" pitchFamily="49" charset="-128"/>
                          <a:ea typeface="ＭＳ ゴシック" panose="020B0609070205080204" pitchFamily="49" charset="-128"/>
                        </a:rPr>
                        <a:t>○　水質検査器材のコンパクト化</a:t>
                      </a:r>
                      <a:endParaRPr kumimoji="1" lang="en-US" altLang="ja-JP" sz="1200" b="0" dirty="0">
                        <a:solidFill>
                          <a:schemeClr val="tx1"/>
                        </a:solidFill>
                        <a:latin typeface="ＭＳ ゴシック" panose="020B0609070205080204" pitchFamily="49" charset="-128"/>
                        <a:ea typeface="ＭＳ ゴシック" panose="020B0609070205080204" pitchFamily="49" charset="-128"/>
                      </a:endParaRP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177800" marR="0" lvl="0" indent="-177800" algn="ctr" defTabSz="914400" rtl="0" eaLnBrk="1" fontAlgn="t" latinLnBrk="0" hangingPunct="1">
                        <a:lnSpc>
                          <a:spcPct val="120000"/>
                        </a:lnSpc>
                        <a:spcBef>
                          <a:spcPct val="0"/>
                        </a:spcBef>
                        <a:spcAft>
                          <a:spcPct val="0"/>
                        </a:spcAft>
                        <a:buClrTx/>
                        <a:buSzTx/>
                        <a:buFontTx/>
                        <a:buNone/>
                        <a:tabLst/>
                        <a:defRPr/>
                      </a:pPr>
                      <a:r>
                        <a:rPr kumimoji="1" lang="ja-JP" altLang="en-US" sz="1200" b="0" dirty="0">
                          <a:solidFill>
                            <a:schemeClr val="tx1"/>
                          </a:solidFill>
                          <a:latin typeface="ＭＳ ゴシック" panose="020B0609070205080204" pitchFamily="49" charset="-128"/>
                          <a:ea typeface="ＭＳ ゴシック" panose="020B0609070205080204" pitchFamily="49" charset="-128"/>
                        </a:rPr>
                        <a:t>デ・実・プ</a:t>
                      </a:r>
                      <a:endParaRPr kumimoji="1" lang="en-US" altLang="ja-JP" sz="1200" b="0" dirty="0">
                        <a:solidFill>
                          <a:schemeClr val="tx1"/>
                        </a:solidFill>
                        <a:latin typeface="ＭＳ ゴシック" panose="020B0609070205080204" pitchFamily="49" charset="-128"/>
                        <a:ea typeface="ＭＳ ゴシック" panose="020B0609070205080204" pitchFamily="49" charset="-128"/>
                      </a:endParaRPr>
                    </a:p>
                  </a:txBody>
                  <a:tcPr marL="0" marR="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69924869"/>
                  </a:ext>
                </a:extLst>
              </a:tr>
            </a:tbl>
          </a:graphicData>
        </a:graphic>
      </p:graphicFrame>
      <p:sp>
        <p:nvSpPr>
          <p:cNvPr id="5" name="テキスト ボックス 4">
            <a:extLst>
              <a:ext uri="{FF2B5EF4-FFF2-40B4-BE49-F238E27FC236}">
                <a16:creationId xmlns:a16="http://schemas.microsoft.com/office/drawing/2014/main" id="{DA42CFE2-AFE4-5C24-BC8C-0E8C0601DCA9}"/>
              </a:ext>
            </a:extLst>
          </p:cNvPr>
          <p:cNvSpPr txBox="1"/>
          <p:nvPr/>
        </p:nvSpPr>
        <p:spPr>
          <a:xfrm>
            <a:off x="4222298" y="651092"/>
            <a:ext cx="4921702" cy="461665"/>
          </a:xfrm>
          <a:prstGeom prst="rect">
            <a:avLst/>
          </a:prstGeom>
          <a:noFill/>
        </p:spPr>
        <p:txBody>
          <a:bodyPr wrap="square">
            <a:spAutoFit/>
          </a:bodyPr>
          <a:lstStyle/>
          <a:p>
            <a:pPr marL="0" marR="0" indent="0"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ゴシック" panose="020B0609070205080204" pitchFamily="49" charset="-128"/>
                <a:ea typeface="ＭＳ ゴシック" panose="020B0609070205080204" pitchFamily="49" charset="-128"/>
              </a:rPr>
              <a:t>凡　例</a:t>
            </a:r>
            <a:endParaRPr kumimoji="1" lang="en-US" altLang="ja-JP" sz="1200" b="0" dirty="0">
              <a:solidFill>
                <a:schemeClr val="tx1"/>
              </a:solidFill>
              <a:latin typeface="ＭＳ ゴシック" panose="020B0609070205080204" pitchFamily="49" charset="-128"/>
              <a:ea typeface="ＭＳ ゴシック" panose="020B0609070205080204" pitchFamily="49" charset="-128"/>
            </a:endParaRPr>
          </a:p>
          <a:p>
            <a:pPr marL="0" marR="0" indent="0"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ゴシック" panose="020B0609070205080204" pitchFamily="49" charset="-128"/>
                <a:ea typeface="ＭＳ ゴシック" panose="020B0609070205080204" pitchFamily="49" charset="-128"/>
              </a:rPr>
              <a:t>デ：デモンストレーション、実、実物展示、プ：プレゼンテーション</a:t>
            </a:r>
          </a:p>
        </p:txBody>
      </p:sp>
      <p:sp>
        <p:nvSpPr>
          <p:cNvPr id="4" name="テキスト ボックス 3">
            <a:extLst>
              <a:ext uri="{FF2B5EF4-FFF2-40B4-BE49-F238E27FC236}">
                <a16:creationId xmlns:a16="http://schemas.microsoft.com/office/drawing/2014/main" id="{1B528FB6-E94C-DEE3-BCD2-E6623299DFEF}"/>
              </a:ext>
            </a:extLst>
          </p:cNvPr>
          <p:cNvSpPr txBox="1"/>
          <p:nvPr/>
        </p:nvSpPr>
        <p:spPr>
          <a:xfrm>
            <a:off x="-133337" y="0"/>
            <a:ext cx="1275239" cy="307777"/>
          </a:xfrm>
          <a:prstGeom prst="rect">
            <a:avLst/>
          </a:prstGeom>
          <a:noFill/>
        </p:spPr>
        <p:txBody>
          <a:bodyPr wrap="square">
            <a:spAutoFit/>
          </a:bodyPr>
          <a:lstStyle/>
          <a:p>
            <a:pPr marL="0" marR="0" indent="0" defTabSz="914400" rtl="0" eaLnBrk="1" fontAlgn="auto" latinLnBrk="0" hangingPunct="1">
              <a:lnSpc>
                <a:spcPct val="100000"/>
              </a:lnSpc>
              <a:spcBef>
                <a:spcPts val="0"/>
              </a:spcBef>
              <a:spcAft>
                <a:spcPts val="0"/>
              </a:spcAft>
              <a:buClrTx/>
              <a:buSzTx/>
              <a:buFontTx/>
              <a:buNone/>
              <a:tabLst/>
              <a:defRPr/>
            </a:pPr>
            <a:r>
              <a:rPr kumimoji="1" lang="en-US" altLang="ja-JP" sz="1400" b="0" dirty="0">
                <a:solidFill>
                  <a:schemeClr val="tx1"/>
                </a:solidFill>
                <a:latin typeface="ＭＳ ゴシック" panose="020B0609070205080204" pitchFamily="49" charset="-128"/>
                <a:ea typeface="ＭＳ ゴシック" panose="020B0609070205080204" pitchFamily="49" charset="-128"/>
              </a:rPr>
              <a:t>【</a:t>
            </a:r>
            <a:r>
              <a:rPr kumimoji="1" lang="ja-JP" altLang="en-US" sz="1400" b="0" dirty="0">
                <a:solidFill>
                  <a:schemeClr val="tx1"/>
                </a:solidFill>
                <a:latin typeface="ＭＳ ゴシック" panose="020B0609070205080204" pitchFamily="49" charset="-128"/>
                <a:ea typeface="ＭＳ ゴシック" panose="020B0609070205080204" pitchFamily="49" charset="-128"/>
              </a:rPr>
              <a:t>参考資料</a:t>
            </a:r>
            <a:r>
              <a:rPr kumimoji="1" lang="en-US" altLang="ja-JP" sz="1400" b="0" dirty="0">
                <a:solidFill>
                  <a:schemeClr val="tx1"/>
                </a:solidFill>
                <a:latin typeface="ＭＳ ゴシック" panose="020B0609070205080204" pitchFamily="49" charset="-128"/>
                <a:ea typeface="ＭＳ ゴシック" panose="020B0609070205080204" pitchFamily="49" charset="-128"/>
              </a:rPr>
              <a:t>】</a:t>
            </a:r>
          </a:p>
        </p:txBody>
      </p:sp>
    </p:spTree>
    <p:extLst>
      <p:ext uri="{BB962C8B-B14F-4D97-AF65-F5344CB8AC3E}">
        <p14:creationId xmlns:p14="http://schemas.microsoft.com/office/powerpoint/2010/main" val="40822277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 name="Text Box 6"/>
          <p:cNvSpPr txBox="1">
            <a:spLocks noChangeArrowheads="1"/>
          </p:cNvSpPr>
          <p:nvPr/>
        </p:nvSpPr>
        <p:spPr bwMode="auto">
          <a:xfrm>
            <a:off x="1285337" y="85905"/>
            <a:ext cx="6538402" cy="371937"/>
          </a:xfrm>
          <a:prstGeom prst="rect">
            <a:avLst/>
          </a:prstGeom>
          <a:noFill/>
          <a:ln w="38100">
            <a:solidFill>
              <a:srgbClr val="008000"/>
            </a:solidFill>
            <a:miter lim="800000"/>
            <a:headEnd/>
            <a:tailEnd/>
          </a:ln>
          <a:effectLst/>
          <a:extLst>
            <a:ext uri="{909E8E84-426E-40DD-AFC4-6F175D3DCCD1}">
              <a14:hiddenFill xmlns:a14="http://schemas.microsoft.com/office/drawing/2010/main">
                <a:solidFill>
                  <a:srgbClr val="FFFFCC"/>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36000" tIns="36000" rIns="36000" bIns="36000" anchor="ctr"/>
          <a:lstStyle>
            <a:lvl1pPr eaLnBrk="0" hangingPunct="0">
              <a:defRPr kumimoji="1" sz="1200">
                <a:solidFill>
                  <a:schemeClr val="tx1"/>
                </a:solidFill>
                <a:latin typeface="Arial" charset="0"/>
                <a:ea typeface="ＭＳ Ｐ明朝" pitchFamily="18" charset="-128"/>
              </a:defRPr>
            </a:lvl1pPr>
            <a:lvl2pPr marL="742950" indent="-285750" eaLnBrk="0" hangingPunct="0">
              <a:defRPr kumimoji="1" sz="1200">
                <a:solidFill>
                  <a:schemeClr val="tx1"/>
                </a:solidFill>
                <a:latin typeface="Arial" charset="0"/>
                <a:ea typeface="ＭＳ Ｐ明朝" pitchFamily="18" charset="-128"/>
              </a:defRPr>
            </a:lvl2pPr>
            <a:lvl3pPr marL="1143000" indent="-228600" eaLnBrk="0" hangingPunct="0">
              <a:defRPr kumimoji="1" sz="1200">
                <a:solidFill>
                  <a:schemeClr val="tx1"/>
                </a:solidFill>
                <a:latin typeface="Arial" charset="0"/>
                <a:ea typeface="ＭＳ Ｐ明朝" pitchFamily="18" charset="-128"/>
              </a:defRPr>
            </a:lvl3pPr>
            <a:lvl4pPr marL="1600200" indent="-228600" eaLnBrk="0" hangingPunct="0">
              <a:defRPr kumimoji="1" sz="1200">
                <a:solidFill>
                  <a:schemeClr val="tx1"/>
                </a:solidFill>
                <a:latin typeface="Arial" charset="0"/>
                <a:ea typeface="ＭＳ Ｐ明朝" pitchFamily="18" charset="-128"/>
              </a:defRPr>
            </a:lvl4pPr>
            <a:lvl5pPr marL="2057400" indent="-228600" eaLnBrk="0" hangingPunct="0">
              <a:defRPr kumimoji="1" sz="1200">
                <a:solidFill>
                  <a:schemeClr val="tx1"/>
                </a:solidFill>
                <a:latin typeface="Arial" charset="0"/>
                <a:ea typeface="ＭＳ Ｐ明朝" pitchFamily="18" charset="-128"/>
              </a:defRPr>
            </a:lvl5pPr>
            <a:lvl6pPr marL="2514600" indent="-228600" eaLnBrk="0" fontAlgn="t" hangingPunct="0">
              <a:spcBef>
                <a:spcPct val="0"/>
              </a:spcBef>
              <a:spcAft>
                <a:spcPct val="0"/>
              </a:spcAft>
              <a:defRPr kumimoji="1" sz="1200">
                <a:solidFill>
                  <a:schemeClr val="tx1"/>
                </a:solidFill>
                <a:latin typeface="Arial" charset="0"/>
                <a:ea typeface="ＭＳ Ｐ明朝" pitchFamily="18" charset="-128"/>
              </a:defRPr>
            </a:lvl6pPr>
            <a:lvl7pPr marL="2971800" indent="-228600" eaLnBrk="0" fontAlgn="t" hangingPunct="0">
              <a:spcBef>
                <a:spcPct val="0"/>
              </a:spcBef>
              <a:spcAft>
                <a:spcPct val="0"/>
              </a:spcAft>
              <a:defRPr kumimoji="1" sz="1200">
                <a:solidFill>
                  <a:schemeClr val="tx1"/>
                </a:solidFill>
                <a:latin typeface="Arial" charset="0"/>
                <a:ea typeface="ＭＳ Ｐ明朝" pitchFamily="18" charset="-128"/>
              </a:defRPr>
            </a:lvl7pPr>
            <a:lvl8pPr marL="3429000" indent="-228600" eaLnBrk="0" fontAlgn="t" hangingPunct="0">
              <a:spcBef>
                <a:spcPct val="0"/>
              </a:spcBef>
              <a:spcAft>
                <a:spcPct val="0"/>
              </a:spcAft>
              <a:defRPr kumimoji="1" sz="1200">
                <a:solidFill>
                  <a:schemeClr val="tx1"/>
                </a:solidFill>
                <a:latin typeface="Arial" charset="0"/>
                <a:ea typeface="ＭＳ Ｐ明朝" pitchFamily="18" charset="-128"/>
              </a:defRPr>
            </a:lvl8pPr>
            <a:lvl9pPr marL="3886200" indent="-228600" eaLnBrk="0" fontAlgn="t" hangingPunct="0">
              <a:spcBef>
                <a:spcPct val="0"/>
              </a:spcBef>
              <a:spcAft>
                <a:spcPct val="0"/>
              </a:spcAft>
              <a:defRPr kumimoji="1" sz="1200">
                <a:solidFill>
                  <a:schemeClr val="tx1"/>
                </a:solidFill>
                <a:latin typeface="Arial" charset="0"/>
                <a:ea typeface="ＭＳ Ｐ明朝" pitchFamily="18"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ja-JP" altLang="en-US" sz="2000" b="0" i="0" u="none" strike="noStrike" kern="1200" cap="none" spc="0" normalizeH="0" baseline="0" noProof="0" dirty="0">
                <a:ln>
                  <a:noFill/>
                </a:ln>
                <a:solidFill>
                  <a:srgbClr val="000000"/>
                </a:solidFill>
                <a:effectLst/>
                <a:uLnTx/>
                <a:uFillTx/>
                <a:latin typeface="ＭＳ ゴシック" panose="020B0609070205080204" pitchFamily="49" charset="-128"/>
                <a:ea typeface="ＭＳ ゴシック" panose="020B0609070205080204" pitchFamily="49" charset="-128"/>
                <a:cs typeface="+mn-cs"/>
              </a:rPr>
              <a:t>需品技術展示会において情報提供を求める技術</a:t>
            </a:r>
            <a:endParaRPr kumimoji="1" lang="ja-JP" altLang="en-US" sz="2000" i="0" u="none" strike="noStrike" kern="1200" cap="none" spc="0" normalizeH="0" baseline="0" noProof="0" dirty="0">
              <a:ln>
                <a:noFill/>
              </a:ln>
              <a:solidFill>
                <a:srgbClr val="000000"/>
              </a:solidFill>
              <a:effectLst/>
              <a:uLnTx/>
              <a:uFillTx/>
              <a:latin typeface="ＭＳ ゴシック" panose="020B0609070205080204" pitchFamily="49" charset="-128"/>
              <a:ea typeface="ＭＳ ゴシック" panose="020B0609070205080204" pitchFamily="49" charset="-128"/>
            </a:endParaRPr>
          </a:p>
        </p:txBody>
      </p:sp>
      <p:graphicFrame>
        <p:nvGraphicFramePr>
          <p:cNvPr id="30" name="表 29"/>
          <p:cNvGraphicFramePr>
            <a:graphicFrameLocks noGrp="1"/>
          </p:cNvGraphicFramePr>
          <p:nvPr/>
        </p:nvGraphicFramePr>
        <p:xfrm>
          <a:off x="82097" y="1108287"/>
          <a:ext cx="9000000" cy="4294351"/>
        </p:xfrm>
        <a:graphic>
          <a:graphicData uri="http://schemas.openxmlformats.org/drawingml/2006/table">
            <a:tbl>
              <a:tblPr firstRow="1" bandRow="1">
                <a:tableStyleId>{5C22544A-7EE6-4342-B048-85BDC9FD1C3A}</a:tableStyleId>
              </a:tblPr>
              <a:tblGrid>
                <a:gridCol w="2088000">
                  <a:extLst>
                    <a:ext uri="{9D8B030D-6E8A-4147-A177-3AD203B41FA5}">
                      <a16:colId xmlns:a16="http://schemas.microsoft.com/office/drawing/2014/main" val="1971624565"/>
                    </a:ext>
                  </a:extLst>
                </a:gridCol>
                <a:gridCol w="2232000">
                  <a:extLst>
                    <a:ext uri="{9D8B030D-6E8A-4147-A177-3AD203B41FA5}">
                      <a16:colId xmlns:a16="http://schemas.microsoft.com/office/drawing/2014/main" val="414939958"/>
                    </a:ext>
                  </a:extLst>
                </a:gridCol>
                <a:gridCol w="3888000">
                  <a:extLst>
                    <a:ext uri="{9D8B030D-6E8A-4147-A177-3AD203B41FA5}">
                      <a16:colId xmlns:a16="http://schemas.microsoft.com/office/drawing/2014/main" val="3341749569"/>
                    </a:ext>
                  </a:extLst>
                </a:gridCol>
                <a:gridCol w="792000">
                  <a:extLst>
                    <a:ext uri="{9D8B030D-6E8A-4147-A177-3AD203B41FA5}">
                      <a16:colId xmlns:a16="http://schemas.microsoft.com/office/drawing/2014/main" val="2006350508"/>
                    </a:ext>
                  </a:extLst>
                </a:gridCol>
              </a:tblGrid>
              <a:tr h="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ゴシック" panose="020B0609070205080204" pitchFamily="49" charset="-128"/>
                          <a:ea typeface="ＭＳ ゴシック" panose="020B0609070205080204" pitchFamily="49" charset="-128"/>
                        </a:rPr>
                        <a:t>区　分</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ゴシック" panose="020B0609070205080204" pitchFamily="49" charset="-128"/>
                          <a:ea typeface="ＭＳ ゴシック" panose="020B0609070205080204" pitchFamily="49" charset="-128"/>
                        </a:rPr>
                        <a:t>方向性</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ゴシック" panose="020B0609070205080204" pitchFamily="49" charset="-128"/>
                          <a:ea typeface="ＭＳ ゴシック" panose="020B0609070205080204" pitchFamily="49" charset="-128"/>
                        </a:rPr>
                        <a:t>具体例・一例</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ゴシック" panose="020B0609070205080204" pitchFamily="49" charset="-128"/>
                          <a:ea typeface="ＭＳ ゴシック" panose="020B0609070205080204" pitchFamily="49" charset="-128"/>
                        </a:rPr>
                        <a:t>展示形態</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75024598"/>
                  </a:ext>
                </a:extLst>
              </a:tr>
              <a:tr h="0">
                <a:tc rowSpan="5">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ＭＳ ゴシック" panose="020B0609070205080204" pitchFamily="49" charset="-128"/>
                          <a:ea typeface="ＭＳ ゴシック" panose="020B0609070205080204" pitchFamily="49" charset="-128"/>
                        </a:rPr>
                        <a:t>将来の後方支援体制構築に</a:t>
                      </a:r>
                      <a:endParaRPr kumimoji="1" lang="en-US" altLang="ja-JP" sz="1200" b="0" i="0" u="none" strike="noStrike" kern="1200" cap="none" spc="0" normalizeH="0" baseline="0" noProof="0" dirty="0">
                        <a:ln>
                          <a:noFill/>
                        </a:ln>
                        <a:solidFill>
                          <a:srgbClr val="000000"/>
                        </a:solidFill>
                        <a:effectLst/>
                        <a:uLnTx/>
                        <a:uFillTx/>
                        <a:latin typeface="ＭＳ ゴシック" panose="020B0609070205080204" pitchFamily="49" charset="-128"/>
                        <a:ea typeface="ＭＳ ゴシック" panose="020B0609070205080204" pitchFamily="49" charset="-128"/>
                      </a:endParaRPr>
                    </a:p>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ＭＳ ゴシック" panose="020B0609070205080204" pitchFamily="49" charset="-128"/>
                          <a:ea typeface="ＭＳ ゴシック" panose="020B0609070205080204" pitchFamily="49" charset="-128"/>
                        </a:rPr>
                        <a:t>向けた検討資料となる</a:t>
                      </a:r>
                      <a:r>
                        <a:rPr lang="ja-JP" altLang="en-US" sz="1200" b="0" dirty="0">
                          <a:solidFill>
                            <a:srgbClr val="000000"/>
                          </a:solidFill>
                          <a:latin typeface="ＭＳ ゴシック" panose="020B0609070205080204" pitchFamily="49" charset="-128"/>
                          <a:ea typeface="ＭＳ ゴシック" panose="020B0609070205080204" pitchFamily="49" charset="-128"/>
                        </a:rPr>
                        <a:t>技術</a:t>
                      </a:r>
                      <a:endParaRPr kumimoji="1" lang="ja-JP" altLang="en-US" sz="1200" b="0" dirty="0">
                        <a:solidFill>
                          <a:schemeClr val="tx1"/>
                        </a:solidFill>
                        <a:latin typeface="ＭＳ ゴシック" panose="020B0609070205080204" pitchFamily="49" charset="-128"/>
                        <a:ea typeface="ＭＳ ゴシック" panose="020B0609070205080204" pitchFamily="49"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ゴシック" panose="020B0609070205080204" pitchFamily="49" charset="-128"/>
                          <a:ea typeface="ＭＳ ゴシック" panose="020B0609070205080204" pitchFamily="49" charset="-128"/>
                        </a:rPr>
                        <a:t>　補給整備業務の省人・省力化</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77800" marR="0" indent="-177800" algn="l" defTabSz="914400" rtl="0" eaLnBrk="1" fontAlgn="auto" latinLnBrk="0" hangingPunct="1">
                        <a:lnSpc>
                          <a:spcPct val="100000"/>
                        </a:lnSpc>
                        <a:spcBef>
                          <a:spcPts val="0"/>
                        </a:spcBef>
                        <a:spcAft>
                          <a:spcPts val="0"/>
                        </a:spcAft>
                        <a:buClrTx/>
                        <a:buSzTx/>
                        <a:buFontTx/>
                        <a:buNone/>
                        <a:tabLst/>
                        <a:defRPr/>
                      </a:pPr>
                      <a:r>
                        <a:rPr kumimoji="1" lang="ja-JP" altLang="en-US" sz="1200" b="0" kern="1200" dirty="0">
                          <a:solidFill>
                            <a:schemeClr val="tx1"/>
                          </a:solidFill>
                          <a:latin typeface="ＭＳ ゴシック" panose="020B0609070205080204" pitchFamily="49" charset="-128"/>
                          <a:ea typeface="ＭＳ ゴシック" panose="020B0609070205080204" pitchFamily="49" charset="-128"/>
                          <a:cs typeface="+mn-cs"/>
                        </a:rPr>
                        <a:t>○　</a:t>
                      </a:r>
                      <a:r>
                        <a:rPr kumimoji="1" lang="ja-JP" altLang="en-US" sz="1200" b="0" dirty="0">
                          <a:solidFill>
                            <a:schemeClr val="tx1"/>
                          </a:solidFill>
                          <a:latin typeface="ＭＳ ゴシック" panose="020B0609070205080204" pitchFamily="49" charset="-128"/>
                          <a:ea typeface="ＭＳ ゴシック" panose="020B0609070205080204" pitchFamily="49" charset="-128"/>
                        </a:rPr>
                        <a:t>自動運転フォークリフト</a:t>
                      </a:r>
                      <a:endParaRPr kumimoji="1" lang="en-US" altLang="ja-JP" sz="1200" b="0" dirty="0">
                        <a:solidFill>
                          <a:schemeClr val="tx1"/>
                        </a:solidFill>
                        <a:latin typeface="ＭＳ ゴシック" panose="020B0609070205080204" pitchFamily="49" charset="-128"/>
                        <a:ea typeface="ＭＳ ゴシック" panose="020B0609070205080204" pitchFamily="49" charset="-128"/>
                      </a:endParaRPr>
                    </a:p>
                    <a:p>
                      <a:pPr marL="177800" marR="0" indent="-177800" defTabSz="914400" rtl="0" eaLnBrk="1" fontAlgn="t" latinLnBrk="0" hangingPunct="1">
                        <a:lnSpc>
                          <a:spcPct val="120000"/>
                        </a:lnSpc>
                        <a:spcBef>
                          <a:spcPct val="0"/>
                        </a:spcBef>
                        <a:spcAft>
                          <a:spcPct val="0"/>
                        </a:spcAft>
                        <a:buClrTx/>
                        <a:buSzTx/>
                        <a:buFontTx/>
                        <a:buNone/>
                        <a:tabLst/>
                      </a:pPr>
                      <a:r>
                        <a:rPr kumimoji="1" lang="ja-JP" altLang="en-US" sz="1200" b="0" i="0" u="none"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rPr>
                        <a:t>○</a:t>
                      </a:r>
                      <a:r>
                        <a:rPr kumimoji="1" lang="ja-JP" altLang="en-US" sz="1200" b="0" i="0" u="none" strike="noStrike" kern="1200" cap="none" spc="0" normalizeH="0" baseline="0" noProof="0" dirty="0">
                          <a:ln>
                            <a:noFill/>
                          </a:ln>
                          <a:solidFill>
                            <a:srgbClr val="000000"/>
                          </a:solidFill>
                          <a:effectLst/>
                          <a:uLnTx/>
                          <a:uFillTx/>
                          <a:latin typeface="ＭＳ ゴシック" panose="020B0609070205080204" pitchFamily="49" charset="-128"/>
                          <a:ea typeface="ＭＳ ゴシック" panose="020B0609070205080204" pitchFamily="49" charset="-128"/>
                        </a:rPr>
                        <a:t>　倉庫の在庫管理技術（監督官業務の省力化）</a:t>
                      </a:r>
                      <a:endParaRPr kumimoji="1" lang="en-US" altLang="ja-JP" sz="1200" b="0" i="0" u="none" strike="noStrike" kern="1200" cap="none" spc="0" normalizeH="0" baseline="0" noProof="0" dirty="0">
                        <a:ln>
                          <a:noFill/>
                        </a:ln>
                        <a:solidFill>
                          <a:srgbClr val="000000"/>
                        </a:solidFill>
                        <a:effectLst/>
                        <a:uLnTx/>
                        <a:uFillTx/>
                        <a:latin typeface="ＭＳ ゴシック" panose="020B0609070205080204" pitchFamily="49" charset="-128"/>
                        <a:ea typeface="ＭＳ ゴシック" panose="020B0609070205080204" pitchFamily="49" charset="-128"/>
                      </a:endParaRP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77800" marR="0" indent="-177800" algn="ctr" defTabSz="914400" rtl="0" eaLnBrk="1" fontAlgn="t" latinLnBrk="0" hangingPunct="1">
                        <a:lnSpc>
                          <a:spcPct val="120000"/>
                        </a:lnSpc>
                        <a:spcBef>
                          <a:spcPct val="0"/>
                        </a:spcBef>
                        <a:spcAft>
                          <a:spcPct val="0"/>
                        </a:spcAft>
                        <a:buClrTx/>
                        <a:buSzTx/>
                        <a:buFontTx/>
                        <a:buNone/>
                        <a:tabLst/>
                      </a:pPr>
                      <a:r>
                        <a:rPr kumimoji="1" lang="ja-JP" altLang="en-US" sz="1200" b="0" i="0" u="none" strike="noStrike" kern="1200" cap="none" spc="0" normalizeH="0" baseline="0" noProof="0" dirty="0">
                          <a:ln>
                            <a:noFill/>
                          </a:ln>
                          <a:solidFill>
                            <a:srgbClr val="000000"/>
                          </a:solidFill>
                          <a:effectLst/>
                          <a:uLnTx/>
                          <a:uFillTx/>
                          <a:latin typeface="ＭＳ ゴシック" panose="020B0609070205080204" pitchFamily="49" charset="-128"/>
                          <a:ea typeface="ＭＳ ゴシック" panose="020B0609070205080204" pitchFamily="49" charset="-128"/>
                        </a:rPr>
                        <a:t>デ・プ</a:t>
                      </a:r>
                      <a:endParaRPr kumimoji="1" lang="en-US" altLang="ja-JP" sz="1200" b="0" i="0" u="none" strike="noStrike" kern="1200" cap="none" spc="0" normalizeH="0" baseline="0" noProof="0" dirty="0">
                        <a:ln>
                          <a:noFill/>
                        </a:ln>
                        <a:solidFill>
                          <a:srgbClr val="000000"/>
                        </a:solidFill>
                        <a:effectLst/>
                        <a:uLnTx/>
                        <a:uFillTx/>
                        <a:latin typeface="ＭＳ ゴシック" panose="020B0609070205080204" pitchFamily="49" charset="-128"/>
                        <a:ea typeface="ＭＳ ゴシック" panose="020B0609070205080204" pitchFamily="49"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415195197"/>
                  </a:ext>
                </a:extLst>
              </a:tr>
              <a:tr h="0">
                <a:tc vMerge="1">
                  <a:txBody>
                    <a:bodyPr/>
                    <a:lstStyle/>
                    <a:p>
                      <a:endParaRPr kumimoji="1" lang="ja-JP" altLang="en-US"/>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ゴシック" panose="020B0609070205080204" pitchFamily="49" charset="-128"/>
                          <a:ea typeface="ＭＳ ゴシック" panose="020B0609070205080204" pitchFamily="49" charset="-128"/>
                        </a:rPr>
                        <a:t>　兵站支援に係るシステムの高度化</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77800" marR="0" indent="-177800" algn="l" defTabSz="914400" rtl="0" eaLnBrk="1" fontAlgn="auto" latinLnBrk="0" hangingPunct="1">
                        <a:lnSpc>
                          <a:spcPct val="100000"/>
                        </a:lnSpc>
                        <a:spcBef>
                          <a:spcPts val="0"/>
                        </a:spcBef>
                        <a:spcAft>
                          <a:spcPts val="0"/>
                        </a:spcAft>
                        <a:buClrTx/>
                        <a:buSzTx/>
                        <a:buFontTx/>
                        <a:buNone/>
                        <a:tabLst/>
                        <a:defRPr/>
                      </a:pPr>
                      <a:r>
                        <a:rPr kumimoji="1" lang="ja-JP" altLang="en-US" sz="1200" b="0" kern="1200" dirty="0">
                          <a:solidFill>
                            <a:schemeClr val="tx1"/>
                          </a:solidFill>
                          <a:latin typeface="ＭＳ ゴシック" panose="020B0609070205080204" pitchFamily="49" charset="-128"/>
                          <a:ea typeface="ＭＳ ゴシック" panose="020B0609070205080204" pitchFamily="49" charset="-128"/>
                          <a:cs typeface="+mn-cs"/>
                        </a:rPr>
                        <a:t>○　ＲＦＩＤリーダー（管理システム・アプリケーション）</a:t>
                      </a:r>
                    </a:p>
                    <a:p>
                      <a:pPr marL="177800" marR="0" indent="-177800" algn="l" defTabSz="914400" rtl="0" eaLnBrk="1" fontAlgn="auto" latinLnBrk="0" hangingPunct="1">
                        <a:lnSpc>
                          <a:spcPct val="100000"/>
                        </a:lnSpc>
                        <a:spcBef>
                          <a:spcPts val="0"/>
                        </a:spcBef>
                        <a:spcAft>
                          <a:spcPts val="0"/>
                        </a:spcAft>
                        <a:buClrTx/>
                        <a:buSzTx/>
                        <a:buFontTx/>
                        <a:buNone/>
                        <a:tabLst/>
                        <a:defRPr/>
                      </a:pPr>
                      <a:r>
                        <a:rPr kumimoji="1" lang="ja-JP" altLang="en-US" sz="1200" b="0" kern="1200" dirty="0">
                          <a:solidFill>
                            <a:schemeClr val="tx1"/>
                          </a:solidFill>
                          <a:latin typeface="ＭＳ ゴシック" panose="020B0609070205080204" pitchFamily="49" charset="-128"/>
                          <a:ea typeface="ＭＳ ゴシック" panose="020B0609070205080204" pitchFamily="49" charset="-128"/>
                          <a:cs typeface="+mn-cs"/>
                        </a:rPr>
                        <a:t>○　兵站関連システム（野外展開基盤・現況把握）</a:t>
                      </a:r>
                    </a:p>
                    <a:p>
                      <a:pPr marL="177800" marR="0" indent="-177800" algn="l" defTabSz="914400" rtl="0" eaLnBrk="1" fontAlgn="auto" latinLnBrk="0" hangingPunct="1">
                        <a:lnSpc>
                          <a:spcPct val="100000"/>
                        </a:lnSpc>
                        <a:spcBef>
                          <a:spcPts val="0"/>
                        </a:spcBef>
                        <a:spcAft>
                          <a:spcPts val="0"/>
                        </a:spcAft>
                        <a:buClrTx/>
                        <a:buSzTx/>
                        <a:buFontTx/>
                        <a:buNone/>
                        <a:tabLst/>
                        <a:defRPr/>
                      </a:pPr>
                      <a:r>
                        <a:rPr kumimoji="1" lang="ja-JP" altLang="en-US" sz="1200" b="0" kern="1200" dirty="0">
                          <a:solidFill>
                            <a:schemeClr val="tx1"/>
                          </a:solidFill>
                          <a:latin typeface="ＭＳ ゴシック" panose="020B0609070205080204" pitchFamily="49" charset="-128"/>
                          <a:ea typeface="ＭＳ ゴシック" panose="020B0609070205080204" pitchFamily="49" charset="-128"/>
                          <a:cs typeface="+mn-cs"/>
                        </a:rPr>
                        <a:t>○　幕僚活動支援ＡＩシステム（兵站見積・需給統制）</a:t>
                      </a: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77800" marR="0" indent="-177800" algn="ctr" defTabSz="914400" rtl="0" eaLnBrk="1" fontAlgn="t" latinLnBrk="0" hangingPunct="1">
                        <a:lnSpc>
                          <a:spcPct val="120000"/>
                        </a:lnSpc>
                        <a:spcBef>
                          <a:spcPct val="0"/>
                        </a:spcBef>
                        <a:spcAft>
                          <a:spcPct val="0"/>
                        </a:spcAft>
                        <a:buClrTx/>
                        <a:buSzTx/>
                        <a:buFontTx/>
                        <a:buNone/>
                        <a:tabLst/>
                      </a:pPr>
                      <a:r>
                        <a:rPr kumimoji="1" lang="ja-JP" altLang="en-US" sz="1200" b="0" dirty="0">
                          <a:solidFill>
                            <a:schemeClr val="tx1"/>
                          </a:solidFill>
                          <a:latin typeface="ＭＳ ゴシック" panose="020B0609070205080204" pitchFamily="49" charset="-128"/>
                          <a:ea typeface="ＭＳ ゴシック" panose="020B0609070205080204" pitchFamily="49" charset="-128"/>
                        </a:rPr>
                        <a:t>実・プ</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149661970"/>
                  </a:ext>
                </a:extLst>
              </a:tr>
              <a:tr h="166217">
                <a:tc vMerge="1">
                  <a:txBody>
                    <a:bodyPr/>
                    <a:lstStyle/>
                    <a:p>
                      <a:endParaRPr kumimoji="1" lang="ja-JP" altLang="en-US"/>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ゴシック" panose="020B0609070205080204" pitchFamily="49" charset="-128"/>
                          <a:ea typeface="ＭＳ ゴシック" panose="020B0609070205080204" pitchFamily="49" charset="-128"/>
                        </a:rPr>
                        <a:t>　野外支援用として活用可能な器材</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77800" marR="0" indent="-177800" algn="l" defTabSz="914400" rtl="0" eaLnBrk="1" fontAlgn="auto" latinLnBrk="0" hangingPunct="1">
                        <a:lnSpc>
                          <a:spcPct val="120000"/>
                        </a:lnSpc>
                        <a:spcBef>
                          <a:spcPts val="0"/>
                        </a:spcBef>
                        <a:spcAft>
                          <a:spcPts val="0"/>
                        </a:spcAft>
                        <a:buClrTx/>
                        <a:buSzTx/>
                        <a:buFontTx/>
                        <a:buNone/>
                        <a:tabLst/>
                        <a:defRPr/>
                      </a:pPr>
                      <a:r>
                        <a:rPr kumimoji="1" lang="ja-JP" altLang="en-US" sz="1200" b="0" dirty="0">
                          <a:solidFill>
                            <a:schemeClr val="tx1"/>
                          </a:solidFill>
                          <a:latin typeface="ＭＳ ゴシック" panose="020B0609070205080204" pitchFamily="49" charset="-128"/>
                          <a:ea typeface="ＭＳ ゴシック" panose="020B0609070205080204" pitchFamily="49" charset="-128"/>
                        </a:rPr>
                        <a:t>○　野外焼却炉</a:t>
                      </a:r>
                    </a:p>
                    <a:p>
                      <a:pPr marL="177800" marR="0" indent="-177800" algn="l" defTabSz="914400" rtl="0" eaLnBrk="1" fontAlgn="auto" latinLnBrk="0" hangingPunct="1">
                        <a:lnSpc>
                          <a:spcPct val="120000"/>
                        </a:lnSpc>
                        <a:spcBef>
                          <a:spcPts val="0"/>
                        </a:spcBef>
                        <a:spcAft>
                          <a:spcPts val="0"/>
                        </a:spcAft>
                        <a:buClrTx/>
                        <a:buSzTx/>
                        <a:buFontTx/>
                        <a:buNone/>
                        <a:tabLst/>
                        <a:defRPr/>
                      </a:pPr>
                      <a:r>
                        <a:rPr kumimoji="1" lang="ja-JP" altLang="en-US" sz="1200" b="0" dirty="0">
                          <a:solidFill>
                            <a:schemeClr val="tx1"/>
                          </a:solidFill>
                          <a:latin typeface="ＭＳ ゴシック" panose="020B0609070205080204" pitchFamily="49" charset="-128"/>
                          <a:ea typeface="ＭＳ ゴシック" panose="020B0609070205080204" pitchFamily="49" charset="-128"/>
                        </a:rPr>
                        <a:t>○　野外トイレ</a:t>
                      </a:r>
                    </a:p>
                    <a:p>
                      <a:pPr marL="177800" marR="0" indent="-177800" algn="l" defTabSz="914400" rtl="0" eaLnBrk="1" fontAlgn="auto" latinLnBrk="0" hangingPunct="1">
                        <a:lnSpc>
                          <a:spcPct val="120000"/>
                        </a:lnSpc>
                        <a:spcBef>
                          <a:spcPts val="0"/>
                        </a:spcBef>
                        <a:spcAft>
                          <a:spcPts val="0"/>
                        </a:spcAft>
                        <a:buClrTx/>
                        <a:buSzTx/>
                        <a:buFontTx/>
                        <a:buNone/>
                        <a:tabLst/>
                        <a:defRPr/>
                      </a:pPr>
                      <a:r>
                        <a:rPr kumimoji="1" lang="ja-JP" altLang="en-US" sz="1200" b="0" dirty="0">
                          <a:solidFill>
                            <a:schemeClr val="tx1"/>
                          </a:solidFill>
                          <a:latin typeface="ＭＳ ゴシック" panose="020B0609070205080204" pitchFamily="49" charset="-128"/>
                          <a:ea typeface="ＭＳ ゴシック" panose="020B0609070205080204" pitchFamily="49" charset="-128"/>
                        </a:rPr>
                        <a:t>○　水循環トレーラー</a:t>
                      </a: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77800" marR="0" lvl="0" indent="-177800" algn="ctr" defTabSz="914400" rtl="0" eaLnBrk="1" fontAlgn="auto" latinLnBrk="0" hangingPunct="1">
                        <a:lnSpc>
                          <a:spcPct val="120000"/>
                        </a:lnSpc>
                        <a:spcBef>
                          <a:spcPts val="0"/>
                        </a:spcBef>
                        <a:spcAft>
                          <a:spcPts val="0"/>
                        </a:spcAft>
                        <a:buClrTx/>
                        <a:buSzTx/>
                        <a:buFontTx/>
                        <a:buNone/>
                        <a:tabLst/>
                        <a:defRPr/>
                      </a:pPr>
                      <a:r>
                        <a:rPr kumimoji="1" lang="ja-JP" altLang="en-US" sz="1200" b="0" dirty="0">
                          <a:solidFill>
                            <a:schemeClr val="tx1"/>
                          </a:solidFill>
                          <a:latin typeface="ＭＳ ゴシック" panose="020B0609070205080204" pitchFamily="49" charset="-128"/>
                          <a:ea typeface="ＭＳ ゴシック" panose="020B0609070205080204" pitchFamily="49" charset="-128"/>
                        </a:rPr>
                        <a:t>実・プ</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58017521"/>
                  </a:ext>
                </a:extLst>
              </a:tr>
              <a:tr h="0">
                <a:tc vMerge="1">
                  <a:txBody>
                    <a:bodyPr/>
                    <a:lstStyle/>
                    <a:p>
                      <a:endParaRPr kumimoji="1" lang="ja-JP" altLang="en-US"/>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ゴシック" panose="020B0609070205080204" pitchFamily="49" charset="-128"/>
                          <a:ea typeface="ＭＳ ゴシック" panose="020B0609070205080204" pitchFamily="49" charset="-128"/>
                        </a:rPr>
                        <a:t>　補給施設の防護</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t" latinLnBrk="0" hangingPunct="1">
                        <a:lnSpc>
                          <a:spcPct val="120000"/>
                        </a:lnSpc>
                        <a:spcBef>
                          <a:spcPct val="0"/>
                        </a:spcBef>
                        <a:spcAft>
                          <a:spcPct val="0"/>
                        </a:spcAft>
                        <a:buClrTx/>
                        <a:buSzTx/>
                        <a:buFontTx/>
                        <a:buNone/>
                        <a:tabLst/>
                        <a:defRPr/>
                      </a:pPr>
                      <a:r>
                        <a:rPr kumimoji="1" lang="ja-JP" altLang="en-US" sz="1200" b="0" dirty="0">
                          <a:solidFill>
                            <a:schemeClr val="tx1"/>
                          </a:solidFill>
                          <a:latin typeface="ＭＳ ゴシック" panose="020B0609070205080204" pitchFamily="49" charset="-128"/>
                          <a:ea typeface="ＭＳ ゴシック" panose="020B0609070205080204" pitchFamily="49" charset="-128"/>
                        </a:rPr>
                        <a:t>　自爆</a:t>
                      </a:r>
                      <a:r>
                        <a:rPr kumimoji="1" lang="en-US" altLang="ja-JP" sz="1200" b="0" dirty="0">
                          <a:solidFill>
                            <a:schemeClr val="tx1"/>
                          </a:solidFill>
                          <a:latin typeface="ＭＳ ゴシック" panose="020B0609070205080204" pitchFamily="49" charset="-128"/>
                          <a:ea typeface="ＭＳ ゴシック" panose="020B0609070205080204" pitchFamily="49" charset="-128"/>
                        </a:rPr>
                        <a:t>UAV</a:t>
                      </a:r>
                      <a:r>
                        <a:rPr kumimoji="1" lang="ja-JP" altLang="en-US" sz="1200" b="0" dirty="0">
                          <a:solidFill>
                            <a:schemeClr val="tx1"/>
                          </a:solidFill>
                          <a:latin typeface="ＭＳ ゴシック" panose="020B0609070205080204" pitchFamily="49" charset="-128"/>
                          <a:ea typeface="ＭＳ ゴシック" panose="020B0609070205080204" pitchFamily="49" charset="-128"/>
                        </a:rPr>
                        <a:t>等の攻撃から防護する技術、戦訓</a:t>
                      </a: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t" latinLnBrk="0" hangingPunct="1">
                        <a:lnSpc>
                          <a:spcPct val="120000"/>
                        </a:lnSpc>
                        <a:spcBef>
                          <a:spcPct val="0"/>
                        </a:spcBef>
                        <a:spcAft>
                          <a:spcPct val="0"/>
                        </a:spcAft>
                        <a:buClrTx/>
                        <a:buSzTx/>
                        <a:buFontTx/>
                        <a:buNone/>
                        <a:tabLst/>
                        <a:defRPr/>
                      </a:pPr>
                      <a:r>
                        <a:rPr kumimoji="1" lang="ja-JP" altLang="en-US" sz="1200" b="0" dirty="0">
                          <a:solidFill>
                            <a:schemeClr val="tx1"/>
                          </a:solidFill>
                          <a:latin typeface="ＭＳ ゴシック" panose="020B0609070205080204" pitchFamily="49" charset="-128"/>
                          <a:ea typeface="ＭＳ ゴシック" panose="020B0609070205080204" pitchFamily="49" charset="-128"/>
                        </a:rPr>
                        <a:t>プ</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69125233"/>
                  </a:ext>
                </a:extLst>
              </a:tr>
              <a:tr h="0">
                <a:tc vMerge="1">
                  <a:txBody>
                    <a:bodyPr/>
                    <a:lstStyle/>
                    <a:p>
                      <a:endParaRPr kumimoji="1" lang="ja-JP" altLang="en-US"/>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ゴシック" panose="020B0609070205080204" pitchFamily="49" charset="-128"/>
                          <a:ea typeface="ＭＳ ゴシック" panose="020B0609070205080204" pitchFamily="49" charset="-128"/>
                        </a:rPr>
                        <a:t>　孤立した部隊への増援・補給</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177800" marR="0" lvl="0" indent="-177800" algn="l" defTabSz="914400" rtl="0" eaLnBrk="1" fontAlgn="t" latinLnBrk="0" hangingPunct="1">
                        <a:lnSpc>
                          <a:spcPct val="120000"/>
                        </a:lnSpc>
                        <a:spcBef>
                          <a:spcPct val="0"/>
                        </a:spcBef>
                        <a:spcAft>
                          <a:spcPct val="0"/>
                        </a:spcAft>
                        <a:buClrTx/>
                        <a:buSzTx/>
                        <a:buFontTx/>
                        <a:buNone/>
                        <a:tabLst/>
                        <a:defRPr/>
                      </a:pPr>
                      <a:r>
                        <a:rPr kumimoji="1" lang="ja-JP" altLang="en-US" sz="1200" b="0" dirty="0">
                          <a:solidFill>
                            <a:schemeClr val="tx1"/>
                          </a:solidFill>
                          <a:latin typeface="ＭＳ ゴシック" panose="020B0609070205080204" pitchFamily="49" charset="-128"/>
                          <a:ea typeface="ＭＳ ゴシック" panose="020B0609070205080204" pitchFamily="49" charset="-128"/>
                        </a:rPr>
                        <a:t>　落下傘類</a:t>
                      </a:r>
                      <a:r>
                        <a:rPr kumimoji="1" lang="en-US" altLang="ja-JP" sz="1200" b="0" dirty="0">
                          <a:solidFill>
                            <a:schemeClr val="tx1"/>
                          </a:solidFill>
                          <a:latin typeface="ＭＳ ゴシック" panose="020B0609070205080204" pitchFamily="49" charset="-128"/>
                          <a:ea typeface="ＭＳ ゴシック" panose="020B0609070205080204" pitchFamily="49" charset="-128"/>
                        </a:rPr>
                        <a:t>(</a:t>
                      </a:r>
                      <a:r>
                        <a:rPr kumimoji="1" lang="ja-JP" altLang="en-US" sz="1200" b="0" dirty="0">
                          <a:solidFill>
                            <a:schemeClr val="tx1"/>
                          </a:solidFill>
                          <a:latin typeface="ＭＳ ゴシック" panose="020B0609070205080204" pitchFamily="49" charset="-128"/>
                          <a:ea typeface="ＭＳ ゴシック" panose="020B0609070205080204" pitchFamily="49" charset="-128"/>
                        </a:rPr>
                        <a:t>人体傘、物料傘</a:t>
                      </a:r>
                      <a:r>
                        <a:rPr kumimoji="1" lang="en-US" altLang="ja-JP" sz="1200" b="0" dirty="0">
                          <a:solidFill>
                            <a:schemeClr val="tx1"/>
                          </a:solidFill>
                          <a:latin typeface="ＭＳ ゴシック" panose="020B0609070205080204" pitchFamily="49" charset="-128"/>
                          <a:ea typeface="ＭＳ ゴシック" panose="020B0609070205080204" pitchFamily="49" charset="-128"/>
                        </a:rPr>
                        <a:t>)</a:t>
                      </a:r>
                      <a:r>
                        <a:rPr kumimoji="1" lang="ja-JP" altLang="en-US" sz="1200" b="0" dirty="0">
                          <a:solidFill>
                            <a:schemeClr val="tx1"/>
                          </a:solidFill>
                          <a:latin typeface="ＭＳ ゴシック" panose="020B0609070205080204" pitchFamily="49" charset="-128"/>
                          <a:ea typeface="ＭＳ ゴシック" panose="020B0609070205080204" pitchFamily="49" charset="-128"/>
                        </a:rPr>
                        <a:t>に関する最新技術及び装備</a:t>
                      </a:r>
                      <a:endParaRPr kumimoji="1" lang="en-US" altLang="ja-JP" sz="1200" b="0" dirty="0">
                        <a:solidFill>
                          <a:schemeClr val="tx1"/>
                        </a:solidFill>
                        <a:latin typeface="ＭＳ ゴシック" panose="020B0609070205080204" pitchFamily="49" charset="-128"/>
                        <a:ea typeface="ＭＳ ゴシック" panose="020B0609070205080204" pitchFamily="49" charset="-128"/>
                      </a:endParaRP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177800" marR="0" lvl="0" indent="-177800" algn="ctr" defTabSz="914400" rtl="0" eaLnBrk="1" fontAlgn="t" latinLnBrk="0" hangingPunct="1">
                        <a:lnSpc>
                          <a:spcPct val="120000"/>
                        </a:lnSpc>
                        <a:spcBef>
                          <a:spcPct val="0"/>
                        </a:spcBef>
                        <a:spcAft>
                          <a:spcPct val="0"/>
                        </a:spcAft>
                        <a:buClrTx/>
                        <a:buSzTx/>
                        <a:buFontTx/>
                        <a:buNone/>
                        <a:tabLst/>
                        <a:defRPr/>
                      </a:pPr>
                      <a:r>
                        <a:rPr kumimoji="1" lang="ja-JP" altLang="en-US" sz="1200" b="0" dirty="0">
                          <a:solidFill>
                            <a:schemeClr val="tx1"/>
                          </a:solidFill>
                          <a:latin typeface="ＭＳ ゴシック" panose="020B0609070205080204" pitchFamily="49" charset="-128"/>
                          <a:ea typeface="ＭＳ ゴシック" panose="020B0609070205080204" pitchFamily="49" charset="-128"/>
                        </a:rPr>
                        <a:t>実・プ</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52689507"/>
                  </a:ext>
                </a:extLst>
              </a:tr>
              <a:tr h="309353">
                <a:tc rowSpan="3">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ゴシック" panose="020B0609070205080204" pitchFamily="49" charset="-128"/>
                          <a:ea typeface="ＭＳ ゴシック" panose="020B0609070205080204" pitchFamily="49" charset="-128"/>
                        </a:rPr>
                        <a:t>平素の業務及び</a:t>
                      </a:r>
                      <a:endParaRPr kumimoji="1" lang="en-US" altLang="ja-JP" sz="1200" b="0" dirty="0">
                        <a:solidFill>
                          <a:schemeClr val="tx1"/>
                        </a:solidFill>
                        <a:latin typeface="ＭＳ ゴシック" panose="020B0609070205080204" pitchFamily="49" charset="-128"/>
                        <a:ea typeface="ＭＳ ゴシック" panose="020B0609070205080204" pitchFamily="49" charset="-128"/>
                      </a:endParaRPr>
                    </a:p>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ゴシック" panose="020B0609070205080204" pitchFamily="49" charset="-128"/>
                          <a:ea typeface="ＭＳ ゴシック" panose="020B0609070205080204" pitchFamily="49" charset="-128"/>
                        </a:rPr>
                        <a:t>生活勤務環境等の</a:t>
                      </a:r>
                      <a:endParaRPr kumimoji="1" lang="en-US" altLang="ja-JP" sz="1200" b="0" dirty="0">
                        <a:solidFill>
                          <a:schemeClr val="tx1"/>
                        </a:solidFill>
                        <a:latin typeface="ＭＳ ゴシック" panose="020B0609070205080204" pitchFamily="49" charset="-128"/>
                        <a:ea typeface="ＭＳ ゴシック" panose="020B0609070205080204" pitchFamily="49" charset="-128"/>
                      </a:endParaRPr>
                    </a:p>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ゴシック" panose="020B0609070205080204" pitchFamily="49" charset="-128"/>
                          <a:ea typeface="ＭＳ ゴシック" panose="020B0609070205080204" pitchFamily="49" charset="-128"/>
                        </a:rPr>
                        <a:t>基盤強化としての活用</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ゴシック" panose="020B0609070205080204" pitchFamily="49" charset="-128"/>
                          <a:ea typeface="ＭＳ ゴシック" panose="020B0609070205080204" pitchFamily="49" charset="-128"/>
                        </a:rPr>
                        <a:t>　給食器材の更新・充実</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177800" marR="0" lvl="0" indent="-177800" algn="l" defTabSz="914400" rtl="0" eaLnBrk="1" fontAlgn="t" latinLnBrk="0" hangingPunct="1">
                        <a:lnSpc>
                          <a:spcPct val="120000"/>
                        </a:lnSpc>
                        <a:spcBef>
                          <a:spcPct val="0"/>
                        </a:spcBef>
                        <a:spcAft>
                          <a:spcPct val="0"/>
                        </a:spcAft>
                        <a:buClrTx/>
                        <a:buSzTx/>
                        <a:buFontTx/>
                        <a:buNone/>
                        <a:tabLst/>
                        <a:defRPr/>
                      </a:pPr>
                      <a:r>
                        <a:rPr kumimoji="1" lang="ja-JP" altLang="en-US" sz="1200" b="0" dirty="0">
                          <a:solidFill>
                            <a:schemeClr val="tx1"/>
                          </a:solidFill>
                          <a:latin typeface="ＭＳ ゴシック" panose="020B0609070205080204" pitchFamily="49" charset="-128"/>
                          <a:ea typeface="ＭＳ ゴシック" panose="020B0609070205080204" pitchFamily="49" charset="-128"/>
                        </a:rPr>
                        <a:t>　集団給食・大量調理に関する技術</a:t>
                      </a: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177800" marR="0" lvl="0" indent="-177800" algn="ctr" defTabSz="914400" rtl="0" eaLnBrk="1" fontAlgn="t" latinLnBrk="0" hangingPunct="1">
                        <a:lnSpc>
                          <a:spcPct val="120000"/>
                        </a:lnSpc>
                        <a:spcBef>
                          <a:spcPct val="0"/>
                        </a:spcBef>
                        <a:spcAft>
                          <a:spcPct val="0"/>
                        </a:spcAft>
                        <a:buClrTx/>
                        <a:buSzTx/>
                        <a:buFontTx/>
                        <a:buNone/>
                        <a:tabLst/>
                        <a:defRPr/>
                      </a:pPr>
                      <a:r>
                        <a:rPr kumimoji="1" lang="ja-JP" altLang="en-US" sz="1200" b="0" dirty="0">
                          <a:solidFill>
                            <a:schemeClr val="tx1"/>
                          </a:solidFill>
                          <a:latin typeface="ＭＳ ゴシック" panose="020B0609070205080204" pitchFamily="49" charset="-128"/>
                          <a:ea typeface="ＭＳ ゴシック" panose="020B0609070205080204" pitchFamily="49" charset="-128"/>
                        </a:rPr>
                        <a:t>実・プ</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32930501"/>
                  </a:ext>
                </a:extLst>
              </a:tr>
              <a:tr h="309353">
                <a:tc vMerge="1">
                  <a:txBody>
                    <a:bodyPr/>
                    <a:lstStyle/>
                    <a:p>
                      <a:endParaRPr kumimoji="1" lang="ja-JP" alt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ゴシック" panose="020B0609070205080204" pitchFamily="49" charset="-128"/>
                          <a:ea typeface="ＭＳ ゴシック" panose="020B0609070205080204" pitchFamily="49" charset="-128"/>
                        </a:rPr>
                        <a:t>　健康的かつ美味しい食事・加給食</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ゴシック" panose="020B0609070205080204" pitchFamily="49" charset="-128"/>
                          <a:ea typeface="ＭＳ ゴシック" panose="020B0609070205080204" pitchFamily="49" charset="-128"/>
                        </a:rPr>
                        <a:t>　大豆ミート（植物性の代替肉）</a:t>
                      </a:r>
                      <a:endParaRPr kumimoji="1" lang="en-US" altLang="ja-JP" sz="1200" b="0" dirty="0">
                        <a:solidFill>
                          <a:schemeClr val="tx1"/>
                        </a:solidFill>
                        <a:latin typeface="ＭＳ ゴシック" panose="020B0609070205080204" pitchFamily="49" charset="-128"/>
                        <a:ea typeface="ＭＳ ゴシック" panose="020B0609070205080204" pitchFamily="49" charset="-128"/>
                      </a:endParaRPr>
                    </a:p>
                    <a:p>
                      <a:pPr marL="271463" marR="0" indent="-271463" algn="l" defTabSz="914400" rtl="0" eaLnBrk="1" fontAlgn="auto" latinLnBrk="0" hangingPunct="1">
                        <a:lnSpc>
                          <a:spcPct val="100000"/>
                        </a:lnSpc>
                        <a:spcBef>
                          <a:spcPts val="0"/>
                        </a:spcBef>
                        <a:spcAft>
                          <a:spcPts val="0"/>
                        </a:spcAft>
                        <a:buClrTx/>
                        <a:buSzTx/>
                        <a:buFontTx/>
                        <a:buNone/>
                        <a:tabLst/>
                        <a:defRPr/>
                      </a:pPr>
                      <a:r>
                        <a:rPr kumimoji="1" lang="en-US" altLang="ja-JP" sz="1200" b="0" dirty="0">
                          <a:solidFill>
                            <a:schemeClr val="tx1"/>
                          </a:solidFill>
                          <a:latin typeface="ＭＳ ゴシック" panose="020B0609070205080204" pitchFamily="49" charset="-128"/>
                          <a:ea typeface="ＭＳ ゴシック" panose="020B0609070205080204" pitchFamily="49" charset="-128"/>
                        </a:rPr>
                        <a:t>※</a:t>
                      </a:r>
                      <a:r>
                        <a:rPr kumimoji="1" lang="ja-JP" altLang="en-US" sz="1200" b="0" dirty="0">
                          <a:solidFill>
                            <a:schemeClr val="tx1"/>
                          </a:solidFill>
                          <a:latin typeface="ＭＳ ゴシック" panose="020B0609070205080204" pitchFamily="49" charset="-128"/>
                          <a:ea typeface="ＭＳ ゴシック" panose="020B0609070205080204" pitchFamily="49" charset="-128"/>
                        </a:rPr>
                        <a:t>　高たんぱく・低脂肪・ゼロコレステロール</a:t>
                      </a:r>
                      <a:endParaRPr kumimoji="1" lang="en-US" altLang="ja-JP" sz="1200" b="0" dirty="0">
                        <a:solidFill>
                          <a:schemeClr val="tx1"/>
                        </a:solidFill>
                        <a:latin typeface="ＭＳ ゴシック" panose="020B0609070205080204" pitchFamily="49" charset="-128"/>
                        <a:ea typeface="ＭＳ ゴシック" panose="020B0609070205080204" pitchFamily="49" charset="-128"/>
                      </a:endParaRP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177800" marR="0" lvl="0" indent="-177800" algn="ctr" defTabSz="914400" rtl="0" eaLnBrk="1" fontAlgn="t" latinLnBrk="0" hangingPunct="1">
                        <a:lnSpc>
                          <a:spcPct val="120000"/>
                        </a:lnSpc>
                        <a:spcBef>
                          <a:spcPct val="0"/>
                        </a:spcBef>
                        <a:spcAft>
                          <a:spcPct val="0"/>
                        </a:spcAft>
                        <a:buClrTx/>
                        <a:buSzTx/>
                        <a:buFontTx/>
                        <a:buNone/>
                        <a:tabLst/>
                        <a:defRPr/>
                      </a:pPr>
                      <a:r>
                        <a:rPr kumimoji="1" lang="ja-JP" altLang="en-US" sz="1200" b="0" i="0" u="none" strike="noStrike" kern="1200" cap="none" spc="0" normalizeH="0" baseline="0" noProof="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実・プ</a:t>
                      </a:r>
                      <a:endParaRPr kumimoji="1" lang="ja-JP" altLang="en-US" sz="12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9051884"/>
                  </a:ext>
                </a:extLst>
              </a:tr>
              <a:tr h="309353">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dirty="0">
                        <a:solidFill>
                          <a:schemeClr val="tx1"/>
                        </a:solidFill>
                        <a:latin typeface="ＭＳ ゴシック" panose="020B0609070205080204" pitchFamily="49" charset="-128"/>
                        <a:ea typeface="ＭＳ ゴシック" panose="020B0609070205080204" pitchFamily="49"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ゴシック" panose="020B0609070205080204" pitchFamily="49" charset="-128"/>
                          <a:ea typeface="ＭＳ ゴシック" panose="020B0609070205080204" pitchFamily="49" charset="-128"/>
                        </a:rPr>
                        <a:t>　</a:t>
                      </a:r>
                      <a:r>
                        <a:rPr kumimoji="1" lang="zh-TW" altLang="en-US" sz="1200" b="0" dirty="0">
                          <a:solidFill>
                            <a:schemeClr val="tx1"/>
                          </a:solidFill>
                          <a:latin typeface="ＭＳ ゴシック" panose="020B0609070205080204" pitchFamily="49" charset="-128"/>
                          <a:ea typeface="ＭＳ ゴシック" panose="020B0609070205080204" pitchFamily="49" charset="-128"/>
                        </a:rPr>
                        <a:t>生活勤務環境改善</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177800" marR="0" lvl="0" indent="-177800" algn="l" defTabSz="914400" rtl="0" eaLnBrk="1" fontAlgn="t" latinLnBrk="0" hangingPunct="1">
                        <a:lnSpc>
                          <a:spcPct val="120000"/>
                        </a:lnSpc>
                        <a:spcBef>
                          <a:spcPct val="0"/>
                        </a:spcBef>
                        <a:spcAft>
                          <a:spcPct val="0"/>
                        </a:spcAft>
                        <a:buClrTx/>
                        <a:buSzTx/>
                        <a:buFontTx/>
                        <a:buNone/>
                        <a:tabLst/>
                        <a:defRPr/>
                      </a:pPr>
                      <a:r>
                        <a:rPr kumimoji="1" lang="ja-JP" altLang="en-US" sz="1200" b="0" dirty="0">
                          <a:solidFill>
                            <a:schemeClr val="tx1"/>
                          </a:solidFill>
                          <a:latin typeface="ＭＳ ゴシック" panose="020B0609070205080204" pitchFamily="49" charset="-128"/>
                          <a:ea typeface="ＭＳ ゴシック" panose="020B0609070205080204" pitchFamily="49" charset="-128"/>
                        </a:rPr>
                        <a:t>○　各種ロッカー及び生活備品</a:t>
                      </a:r>
                    </a:p>
                    <a:p>
                      <a:pPr marL="177800" marR="0" lvl="0" indent="-177800" algn="l" defTabSz="914400" rtl="0" eaLnBrk="1" fontAlgn="t" latinLnBrk="0" hangingPunct="1">
                        <a:lnSpc>
                          <a:spcPct val="120000"/>
                        </a:lnSpc>
                        <a:spcBef>
                          <a:spcPct val="0"/>
                        </a:spcBef>
                        <a:spcAft>
                          <a:spcPct val="0"/>
                        </a:spcAft>
                        <a:buClrTx/>
                        <a:buSzTx/>
                        <a:buFontTx/>
                        <a:buNone/>
                        <a:tabLst/>
                        <a:defRPr/>
                      </a:pPr>
                      <a:r>
                        <a:rPr kumimoji="1" lang="ja-JP" altLang="en-US" sz="1200" b="0" dirty="0">
                          <a:solidFill>
                            <a:schemeClr val="tx1"/>
                          </a:solidFill>
                          <a:latin typeface="ＭＳ ゴシック" panose="020B0609070205080204" pitchFamily="49" charset="-128"/>
                          <a:ea typeface="ＭＳ ゴシック" panose="020B0609070205080204" pitchFamily="49" charset="-128"/>
                        </a:rPr>
                        <a:t>○　オフィス家具</a:t>
                      </a:r>
                    </a:p>
                    <a:p>
                      <a:pPr marL="177800" marR="0" lvl="0" indent="-177800" algn="l" defTabSz="914400" rtl="0" eaLnBrk="1" fontAlgn="t" latinLnBrk="0" hangingPunct="1">
                        <a:lnSpc>
                          <a:spcPct val="120000"/>
                        </a:lnSpc>
                        <a:spcBef>
                          <a:spcPct val="0"/>
                        </a:spcBef>
                        <a:spcAft>
                          <a:spcPct val="0"/>
                        </a:spcAft>
                        <a:buClrTx/>
                        <a:buSzTx/>
                        <a:buFontTx/>
                        <a:buNone/>
                        <a:tabLst/>
                        <a:defRPr/>
                      </a:pPr>
                      <a:r>
                        <a:rPr kumimoji="1" lang="ja-JP" altLang="en-US" sz="1200" b="0" dirty="0">
                          <a:solidFill>
                            <a:schemeClr val="tx1"/>
                          </a:solidFill>
                          <a:latin typeface="ＭＳ ゴシック" panose="020B0609070205080204" pitchFamily="49" charset="-128"/>
                          <a:ea typeface="ＭＳ ゴシック" panose="020B0609070205080204" pitchFamily="49" charset="-128"/>
                        </a:rPr>
                        <a:t>○　寝具等</a:t>
                      </a: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177800" marR="0" lvl="0" indent="-177800" algn="ctr" defTabSz="914400" rtl="0" eaLnBrk="1" fontAlgn="t" latinLnBrk="0" hangingPunct="1">
                        <a:lnSpc>
                          <a:spcPct val="12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実・プ</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47409795"/>
                  </a:ext>
                </a:extLst>
              </a:tr>
            </a:tbl>
          </a:graphicData>
        </a:graphic>
      </p:graphicFrame>
      <p:sp>
        <p:nvSpPr>
          <p:cNvPr id="4" name="テキスト ボックス 3">
            <a:extLst>
              <a:ext uri="{FF2B5EF4-FFF2-40B4-BE49-F238E27FC236}">
                <a16:creationId xmlns:a16="http://schemas.microsoft.com/office/drawing/2014/main" id="{F3F9E5A7-DCBB-2F86-A6DA-7B0256D26EC3}"/>
              </a:ext>
            </a:extLst>
          </p:cNvPr>
          <p:cNvSpPr txBox="1"/>
          <p:nvPr/>
        </p:nvSpPr>
        <p:spPr>
          <a:xfrm>
            <a:off x="4222298" y="651092"/>
            <a:ext cx="4921702" cy="461665"/>
          </a:xfrm>
          <a:prstGeom prst="rect">
            <a:avLst/>
          </a:prstGeom>
          <a:noFill/>
        </p:spPr>
        <p:txBody>
          <a:bodyPr wrap="square">
            <a:spAutoFit/>
          </a:bodyPr>
          <a:lstStyle/>
          <a:p>
            <a:pPr marL="0" marR="0" indent="0"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ゴシック" panose="020B0609070205080204" pitchFamily="49" charset="-128"/>
                <a:ea typeface="ＭＳ ゴシック" panose="020B0609070205080204" pitchFamily="49" charset="-128"/>
              </a:rPr>
              <a:t>凡　例</a:t>
            </a:r>
            <a:endParaRPr kumimoji="1" lang="en-US" altLang="ja-JP" sz="1200" b="0" dirty="0">
              <a:solidFill>
                <a:schemeClr val="tx1"/>
              </a:solidFill>
              <a:latin typeface="ＭＳ ゴシック" panose="020B0609070205080204" pitchFamily="49" charset="-128"/>
              <a:ea typeface="ＭＳ ゴシック" panose="020B0609070205080204" pitchFamily="49" charset="-128"/>
            </a:endParaRPr>
          </a:p>
          <a:p>
            <a:pPr marL="0" marR="0" indent="0"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ゴシック" panose="020B0609070205080204" pitchFamily="49" charset="-128"/>
                <a:ea typeface="ＭＳ ゴシック" panose="020B0609070205080204" pitchFamily="49" charset="-128"/>
              </a:rPr>
              <a:t>デ：デモンストレーション、実、実物展示、プ：プレゼンテーション</a:t>
            </a:r>
          </a:p>
        </p:txBody>
      </p:sp>
      <p:sp>
        <p:nvSpPr>
          <p:cNvPr id="3" name="テキスト ボックス 2">
            <a:extLst>
              <a:ext uri="{FF2B5EF4-FFF2-40B4-BE49-F238E27FC236}">
                <a16:creationId xmlns:a16="http://schemas.microsoft.com/office/drawing/2014/main" id="{10750762-C677-F065-EF96-B499775D57E2}"/>
              </a:ext>
            </a:extLst>
          </p:cNvPr>
          <p:cNvSpPr txBox="1"/>
          <p:nvPr/>
        </p:nvSpPr>
        <p:spPr>
          <a:xfrm>
            <a:off x="-133337" y="0"/>
            <a:ext cx="1275239" cy="307777"/>
          </a:xfrm>
          <a:prstGeom prst="rect">
            <a:avLst/>
          </a:prstGeom>
          <a:noFill/>
        </p:spPr>
        <p:txBody>
          <a:bodyPr wrap="square">
            <a:spAutoFit/>
          </a:bodyPr>
          <a:lstStyle/>
          <a:p>
            <a:pPr marL="0" marR="0" indent="0" defTabSz="914400" rtl="0" eaLnBrk="1" fontAlgn="auto" latinLnBrk="0" hangingPunct="1">
              <a:lnSpc>
                <a:spcPct val="100000"/>
              </a:lnSpc>
              <a:spcBef>
                <a:spcPts val="0"/>
              </a:spcBef>
              <a:spcAft>
                <a:spcPts val="0"/>
              </a:spcAft>
              <a:buClrTx/>
              <a:buSzTx/>
              <a:buFontTx/>
              <a:buNone/>
              <a:tabLst/>
              <a:defRPr/>
            </a:pPr>
            <a:r>
              <a:rPr kumimoji="1" lang="en-US" altLang="ja-JP" sz="1400" b="0" dirty="0">
                <a:solidFill>
                  <a:schemeClr val="tx1"/>
                </a:solidFill>
                <a:latin typeface="ＭＳ ゴシック" panose="020B0609070205080204" pitchFamily="49" charset="-128"/>
                <a:ea typeface="ＭＳ ゴシック" panose="020B0609070205080204" pitchFamily="49" charset="-128"/>
              </a:rPr>
              <a:t>【</a:t>
            </a:r>
            <a:r>
              <a:rPr kumimoji="1" lang="ja-JP" altLang="en-US" sz="1400" b="0" dirty="0">
                <a:solidFill>
                  <a:schemeClr val="tx1"/>
                </a:solidFill>
                <a:latin typeface="ＭＳ ゴシック" panose="020B0609070205080204" pitchFamily="49" charset="-128"/>
                <a:ea typeface="ＭＳ ゴシック" panose="020B0609070205080204" pitchFamily="49" charset="-128"/>
              </a:rPr>
              <a:t>参考資料</a:t>
            </a:r>
            <a:r>
              <a:rPr kumimoji="1" lang="en-US" altLang="ja-JP" sz="1400" b="0" dirty="0">
                <a:solidFill>
                  <a:schemeClr val="tx1"/>
                </a:solidFill>
                <a:latin typeface="ＭＳ ゴシック" panose="020B0609070205080204" pitchFamily="49" charset="-128"/>
                <a:ea typeface="ＭＳ ゴシック" panose="020B0609070205080204" pitchFamily="49" charset="-128"/>
              </a:rPr>
              <a:t>】</a:t>
            </a:r>
          </a:p>
        </p:txBody>
      </p:sp>
    </p:spTree>
    <p:extLst>
      <p:ext uri="{BB962C8B-B14F-4D97-AF65-F5344CB8AC3E}">
        <p14:creationId xmlns:p14="http://schemas.microsoft.com/office/powerpoint/2010/main" val="758161536"/>
      </p:ext>
    </p:extLst>
  </p:cSld>
  <p:clrMapOvr>
    <a:masterClrMapping/>
  </p:clrMapOvr>
</p:sld>
</file>

<file path=ppt/theme/theme1.xml><?xml version="1.0" encoding="utf-8"?>
<a:theme xmlns:a="http://schemas.openxmlformats.org/drawingml/2006/main" name="3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_dlc_DocId xmlns="843f4209-2299-4969-9a84-12495bc28cf8">RXM3RVJ6FXQ6-131067589-8688</_dlc_DocId>
    <_dlc_DocIdUrl xmlns="843f4209-2299-4969-9a84-12495bc28cf8">
      <Url>https://ea-n.gbase.gsdf.mod.go.jp/ea/QMS_RS/_layouts/15/DocIdRedir.aspx?ID=RXM3RVJ6FXQ6-131067589-8688</Url>
      <Description>RXM3RVJ6FXQ6-131067589-8688</Description>
    </_dlc_DocIdUrl>
    <_x5099__x8003_ xmlns="299aeb16-c071-4423-bca1-8e8a8184dfef"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4.xml><?xml version="1.0" encoding="utf-8"?>
<ct:contentTypeSchema xmlns:ct="http://schemas.microsoft.com/office/2006/metadata/contentType" xmlns:ma="http://schemas.microsoft.com/office/2006/metadata/properties/metaAttributes" ct:_="" ma:_="" ma:contentTypeName="情報共有" ma:contentTypeID="0x010100F6B03D0B128AF143ADACBEBF130249D4" ma:contentTypeVersion="1" ma:contentTypeDescription="" ma:contentTypeScope="" ma:versionID="3a234852591c587091e590ea8a9081fe">
  <xsd:schema xmlns:xsd="http://www.w3.org/2001/XMLSchema" xmlns:xs="http://www.w3.org/2001/XMLSchema" xmlns:p="http://schemas.microsoft.com/office/2006/metadata/properties" xmlns:ns2="299aeb16-c071-4423-bca1-8e8a8184dfef" xmlns:ns3="843f4209-2299-4969-9a84-12495bc28cf8" targetNamespace="http://schemas.microsoft.com/office/2006/metadata/properties" ma:root="true" ma:fieldsID="4c8c6a39554cf19b2cd1661bfdb586e2" ns2:_="" ns3:_="">
    <xsd:import namespace="299aeb16-c071-4423-bca1-8e8a8184dfef"/>
    <xsd:import namespace="843f4209-2299-4969-9a84-12495bc28cf8"/>
    <xsd:element name="properties">
      <xsd:complexType>
        <xsd:sequence>
          <xsd:element name="documentManagement">
            <xsd:complexType>
              <xsd:all>
                <xsd:element ref="ns2:_x5099__x8003_" minOccurs="0"/>
                <xsd:element ref="ns3:_dlc_DocId" minOccurs="0"/>
                <xsd:element ref="ns3:_dlc_DocIdUrl" minOccurs="0"/>
                <xsd:element ref="ns3: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99aeb16-c071-4423-bca1-8e8a8184dfef" elementFormDefault="qualified">
    <xsd:import namespace="http://schemas.microsoft.com/office/2006/documentManagement/types"/>
    <xsd:import namespace="http://schemas.microsoft.com/office/infopath/2007/PartnerControls"/>
    <xsd:element name="_x5099__x8003_" ma:index="8" nillable="true" ma:displayName="備考" ma:internalName="_x5099__x8003_">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843f4209-2299-4969-9a84-12495bc28cf8" elementFormDefault="qualified">
    <xsd:import namespace="http://schemas.microsoft.com/office/2006/documentManagement/types"/>
    <xsd:import namespace="http://schemas.microsoft.com/office/infopath/2007/PartnerControls"/>
    <xsd:element name="_dlc_DocId" ma:index="9" nillable="true" ma:displayName="ドキュメント ID 値" ma:description="このアイテムに割り当てられているドキュメント ID の値です。" ma:internalName="_dlc_DocId" ma:readOnly="true">
      <xsd:simpleType>
        <xsd:restriction base="dms:Text"/>
      </xsd:simpleType>
    </xsd:element>
    <xsd:element name="_dlc_DocIdUrl" ma:index="10" nillable="true" ma:displayName="ドキュメントID:" ma:description="このドキュメントへの常時接続リンクです。"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1" nillable="true" ma:displayName="ID を保持" ma:description="追加時に ID を保持します。"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1D4D34D-1C67-4069-B378-4BC8B288BDA4}">
  <ds:schemaRefs>
    <ds:schemaRef ds:uri="http://schemas.microsoft.com/office/2006/metadata/properties"/>
    <ds:schemaRef ds:uri="843f4209-2299-4969-9a84-12495bc28cf8"/>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299aeb16-c071-4423-bca1-8e8a8184dfef"/>
    <ds:schemaRef ds:uri="http://purl.org/dc/elements/1.1/"/>
    <ds:schemaRef ds:uri="http://www.w3.org/XML/1998/namespace"/>
    <ds:schemaRef ds:uri="http://purl.org/dc/dcmitype/"/>
  </ds:schemaRefs>
</ds:datastoreItem>
</file>

<file path=customXml/itemProps2.xml><?xml version="1.0" encoding="utf-8"?>
<ds:datastoreItem xmlns:ds="http://schemas.openxmlformats.org/officeDocument/2006/customXml" ds:itemID="{9DD4CDA6-50D6-4C84-B883-AB6C64DA29A2}">
  <ds:schemaRefs>
    <ds:schemaRef ds:uri="http://schemas.microsoft.com/sharepoint/v3/contenttype/forms"/>
  </ds:schemaRefs>
</ds:datastoreItem>
</file>

<file path=customXml/itemProps3.xml><?xml version="1.0" encoding="utf-8"?>
<ds:datastoreItem xmlns:ds="http://schemas.openxmlformats.org/officeDocument/2006/customXml" ds:itemID="{40312C4E-0192-448A-B7BA-09D1C0219181}">
  <ds:schemaRefs>
    <ds:schemaRef ds:uri="http://schemas.microsoft.com/sharepoint/events"/>
  </ds:schemaRefs>
</ds:datastoreItem>
</file>

<file path=customXml/itemProps4.xml><?xml version="1.0" encoding="utf-8"?>
<ds:datastoreItem xmlns:ds="http://schemas.openxmlformats.org/officeDocument/2006/customXml" ds:itemID="{38B01090-E930-4A29-867B-BF233E9D3F3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99aeb16-c071-4423-bca1-8e8a8184dfef"/>
    <ds:schemaRef ds:uri="843f4209-2299-4969-9a84-12495bc28cf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5397</TotalTime>
  <Words>1930</Words>
  <Application>Microsoft Office PowerPoint</Application>
  <PresentationFormat>画面に合わせる (4:3)</PresentationFormat>
  <Paragraphs>201</Paragraphs>
  <Slides>7</Slides>
  <Notes>2</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7</vt:i4>
      </vt:variant>
    </vt:vector>
  </HeadingPairs>
  <TitlesOfParts>
    <vt:vector size="15" baseType="lpstr">
      <vt:lpstr>ＭＳ Ｐゴシック</vt:lpstr>
      <vt:lpstr>ＭＳ ゴシック</vt:lpstr>
      <vt:lpstr>ＭＳ 明朝</vt:lpstr>
      <vt:lpstr>游ゴシック</vt:lpstr>
      <vt:lpstr>Arial</vt:lpstr>
      <vt:lpstr>Calibri</vt:lpstr>
      <vt:lpstr>Times New Roman</vt:lpstr>
      <vt:lpstr>3_Office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長尾 睦</dc:creator>
  <cp:lastModifiedBy>本村 寿樹</cp:lastModifiedBy>
  <cp:revision>186</cp:revision>
  <cp:lastPrinted>2025-04-14T01:52:35Z</cp:lastPrinted>
  <dcterms:created xsi:type="dcterms:W3CDTF">2023-12-01T07:59:58Z</dcterms:created>
  <dcterms:modified xsi:type="dcterms:W3CDTF">2026-04-23T06:39:31Z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0x010100F6B03D0B128AF143ADACBEBF130249D4</vt:lpwstr>
  </property>
  <property fmtid="{D5CDD505-2E9C-101B-9397-08002B2CF9AE}" pid="3" name="_dlc_DocIdItemGuid">
    <vt:lpwstr>89cbceab-b695-49eb-ac68-091759f5eb4d</vt:lpwstr>
  </property>
</Properties>
</file>