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1"/>
  </p:notesMasterIdLst>
  <p:sldIdLst>
    <p:sldId id="364" r:id="rId2"/>
    <p:sldId id="523" r:id="rId3"/>
    <p:sldId id="365" r:id="rId4"/>
    <p:sldId id="259" r:id="rId5"/>
    <p:sldId id="489" r:id="rId6"/>
    <p:sldId id="315" r:id="rId7"/>
    <p:sldId id="491" r:id="rId8"/>
    <p:sldId id="490" r:id="rId9"/>
    <p:sldId id="494" r:id="rId10"/>
    <p:sldId id="492" r:id="rId11"/>
    <p:sldId id="357" r:id="rId12"/>
    <p:sldId id="495" r:id="rId13"/>
    <p:sldId id="353" r:id="rId14"/>
    <p:sldId id="467" r:id="rId15"/>
    <p:sldId id="338" r:id="rId16"/>
    <p:sldId id="261" r:id="rId17"/>
    <p:sldId id="468" r:id="rId18"/>
    <p:sldId id="395" r:id="rId19"/>
    <p:sldId id="396" r:id="rId20"/>
    <p:sldId id="318" r:id="rId21"/>
    <p:sldId id="488" r:id="rId22"/>
    <p:sldId id="376" r:id="rId23"/>
    <p:sldId id="469" r:id="rId24"/>
    <p:sldId id="470" r:id="rId25"/>
    <p:sldId id="388" r:id="rId26"/>
    <p:sldId id="389" r:id="rId27"/>
    <p:sldId id="477" r:id="rId28"/>
    <p:sldId id="478" r:id="rId29"/>
    <p:sldId id="407" r:id="rId30"/>
    <p:sldId id="476" r:id="rId31"/>
    <p:sldId id="409" r:id="rId32"/>
    <p:sldId id="413" r:id="rId33"/>
    <p:sldId id="289" r:id="rId34"/>
    <p:sldId id="472" r:id="rId35"/>
    <p:sldId id="474" r:id="rId36"/>
    <p:sldId id="380" r:id="rId37"/>
    <p:sldId id="475" r:id="rId38"/>
    <p:sldId id="479" r:id="rId39"/>
    <p:sldId id="480" r:id="rId40"/>
    <p:sldId id="483" r:id="rId41"/>
    <p:sldId id="482" r:id="rId42"/>
    <p:sldId id="484" r:id="rId43"/>
    <p:sldId id="518" r:id="rId44"/>
    <p:sldId id="519" r:id="rId45"/>
    <p:sldId id="520" r:id="rId46"/>
    <p:sldId id="521" r:id="rId47"/>
    <p:sldId id="522" r:id="rId48"/>
    <p:sldId id="346" r:id="rId49"/>
    <p:sldId id="345" r:id="rId50"/>
    <p:sldId id="508" r:id="rId51"/>
    <p:sldId id="509" r:id="rId52"/>
    <p:sldId id="510" r:id="rId53"/>
    <p:sldId id="511" r:id="rId54"/>
    <p:sldId id="517" r:id="rId55"/>
    <p:sldId id="512" r:id="rId56"/>
    <p:sldId id="496" r:id="rId57"/>
    <p:sldId id="514" r:id="rId58"/>
    <p:sldId id="515" r:id="rId59"/>
    <p:sldId id="516" r:id="rId60"/>
  </p:sldIdLst>
  <p:sldSz cx="9906000" cy="6858000" type="A4"/>
  <p:notesSz cx="6737350"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D0D8E8"/>
    <a:srgbClr val="E9EDF4"/>
    <a:srgbClr val="FF5050"/>
    <a:srgbClr val="FFFFCC"/>
    <a:srgbClr val="D7E4BD"/>
    <a:srgbClr val="000000"/>
    <a:srgbClr val="4F81BD"/>
    <a:srgbClr val="0000CC"/>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598" autoAdjust="0"/>
    <p:restoredTop sz="94660"/>
  </p:normalViewPr>
  <p:slideViewPr>
    <p:cSldViewPr snapToGrid="0">
      <p:cViewPr varScale="1">
        <p:scale>
          <a:sx n="113" d="100"/>
          <a:sy n="113" d="100"/>
        </p:scale>
        <p:origin x="1638" y="84"/>
      </p:cViewPr>
      <p:guideLst/>
    </p:cSldViewPr>
  </p:slid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518" cy="4951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273" y="0"/>
            <a:ext cx="2919518" cy="495188"/>
          </a:xfrm>
          <a:prstGeom prst="rect">
            <a:avLst/>
          </a:prstGeom>
        </p:spPr>
        <p:txBody>
          <a:bodyPr vert="horz" lIns="91440" tIns="45720" rIns="91440" bIns="45720" rtlCol="0"/>
          <a:lstStyle>
            <a:lvl1pPr algn="r">
              <a:defRPr sz="1200"/>
            </a:lvl1pPr>
          </a:lstStyle>
          <a:p>
            <a:fld id="{85FE251E-0BDB-4F36-8A4B-8AEB56FDE17D}" type="datetimeFigureOut">
              <a:rPr kumimoji="1" lang="ja-JP" altLang="en-US" smtClean="0"/>
              <a:t>2026/3/13</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10125" cy="3330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735" y="4749691"/>
            <a:ext cx="5389880" cy="388611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4301"/>
            <a:ext cx="2919518" cy="4951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273" y="9374301"/>
            <a:ext cx="2919518" cy="495187"/>
          </a:xfrm>
          <a:prstGeom prst="rect">
            <a:avLst/>
          </a:prstGeom>
        </p:spPr>
        <p:txBody>
          <a:bodyPr vert="horz" lIns="91440" tIns="45720" rIns="91440" bIns="45720" rtlCol="0" anchor="b"/>
          <a:lstStyle>
            <a:lvl1pPr algn="r">
              <a:defRPr sz="1200"/>
            </a:lvl1pPr>
          </a:lstStyle>
          <a:p>
            <a:fld id="{1D51CD08-FCE5-4670-8EC0-97553DF41270}" type="slidenum">
              <a:rPr kumimoji="1" lang="ja-JP" altLang="en-US" smtClean="0"/>
              <a:t>‹#›</a:t>
            </a:fld>
            <a:endParaRPr kumimoji="1" lang="ja-JP" altLang="en-US"/>
          </a:p>
        </p:txBody>
      </p:sp>
    </p:spTree>
    <p:extLst>
      <p:ext uri="{BB962C8B-B14F-4D97-AF65-F5344CB8AC3E}">
        <p14:creationId xmlns:p14="http://schemas.microsoft.com/office/powerpoint/2010/main" val="32827890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xfrm>
            <a:off x="963613" y="1233488"/>
            <a:ext cx="4810125" cy="3330575"/>
          </a:xfrm>
          <a:ln/>
        </p:spPr>
      </p:sp>
      <p:sp>
        <p:nvSpPr>
          <p:cNvPr id="82947" name="Rectangle 3"/>
          <p:cNvSpPr>
            <a:spLocks noGrp="1" noChangeArrowheads="1"/>
          </p:cNvSpPr>
          <p:nvPr>
            <p:ph type="body" idx="1"/>
          </p:nvPr>
        </p:nvSpPr>
        <p:spPr>
          <a:noFill/>
        </p:spPr>
        <p:txBody>
          <a:bodyPr/>
          <a:lstStyle/>
          <a:p>
            <a:endParaRPr lang="ja-JP" altLang="en-US" dirty="0">
              <a:ea typeface="ＭＳ Ｐ明朝" charset="-128"/>
            </a:endParaRPr>
          </a:p>
        </p:txBody>
      </p:sp>
    </p:spTree>
    <p:extLst>
      <p:ext uri="{BB962C8B-B14F-4D97-AF65-F5344CB8AC3E}">
        <p14:creationId xmlns:p14="http://schemas.microsoft.com/office/powerpoint/2010/main" val="899790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1pPr>
            <a:lvl2pPr marL="742827" indent="-28570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2pPr>
            <a:lvl3pPr marL="1142811"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3pPr>
            <a:lvl4pPr marL="1599934"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4pPr>
            <a:lvl5pPr marL="2057059"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5pPr>
            <a:lvl6pPr marL="2514183"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6pPr>
            <a:lvl7pPr marL="2971305"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7pPr>
            <a:lvl8pPr marL="3428430"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8pPr>
            <a:lvl9pPr marL="3885554"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7D27AE7-E4BE-4C0D-B7AC-4DC75ED3796C}"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4579" name="Rectangle 2"/>
          <p:cNvSpPr>
            <a:spLocks noGrp="1" noRot="1" noChangeAspect="1" noChangeArrowheads="1" noTextEdit="1"/>
          </p:cNvSpPr>
          <p:nvPr>
            <p:ph type="sldImg"/>
          </p:nvPr>
        </p:nvSpPr>
        <p:spPr>
          <a:xfrm>
            <a:off x="963613" y="1233488"/>
            <a:ext cx="4810125" cy="3330575"/>
          </a:xfrm>
          <a:ln/>
        </p:spPr>
      </p:sp>
      <p:sp>
        <p:nvSpPr>
          <p:cNvPr id="245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dirty="0"/>
          </a:p>
        </p:txBody>
      </p:sp>
    </p:spTree>
    <p:extLst>
      <p:ext uri="{BB962C8B-B14F-4D97-AF65-F5344CB8AC3E}">
        <p14:creationId xmlns:p14="http://schemas.microsoft.com/office/powerpoint/2010/main" val="561686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1pPr>
            <a:lvl2pPr marL="742827" indent="-28570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2pPr>
            <a:lvl3pPr marL="1142811"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3pPr>
            <a:lvl4pPr marL="1599934"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4pPr>
            <a:lvl5pPr marL="2057059"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5pPr>
            <a:lvl6pPr marL="2514183"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6pPr>
            <a:lvl7pPr marL="2971305"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7pPr>
            <a:lvl8pPr marL="3428430"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8pPr>
            <a:lvl9pPr marL="3885554"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782933-65C3-4454-B19B-177294ED87A6}"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2531" name="Rectangle 2"/>
          <p:cNvSpPr>
            <a:spLocks noGrp="1" noRot="1" noChangeAspect="1" noChangeArrowheads="1" noTextEdit="1"/>
          </p:cNvSpPr>
          <p:nvPr>
            <p:ph type="sldImg"/>
          </p:nvPr>
        </p:nvSpPr>
        <p:spPr>
          <a:xfrm>
            <a:off x="963613" y="1233488"/>
            <a:ext cx="4810125" cy="3330575"/>
          </a:xfrm>
          <a:ln/>
        </p:spPr>
      </p:sp>
      <p:sp>
        <p:nvSpPr>
          <p:cNvPr id="225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1pPr>
            <a:lvl2pPr marL="742827" indent="-28570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2pPr>
            <a:lvl3pPr marL="1142811"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3pPr>
            <a:lvl4pPr marL="1599934"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4pPr>
            <a:lvl5pPr marL="2057059"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5pPr>
            <a:lvl6pPr marL="2514183"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6pPr>
            <a:lvl7pPr marL="2971305"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7pPr>
            <a:lvl8pPr marL="3428430"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8pPr>
            <a:lvl9pPr marL="3885554"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7D27AE7-E4BE-4C0D-B7AC-4DC75ED3796C}"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4579" name="Rectangle 2"/>
          <p:cNvSpPr>
            <a:spLocks noGrp="1" noRot="1" noChangeAspect="1" noChangeArrowheads="1" noTextEdit="1"/>
          </p:cNvSpPr>
          <p:nvPr>
            <p:ph type="sldImg"/>
          </p:nvPr>
        </p:nvSpPr>
        <p:spPr>
          <a:xfrm>
            <a:off x="963613" y="1233488"/>
            <a:ext cx="4810125" cy="3330575"/>
          </a:xfrm>
          <a:ln/>
        </p:spPr>
      </p:sp>
      <p:sp>
        <p:nvSpPr>
          <p:cNvPr id="245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3613" y="1233488"/>
            <a:ext cx="4810125" cy="333057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A2E1768-E7DA-4C06-A834-1E3902E25842}" type="slidenum">
              <a:rPr kumimoji="1" lang="en-US" altLang="ja-JP" sz="1200" b="0" i="0" u="none" strike="noStrike" kern="1200" cap="none" spc="0" normalizeH="0" baseline="0" noProof="0" smtClean="0">
                <a:ln>
                  <a:noFill/>
                </a:ln>
                <a:solidFill>
                  <a:srgbClr val="000000"/>
                </a:solidFill>
                <a:effectLst/>
                <a:uLnTx/>
                <a:uFillTx/>
                <a:latin typeface="Arial" pitchFamily="34"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en-US" altLang="ja-JP" sz="1200" b="0" i="0" u="none" strike="noStrike" kern="1200" cap="none" spc="0" normalizeH="0" baseline="0" noProof="0" dirty="0">
              <a:ln>
                <a:noFill/>
              </a:ln>
              <a:solidFill>
                <a:srgbClr val="000000"/>
              </a:solidFill>
              <a:effectLst/>
              <a:uLnTx/>
              <a:uFillTx/>
              <a:latin typeface="Arial" pitchFamily="34" charset="0"/>
              <a:ea typeface="ＭＳ Ｐゴシック" pitchFamily="50" charset="-128"/>
              <a:cs typeface="+mn-cs"/>
            </a:endParaRPr>
          </a:p>
        </p:txBody>
      </p:sp>
      <p:sp>
        <p:nvSpPr>
          <p:cNvPr id="5" name="ヘッダー プレースホルダー 4"/>
          <p:cNvSpPr>
            <a:spLocks noGrp="1"/>
          </p:cNvSpPr>
          <p:nvPr>
            <p:ph type="hd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Arial" pitchFamily="34" charset="0"/>
                <a:ea typeface="ＭＳ Ｐゴシック" pitchFamily="50" charset="-128"/>
                <a:cs typeface="+mn-cs"/>
              </a:rPr>
              <a:t>【</a:t>
            </a:r>
            <a:r>
              <a:rPr kumimoji="1" lang="ja-JP" altLang="en-US" sz="1200" b="0" i="0" u="none" strike="noStrike" kern="1200" cap="none" spc="0" normalizeH="0" baseline="0" noProof="0">
                <a:ln>
                  <a:noFill/>
                </a:ln>
                <a:solidFill>
                  <a:srgbClr val="000000"/>
                </a:solidFill>
                <a:effectLst/>
                <a:uLnTx/>
                <a:uFillTx/>
                <a:latin typeface="Arial" pitchFamily="34" charset="0"/>
                <a:ea typeface="ＭＳ Ｐゴシック" pitchFamily="50" charset="-128"/>
                <a:cs typeface="+mn-cs"/>
              </a:rPr>
              <a:t>秘密</a:t>
            </a:r>
            <a:r>
              <a:rPr kumimoji="1" lang="en-US" altLang="ja-JP" sz="1200" b="0" i="0" u="none" strike="noStrike" kern="1200" cap="none" spc="0" normalizeH="0" baseline="0" noProof="0" dirty="0">
                <a:ln>
                  <a:noFill/>
                </a:ln>
                <a:solidFill>
                  <a:srgbClr val="000000"/>
                </a:solidFill>
                <a:effectLst/>
                <a:uLnTx/>
                <a:uFillTx/>
                <a:latin typeface="Arial" pitchFamily="34" charset="0"/>
                <a:ea typeface="ＭＳ Ｐゴシック" pitchFamily="50" charset="-128"/>
                <a:cs typeface="+mn-cs"/>
              </a:rPr>
              <a:t>】【</a:t>
            </a:r>
            <a:r>
              <a:rPr kumimoji="1" lang="ja-JP" altLang="en-US" sz="1200" b="0" i="0" u="none" strike="noStrike" kern="1200" cap="none" spc="0" normalizeH="0" baseline="0" noProof="0">
                <a:ln>
                  <a:noFill/>
                </a:ln>
                <a:solidFill>
                  <a:srgbClr val="000000"/>
                </a:solidFill>
                <a:effectLst/>
                <a:uLnTx/>
                <a:uFillTx/>
                <a:latin typeface="Arial" pitchFamily="34" charset="0"/>
                <a:ea typeface="ＭＳ Ｐゴシック" pitchFamily="50" charset="-128"/>
                <a:cs typeface="+mn-cs"/>
              </a:rPr>
              <a:t>開示範囲</a:t>
            </a:r>
            <a:r>
              <a:rPr kumimoji="1" lang="en-US" altLang="ja-JP" sz="1200" b="0" i="0" u="none" strike="noStrike" kern="1200" cap="none" spc="0" normalizeH="0" baseline="0" noProof="0" dirty="0">
                <a:ln>
                  <a:noFill/>
                </a:ln>
                <a:solidFill>
                  <a:srgbClr val="000000"/>
                </a:solidFill>
                <a:effectLst/>
                <a:uLnTx/>
                <a:uFillTx/>
                <a:latin typeface="Arial" pitchFamily="34" charset="0"/>
                <a:ea typeface="ＭＳ Ｐゴシック" pitchFamily="50" charset="-128"/>
                <a:cs typeface="+mn-cs"/>
              </a:rPr>
              <a:t>】</a:t>
            </a:r>
            <a:r>
              <a:rPr kumimoji="1" lang="ja-JP" altLang="en-US" sz="1200" b="0" i="0" u="none" strike="noStrike" kern="1200" cap="none" spc="0" normalizeH="0" baseline="0" noProof="0">
                <a:ln>
                  <a:noFill/>
                </a:ln>
                <a:solidFill>
                  <a:srgbClr val="000000"/>
                </a:solidFill>
                <a:effectLst/>
                <a:uLnTx/>
                <a:uFillTx/>
                <a:latin typeface="Arial" pitchFamily="34" charset="0"/>
                <a:ea typeface="ＭＳ Ｐゴシック" pitchFamily="50" charset="-128"/>
                <a:cs typeface="+mn-cs"/>
              </a:rPr>
              <a:t>多摩運送㈱限り</a:t>
            </a:r>
            <a:endParaRPr kumimoji="1" lang="en-US" altLang="ja-JP" sz="1200" b="0" i="0" u="none" strike="noStrike" kern="1200" cap="none" spc="0" normalizeH="0" baseline="0" noProof="0" dirty="0">
              <a:ln>
                <a:noFill/>
              </a:ln>
              <a:solidFill>
                <a:srgbClr val="000000"/>
              </a:solidFill>
              <a:effectLst/>
              <a:uLnTx/>
              <a:uFillTx/>
              <a:latin typeface="Arial" pitchFamily="34" charset="0"/>
              <a:ea typeface="ＭＳ Ｐゴシック" pitchFamily="50" charset="-128"/>
              <a:cs typeface="+mn-cs"/>
            </a:endParaRPr>
          </a:p>
        </p:txBody>
      </p:sp>
    </p:spTree>
    <p:extLst>
      <p:ext uri="{BB962C8B-B14F-4D97-AF65-F5344CB8AC3E}">
        <p14:creationId xmlns:p14="http://schemas.microsoft.com/office/powerpoint/2010/main" val="283043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1pPr>
            <a:lvl2pPr marL="742827" indent="-28570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2pPr>
            <a:lvl3pPr marL="1142811"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3pPr>
            <a:lvl4pPr marL="1599934"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4pPr>
            <a:lvl5pPr marL="2057059"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5pPr>
            <a:lvl6pPr marL="2514183"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6pPr>
            <a:lvl7pPr marL="2971305"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7pPr>
            <a:lvl8pPr marL="3428430"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8pPr>
            <a:lvl9pPr marL="3885554"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2AA46F6-6170-46EA-9A53-3065166C49B2}"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43011" name="Rectangle 2"/>
          <p:cNvSpPr>
            <a:spLocks noGrp="1" noRot="1" noChangeAspect="1" noChangeArrowheads="1" noTextEdit="1"/>
          </p:cNvSpPr>
          <p:nvPr>
            <p:ph type="sldImg"/>
          </p:nvPr>
        </p:nvSpPr>
        <p:spPr>
          <a:xfrm>
            <a:off x="963613" y="1233488"/>
            <a:ext cx="4810125" cy="3330575"/>
          </a:xfrm>
          <a:ln/>
        </p:spPr>
      </p:sp>
      <p:sp>
        <p:nvSpPr>
          <p:cNvPr id="430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50000"/>
              </a:spcBef>
            </a:pPr>
            <a:endParaRPr lang="en-US" altLang="ja-JP" dirty="0"/>
          </a:p>
        </p:txBody>
      </p:sp>
    </p:spTree>
    <p:extLst>
      <p:ext uri="{BB962C8B-B14F-4D97-AF65-F5344CB8AC3E}">
        <p14:creationId xmlns:p14="http://schemas.microsoft.com/office/powerpoint/2010/main" val="2600826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1pPr>
            <a:lvl2pPr marL="742827" indent="-28570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2pPr>
            <a:lvl3pPr marL="1142811"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3pPr>
            <a:lvl4pPr marL="1599934"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4pPr>
            <a:lvl5pPr marL="2057059" indent="-228562">
              <a:spcBef>
                <a:spcPct val="30000"/>
              </a:spcBef>
              <a:defRPr kumimoji="1" sz="1600">
                <a:solidFill>
                  <a:schemeClr val="tx1"/>
                </a:solidFill>
                <a:latin typeface="ＭＳ ゴシック" panose="020B0609070205080204" pitchFamily="49" charset="-128"/>
                <a:ea typeface="ＭＳ ゴシック" panose="020B0609070205080204" pitchFamily="49" charset="-128"/>
              </a:defRPr>
            </a:lvl5pPr>
            <a:lvl6pPr marL="2514183"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6pPr>
            <a:lvl7pPr marL="2971305"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7pPr>
            <a:lvl8pPr marL="3428430"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8pPr>
            <a:lvl9pPr marL="3885554" indent="-228562" eaLnBrk="0" fontAlgn="base" hangingPunct="0">
              <a:spcBef>
                <a:spcPct val="30000"/>
              </a:spcBef>
              <a:spcAft>
                <a:spcPct val="0"/>
              </a:spcAft>
              <a:defRPr kumimoji="1" sz="1600">
                <a:solidFill>
                  <a:schemeClr val="tx1"/>
                </a:solidFill>
                <a:latin typeface="ＭＳ ゴシック" panose="020B0609070205080204" pitchFamily="49" charset="-128"/>
                <a:ea typeface="ＭＳ ゴシック" panose="020B0609070205080204" pitchFamily="49"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954D6C1-3899-48AA-A57D-6E4CBC3B8B0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2771" name="Rectangle 2"/>
          <p:cNvSpPr>
            <a:spLocks noGrp="1" noRot="1" noChangeAspect="1" noChangeArrowheads="1" noTextEdit="1"/>
          </p:cNvSpPr>
          <p:nvPr>
            <p:ph type="sldImg"/>
          </p:nvPr>
        </p:nvSpPr>
        <p:spPr>
          <a:xfrm>
            <a:off x="963613" y="1233488"/>
            <a:ext cx="4810125" cy="3330575"/>
          </a:xfrm>
          <a:ln/>
        </p:spPr>
      </p:sp>
      <p:sp>
        <p:nvSpPr>
          <p:cNvPr id="327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50000"/>
              </a:spcBef>
            </a:pPr>
            <a:endParaRPr lang="en-US" altLang="ja-JP"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D51CD08-FCE5-4670-8EC0-97553DF41270}" type="slidenum">
              <a:rPr kumimoji="1" lang="ja-JP" altLang="en-US" smtClean="0"/>
              <a:t>25</a:t>
            </a:fld>
            <a:endParaRPr kumimoji="1" lang="ja-JP" altLang="en-US"/>
          </a:p>
        </p:txBody>
      </p:sp>
    </p:spTree>
    <p:extLst>
      <p:ext uri="{BB962C8B-B14F-4D97-AF65-F5344CB8AC3E}">
        <p14:creationId xmlns:p14="http://schemas.microsoft.com/office/powerpoint/2010/main" val="3502495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D51CD08-FCE5-4670-8EC0-97553DF41270}" type="slidenum">
              <a:rPr kumimoji="1" lang="ja-JP" altLang="en-US" smtClean="0"/>
              <a:t>40</a:t>
            </a:fld>
            <a:endParaRPr kumimoji="1" lang="ja-JP" altLang="en-US"/>
          </a:p>
        </p:txBody>
      </p:sp>
    </p:spTree>
    <p:extLst>
      <p:ext uri="{BB962C8B-B14F-4D97-AF65-F5344CB8AC3E}">
        <p14:creationId xmlns:p14="http://schemas.microsoft.com/office/powerpoint/2010/main" val="3743356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C9201C-ECCC-428C-B064-00FA9C067F63}" type="slidenum">
              <a:rPr kumimoji="1" lang="ja-JP" altLang="en-US" smtClean="0"/>
              <a:t>‹#›</a:t>
            </a:fld>
            <a:endParaRPr kumimoji="1" lang="ja-JP" altLang="en-US"/>
          </a:p>
        </p:txBody>
      </p:sp>
    </p:spTree>
    <p:extLst>
      <p:ext uri="{BB962C8B-B14F-4D97-AF65-F5344CB8AC3E}">
        <p14:creationId xmlns:p14="http://schemas.microsoft.com/office/powerpoint/2010/main" val="3308257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C9201C-ECCC-428C-B064-00FA9C067F63}" type="slidenum">
              <a:rPr kumimoji="1" lang="ja-JP" altLang="en-US" smtClean="0"/>
              <a:t>‹#›</a:t>
            </a:fld>
            <a:endParaRPr kumimoji="1" lang="ja-JP" altLang="en-US"/>
          </a:p>
        </p:txBody>
      </p:sp>
    </p:spTree>
    <p:extLst>
      <p:ext uri="{BB962C8B-B14F-4D97-AF65-F5344CB8AC3E}">
        <p14:creationId xmlns:p14="http://schemas.microsoft.com/office/powerpoint/2010/main" val="3799605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C9201C-ECCC-428C-B064-00FA9C067F63}" type="slidenum">
              <a:rPr kumimoji="1" lang="ja-JP" altLang="en-US" smtClean="0"/>
              <a:t>‹#›</a:t>
            </a:fld>
            <a:endParaRPr kumimoji="1" lang="ja-JP" altLang="en-US"/>
          </a:p>
        </p:txBody>
      </p:sp>
    </p:spTree>
    <p:extLst>
      <p:ext uri="{BB962C8B-B14F-4D97-AF65-F5344CB8AC3E}">
        <p14:creationId xmlns:p14="http://schemas.microsoft.com/office/powerpoint/2010/main" val="1703765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33A00091-323C-4584-B12C-59EEDD8F92C8}" type="slidenum">
              <a:rPr lang="ja-JP" altLang="en-US"/>
              <a:pPr>
                <a:defRPr/>
              </a:pPr>
              <a:t>‹#›</a:t>
            </a:fld>
            <a:endParaRPr lang="en-US" altLang="ja-JP"/>
          </a:p>
        </p:txBody>
      </p:sp>
    </p:spTree>
    <p:extLst>
      <p:ext uri="{BB962C8B-B14F-4D97-AF65-F5344CB8AC3E}">
        <p14:creationId xmlns:p14="http://schemas.microsoft.com/office/powerpoint/2010/main" val="269678785"/>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6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3386606598"/>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7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1725513990"/>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8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85111704"/>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9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214132354"/>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10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2596032093"/>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3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771052985"/>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14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35265396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C9201C-ECCC-428C-B064-00FA9C067F63}" type="slidenum">
              <a:rPr kumimoji="1" lang="ja-JP" altLang="en-US" smtClean="0"/>
              <a:t>‹#›</a:t>
            </a:fld>
            <a:endParaRPr kumimoji="1" lang="ja-JP" altLang="en-US"/>
          </a:p>
        </p:txBody>
      </p:sp>
    </p:spTree>
    <p:extLst>
      <p:ext uri="{BB962C8B-B14F-4D97-AF65-F5344CB8AC3E}">
        <p14:creationId xmlns:p14="http://schemas.microsoft.com/office/powerpoint/2010/main" val="4302031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21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4031668807"/>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22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1960914404"/>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23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2760553030"/>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24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1836282118"/>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25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1775706417"/>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27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793326511"/>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28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2742915291"/>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29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1197683724"/>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31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1389744923"/>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32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33346716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C9201C-ECCC-428C-B064-00FA9C067F63}" type="slidenum">
              <a:rPr kumimoji="1" lang="ja-JP" altLang="en-US" smtClean="0"/>
              <a:t>‹#›</a:t>
            </a:fld>
            <a:endParaRPr kumimoji="1" lang="ja-JP" altLang="en-US"/>
          </a:p>
        </p:txBody>
      </p:sp>
    </p:spTree>
    <p:extLst>
      <p:ext uri="{BB962C8B-B14F-4D97-AF65-F5344CB8AC3E}">
        <p14:creationId xmlns:p14="http://schemas.microsoft.com/office/powerpoint/2010/main" val="35184520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cSld name="33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2254988460"/>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39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1961538564"/>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42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87936176"/>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45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4211335284"/>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59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195719214"/>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60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a:t>マスター タイトルの書式設定</a:t>
            </a:r>
          </a:p>
        </p:txBody>
      </p:sp>
      <p:sp>
        <p:nvSpPr>
          <p:cNvPr id="36" name="Rectangle 6"/>
          <p:cNvSpPr>
            <a:spLocks noGrp="1" noChangeArrowheads="1"/>
          </p:cNvSpPr>
          <p:nvPr>
            <p:ph type="sldNum" sz="quarter" idx="10"/>
          </p:nvPr>
        </p:nvSpPr>
        <p:spPr>
          <a:xfrm>
            <a:off x="7408863" y="6454775"/>
            <a:ext cx="2311400" cy="268288"/>
          </a:xfrm>
        </p:spPr>
        <p:txBody>
          <a:bodyPr/>
          <a:lstStyle>
            <a:lvl1pPr>
              <a:defRPr>
                <a:effectLst>
                  <a:outerShdw blurRad="38100" dist="38100" dir="2700000" algn="tl">
                    <a:srgbClr val="000000">
                      <a:alpha val="43137"/>
                    </a:srgbClr>
                  </a:outerShdw>
                </a:effectLst>
              </a:defRPr>
            </a:lvl1pPr>
          </a:lstStyle>
          <a:p>
            <a:pPr>
              <a:defRPr/>
            </a:pPr>
            <a:fld id="{6F8B0C22-EA00-4990-89F4-17E9EF26EB0E}" type="slidenum">
              <a:rPr lang="ja-JP" altLang="en-US"/>
              <a:pPr>
                <a:defRPr/>
              </a:pPr>
              <a:t>‹#›</a:t>
            </a:fld>
            <a:endParaRPr lang="en-US" altLang="ja-JP"/>
          </a:p>
        </p:txBody>
      </p:sp>
    </p:spTree>
    <p:extLst>
      <p:ext uri="{BB962C8B-B14F-4D97-AF65-F5344CB8AC3E}">
        <p14:creationId xmlns:p14="http://schemas.microsoft.com/office/powerpoint/2010/main" val="351568454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CC9201C-ECCC-428C-B064-00FA9C067F63}" type="slidenum">
              <a:rPr kumimoji="1" lang="ja-JP" altLang="en-US" smtClean="0"/>
              <a:t>‹#›</a:t>
            </a:fld>
            <a:endParaRPr kumimoji="1" lang="ja-JP" altLang="en-US"/>
          </a:p>
        </p:txBody>
      </p:sp>
    </p:spTree>
    <p:extLst>
      <p:ext uri="{BB962C8B-B14F-4D97-AF65-F5344CB8AC3E}">
        <p14:creationId xmlns:p14="http://schemas.microsoft.com/office/powerpoint/2010/main" val="212107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CC9201C-ECCC-428C-B064-00FA9C067F63}" type="slidenum">
              <a:rPr kumimoji="1" lang="ja-JP" altLang="en-US" smtClean="0"/>
              <a:t>‹#›</a:t>
            </a:fld>
            <a:endParaRPr kumimoji="1" lang="ja-JP" altLang="en-US"/>
          </a:p>
        </p:txBody>
      </p:sp>
    </p:spTree>
    <p:extLst>
      <p:ext uri="{BB962C8B-B14F-4D97-AF65-F5344CB8AC3E}">
        <p14:creationId xmlns:p14="http://schemas.microsoft.com/office/powerpoint/2010/main" val="66915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CC9201C-ECCC-428C-B064-00FA9C067F63}" type="slidenum">
              <a:rPr kumimoji="1" lang="ja-JP" altLang="en-US" smtClean="0"/>
              <a:t>‹#›</a:t>
            </a:fld>
            <a:endParaRPr kumimoji="1" lang="ja-JP" altLang="en-US"/>
          </a:p>
        </p:txBody>
      </p:sp>
    </p:spTree>
    <p:extLst>
      <p:ext uri="{BB962C8B-B14F-4D97-AF65-F5344CB8AC3E}">
        <p14:creationId xmlns:p14="http://schemas.microsoft.com/office/powerpoint/2010/main" val="1567431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CC9201C-ECCC-428C-B064-00FA9C067F63}" type="slidenum">
              <a:rPr kumimoji="1" lang="ja-JP" altLang="en-US" smtClean="0"/>
              <a:t>‹#›</a:t>
            </a:fld>
            <a:endParaRPr kumimoji="1" lang="ja-JP" altLang="en-US"/>
          </a:p>
        </p:txBody>
      </p:sp>
    </p:spTree>
    <p:extLst>
      <p:ext uri="{BB962C8B-B14F-4D97-AF65-F5344CB8AC3E}">
        <p14:creationId xmlns:p14="http://schemas.microsoft.com/office/powerpoint/2010/main" val="3673393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CC9201C-ECCC-428C-B064-00FA9C067F63}" type="slidenum">
              <a:rPr kumimoji="1" lang="ja-JP" altLang="en-US" smtClean="0"/>
              <a:t>‹#›</a:t>
            </a:fld>
            <a:endParaRPr kumimoji="1" lang="ja-JP" altLang="en-US"/>
          </a:p>
        </p:txBody>
      </p:sp>
    </p:spTree>
    <p:extLst>
      <p:ext uri="{BB962C8B-B14F-4D97-AF65-F5344CB8AC3E}">
        <p14:creationId xmlns:p14="http://schemas.microsoft.com/office/powerpoint/2010/main" val="1155607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CC9201C-ECCC-428C-B064-00FA9C067F63}" type="slidenum">
              <a:rPr kumimoji="1" lang="ja-JP" altLang="en-US" smtClean="0"/>
              <a:t>‹#›</a:t>
            </a:fld>
            <a:endParaRPr kumimoji="1" lang="ja-JP" altLang="en-US"/>
          </a:p>
        </p:txBody>
      </p:sp>
    </p:spTree>
    <p:extLst>
      <p:ext uri="{BB962C8B-B14F-4D97-AF65-F5344CB8AC3E}">
        <p14:creationId xmlns:p14="http://schemas.microsoft.com/office/powerpoint/2010/main" val="26259437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C9201C-ECCC-428C-B064-00FA9C067F63}" type="slidenum">
              <a:rPr kumimoji="1" lang="ja-JP" altLang="en-US" smtClean="0"/>
              <a:t>‹#›</a:t>
            </a:fld>
            <a:endParaRPr kumimoji="1" lang="ja-JP" altLang="en-US"/>
          </a:p>
        </p:txBody>
      </p:sp>
    </p:spTree>
    <p:extLst>
      <p:ext uri="{BB962C8B-B14F-4D97-AF65-F5344CB8AC3E}">
        <p14:creationId xmlns:p14="http://schemas.microsoft.com/office/powerpoint/2010/main" val="35590619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6" r:id="rId13"/>
    <p:sldLayoutId id="2147483687" r:id="rId14"/>
    <p:sldLayoutId id="2147483688" r:id="rId15"/>
    <p:sldLayoutId id="2147483689" r:id="rId16"/>
    <p:sldLayoutId id="2147483690" r:id="rId17"/>
    <p:sldLayoutId id="2147483691" r:id="rId18"/>
    <p:sldLayoutId id="2147483692" r:id="rId19"/>
    <p:sldLayoutId id="2147483693" r:id="rId20"/>
    <p:sldLayoutId id="2147483694" r:id="rId21"/>
    <p:sldLayoutId id="2147483695" r:id="rId22"/>
    <p:sldLayoutId id="2147483696" r:id="rId23"/>
    <p:sldLayoutId id="2147483697" r:id="rId24"/>
    <p:sldLayoutId id="2147483698" r:id="rId25"/>
    <p:sldLayoutId id="2147483699" r:id="rId26"/>
    <p:sldLayoutId id="2147483700" r:id="rId27"/>
    <p:sldLayoutId id="2147483701" r:id="rId28"/>
    <p:sldLayoutId id="2147483702" r:id="rId29"/>
    <p:sldLayoutId id="2147483703" r:id="rId30"/>
    <p:sldLayoutId id="2147483704" r:id="rId31"/>
    <p:sldLayoutId id="2147483705" r:id="rId32"/>
    <p:sldLayoutId id="2147483706" r:id="rId33"/>
    <p:sldLayoutId id="2147483707" r:id="rId34"/>
    <p:sldLayoutId id="2147483708" r:id="rId35"/>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a:spLocks noGrp="1"/>
          </p:cNvSpPr>
          <p:nvPr>
            <p:ph type="title"/>
          </p:nvPr>
        </p:nvSpPr>
        <p:spPr>
          <a:xfrm>
            <a:off x="1123589" y="1268760"/>
            <a:ext cx="7326313" cy="647700"/>
          </a:xfrm>
        </p:spPr>
        <p:txBody>
          <a:bodyPr/>
          <a:lstStyle/>
          <a:p>
            <a:pPr algn="ctr"/>
            <a:r>
              <a:rPr lang="zh-TW" altLang="en-US" sz="3600" b="1" dirty="0">
                <a:latin typeface="Meiryo UI" panose="020B0604030504040204" pitchFamily="50" charset="-128"/>
                <a:ea typeface="Meiryo UI" panose="020B0604030504040204" pitchFamily="50" charset="-128"/>
              </a:rPr>
              <a:t>秘密保全</a:t>
            </a:r>
            <a:r>
              <a:rPr lang="ja-JP" altLang="en-US" sz="3600" b="1" dirty="0">
                <a:latin typeface="Meiryo UI" panose="020B0604030504040204" pitchFamily="50" charset="-128"/>
                <a:ea typeface="Meiryo UI" panose="020B0604030504040204" pitchFamily="50" charset="-128"/>
              </a:rPr>
              <a:t>教育資料（案）</a:t>
            </a:r>
          </a:p>
        </p:txBody>
      </p:sp>
      <p:sp>
        <p:nvSpPr>
          <p:cNvPr id="4" name="スライド番号プレースホルダー 4">
            <a:extLst>
              <a:ext uri="{FF2B5EF4-FFF2-40B4-BE49-F238E27FC236}">
                <a16:creationId xmlns:a16="http://schemas.microsoft.com/office/drawing/2014/main" id="{4A96518D-45C2-476A-BC1A-3A95DD0F8D88}"/>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1</a:t>
            </a:fld>
            <a:endParaRPr kumimoji="1" lang="ja-JP" altLang="en-US" sz="1400" dirty="0">
              <a:latin typeface="Meiryo UI" panose="020B0604030504040204" pitchFamily="50" charset="-128"/>
              <a:ea typeface="Meiryo UI" panose="020B0604030504040204" pitchFamily="50" charset="-128"/>
            </a:endParaRPr>
          </a:p>
        </p:txBody>
      </p:sp>
      <p:sp>
        <p:nvSpPr>
          <p:cNvPr id="6" name="スライド番号プレースホルダー 4">
            <a:extLst>
              <a:ext uri="{FF2B5EF4-FFF2-40B4-BE49-F238E27FC236}">
                <a16:creationId xmlns:a16="http://schemas.microsoft.com/office/drawing/2014/main" id="{40E9E4D6-3547-40D8-87C4-537EEA2C192C}"/>
              </a:ext>
            </a:extLst>
          </p:cNvPr>
          <p:cNvSpPr txBox="1">
            <a:spLocks/>
          </p:cNvSpPr>
          <p:nvPr/>
        </p:nvSpPr>
        <p:spPr>
          <a:xfrm>
            <a:off x="8844170" y="132154"/>
            <a:ext cx="860936" cy="187367"/>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50" dirty="0">
                <a:latin typeface="+mj-ea"/>
                <a:ea typeface="+mj-ea"/>
              </a:rPr>
              <a:t>Ver</a:t>
            </a:r>
            <a:r>
              <a:rPr kumimoji="1" lang="ja-JP" altLang="en-US" sz="1050" dirty="0">
                <a:latin typeface="+mj-ea"/>
                <a:ea typeface="+mj-ea"/>
              </a:rPr>
              <a:t>：</a:t>
            </a:r>
            <a:r>
              <a:rPr kumimoji="1" lang="en-US" altLang="ja-JP" sz="1050" dirty="0">
                <a:latin typeface="+mj-ea"/>
                <a:ea typeface="+mj-ea"/>
              </a:rPr>
              <a:t>20260313</a:t>
            </a:r>
            <a:endParaRPr kumimoji="1" lang="ja-JP" altLang="en-US" sz="1050" dirty="0">
              <a:latin typeface="+mj-ea"/>
              <a:ea typeface="+mj-ea"/>
            </a:endParaRPr>
          </a:p>
        </p:txBody>
      </p:sp>
      <p:sp>
        <p:nvSpPr>
          <p:cNvPr id="2" name="正方形/長方形 1">
            <a:extLst>
              <a:ext uri="{FF2B5EF4-FFF2-40B4-BE49-F238E27FC236}">
                <a16:creationId xmlns:a16="http://schemas.microsoft.com/office/drawing/2014/main" id="{1C3F8572-F9E5-47AF-8E19-965E5A2455B4}"/>
              </a:ext>
            </a:extLst>
          </p:cNvPr>
          <p:cNvSpPr/>
          <p:nvPr/>
        </p:nvSpPr>
        <p:spPr>
          <a:xfrm>
            <a:off x="2917793" y="3866658"/>
            <a:ext cx="4070413" cy="778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dirty="0">
                <a:solidFill>
                  <a:schemeClr val="tx1"/>
                </a:solidFill>
                <a:latin typeface="Meiryo UI" panose="020B0604030504040204" pitchFamily="50" charset="-128"/>
                <a:ea typeface="Meiryo UI" panose="020B0604030504040204" pitchFamily="50" charset="-128"/>
              </a:rPr>
              <a:t>令和○年○月○日</a:t>
            </a:r>
            <a:endParaRPr kumimoji="1" lang="en-US" altLang="ja-JP" b="1" dirty="0">
              <a:solidFill>
                <a:schemeClr val="tx1"/>
              </a:solidFill>
              <a:latin typeface="Meiryo UI" panose="020B0604030504040204" pitchFamily="50" charset="-128"/>
              <a:ea typeface="Meiryo UI" panose="020B0604030504040204" pitchFamily="50" charset="-128"/>
            </a:endParaRPr>
          </a:p>
          <a:p>
            <a:r>
              <a:rPr lang="ja-JP" altLang="ja-JP" b="1" dirty="0">
                <a:solidFill>
                  <a:schemeClr val="tx1"/>
                </a:solidFill>
              </a:rPr>
              <a:t>●●●●株式会社　●●●●事業所</a:t>
            </a:r>
            <a:endParaRPr lang="ja-JP" altLang="ja-JP" dirty="0">
              <a:solidFill>
                <a:schemeClr val="tx1"/>
              </a:solidFill>
            </a:endParaRPr>
          </a:p>
        </p:txBody>
      </p:sp>
      <p:sp>
        <p:nvSpPr>
          <p:cNvPr id="8" name="正方形/長方形 7">
            <a:extLst>
              <a:ext uri="{FF2B5EF4-FFF2-40B4-BE49-F238E27FC236}">
                <a16:creationId xmlns:a16="http://schemas.microsoft.com/office/drawing/2014/main" id="{BF1B9EB2-7540-4433-99A0-77C3BB24CEDC}"/>
              </a:ext>
            </a:extLst>
          </p:cNvPr>
          <p:cNvSpPr/>
          <p:nvPr/>
        </p:nvSpPr>
        <p:spPr>
          <a:xfrm>
            <a:off x="1867670" y="5436840"/>
            <a:ext cx="6831830" cy="4831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一般的なものを例示しております。企業の体制等に応じて修正して下さい。</a:t>
            </a:r>
          </a:p>
        </p:txBody>
      </p:sp>
    </p:spTree>
    <p:extLst>
      <p:ext uri="{BB962C8B-B14F-4D97-AF65-F5344CB8AC3E}">
        <p14:creationId xmlns:p14="http://schemas.microsoft.com/office/powerpoint/2010/main" val="157737099"/>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10"/>
          <p:cNvSpPr>
            <a:spLocks noChangeArrowheads="1"/>
          </p:cNvSpPr>
          <p:nvPr/>
        </p:nvSpPr>
        <p:spPr bwMode="auto">
          <a:xfrm rot="10800000" flipV="1">
            <a:off x="322807" y="1567934"/>
            <a:ext cx="9154568" cy="5293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marL="2419350" indent="-2419350" defTabSz="914400" eaLnBrk="1" fontAlgn="base" hangingPunct="1">
              <a:spcBef>
                <a:spcPct val="0"/>
              </a:spcBef>
              <a:spcAft>
                <a:spcPct val="0"/>
              </a:spcAft>
              <a:buNone/>
              <a:defRPr/>
            </a:pPr>
            <a:r>
              <a:rPr lang="ja-JP" altLang="en-US" sz="1400" dirty="0">
                <a:solidFill>
                  <a:prstClr val="black"/>
                </a:solidFill>
                <a:latin typeface="Meiryo UI" panose="020B0604030504040204" pitchFamily="50" charset="-128"/>
                <a:ea typeface="Meiryo UI" panose="020B0604030504040204" pitchFamily="50" charset="-128"/>
              </a:rPr>
              <a:t>①　</a:t>
            </a:r>
            <a:r>
              <a:rPr lang="en-US" altLang="ja-JP" sz="1400" dirty="0">
                <a:solidFill>
                  <a:prstClr val="black"/>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米国秘密軍事情報協定 ： </a:t>
            </a:r>
            <a:r>
              <a:rPr lang="ja-JP" altLang="en-US" sz="1400" dirty="0">
                <a:solidFill>
                  <a:srgbClr val="131313"/>
                </a:solidFill>
                <a:latin typeface="Meiryo UI" panose="020B0604030504040204" pitchFamily="50" charset="-128"/>
                <a:ea typeface="Meiryo UI" panose="020B0604030504040204" pitchFamily="50" charset="-128"/>
              </a:rPr>
              <a:t>秘密軍事情報の保護のための秘密保持の措置に関する日本国政府とアメリカ合衆国政府との間の協定</a:t>
            </a:r>
            <a:endParaRPr lang="en-US" altLang="ja-JP" sz="1400" dirty="0">
              <a:solidFill>
                <a:srgbClr val="131313"/>
              </a:solidFill>
              <a:latin typeface="Meiryo UI" panose="020B0604030504040204" pitchFamily="50" charset="-128"/>
              <a:ea typeface="Meiryo UI" panose="020B0604030504040204" pitchFamily="50" charset="-128"/>
            </a:endParaRPr>
          </a:p>
          <a:p>
            <a:pPr marL="3810000" indent="-3810000" defTabSz="914400" eaLnBrk="1" fontAlgn="base" hangingPunct="1">
              <a:spcBef>
                <a:spcPts val="1200"/>
              </a:spcBef>
              <a:spcAft>
                <a:spcPct val="0"/>
              </a:spcAft>
              <a:buNone/>
              <a:defRPr/>
            </a:pPr>
            <a:r>
              <a:rPr lang="ja-JP" altLang="en-US" sz="1400" dirty="0">
                <a:solidFill>
                  <a:srgbClr val="131313"/>
                </a:solidFill>
                <a:latin typeface="Meiryo UI" panose="020B0604030504040204" pitchFamily="50" charset="-128"/>
                <a:ea typeface="Meiryo UI" panose="020B0604030504040204" pitchFamily="50" charset="-128"/>
              </a:rPr>
              <a:t>②　</a:t>
            </a:r>
            <a:r>
              <a:rPr lang="ja-JP" altLang="en-US" sz="1400" dirty="0">
                <a:solidFill>
                  <a:prstClr val="black"/>
                </a:solidFill>
                <a:latin typeface="Meiryo UI" panose="020B0604030504040204" pitchFamily="50" charset="-128"/>
                <a:ea typeface="Meiryo UI" panose="020B0604030504040204" pitchFamily="50" charset="-128"/>
              </a:rPr>
              <a:t>北大西洋条約機構情報保護協定（</a:t>
            </a:r>
            <a:r>
              <a:rPr lang="en-US" altLang="ja-JP" sz="1400" dirty="0">
                <a:solidFill>
                  <a:prstClr val="black"/>
                </a:solidFill>
                <a:latin typeface="Meiryo UI" panose="020B0604030504040204" pitchFamily="50" charset="-128"/>
                <a:ea typeface="Meiryo UI" panose="020B0604030504040204" pitchFamily="50" charset="-128"/>
              </a:rPr>
              <a:t>NATO</a:t>
            </a:r>
            <a:r>
              <a:rPr lang="ja-JP" altLang="en-US" sz="1400" dirty="0">
                <a:solidFill>
                  <a:prstClr val="black"/>
                </a:solidFill>
                <a:latin typeface="Meiryo UI" panose="020B0604030504040204" pitchFamily="50" charset="-128"/>
                <a:ea typeface="Meiryo UI" panose="020B0604030504040204" pitchFamily="50" charset="-128"/>
              </a:rPr>
              <a:t>）：</a:t>
            </a:r>
            <a:r>
              <a:rPr lang="ja-JP" altLang="en-US" sz="1400" dirty="0">
                <a:solidFill>
                  <a:srgbClr val="131313"/>
                </a:solidFill>
                <a:latin typeface="Meiryo UI" panose="020B0604030504040204" pitchFamily="50" charset="-128"/>
                <a:ea typeface="Meiryo UI" panose="020B0604030504040204" pitchFamily="50" charset="-128"/>
              </a:rPr>
              <a:t>北大西洋条約機構から提供された情報又は資料であって、情報及び資料の保護に関する日本国政府と北大西洋条約機構との間の協定</a:t>
            </a:r>
            <a:endParaRPr lang="en-US" altLang="ja-JP" sz="1400" dirty="0">
              <a:solidFill>
                <a:srgbClr val="131313"/>
              </a:solidFill>
              <a:latin typeface="Meiryo UI" panose="020B0604030504040204" pitchFamily="50" charset="-128"/>
              <a:ea typeface="Meiryo UI" panose="020B0604030504040204" pitchFamily="50" charset="-128"/>
            </a:endParaRPr>
          </a:p>
          <a:p>
            <a:pPr marL="3943350" indent="-3943350" defTabSz="914400" eaLnBrk="1" fontAlgn="base" hangingPunct="1">
              <a:spcBef>
                <a:spcPts val="1200"/>
              </a:spcBef>
              <a:spcAft>
                <a:spcPct val="0"/>
              </a:spcAft>
              <a:buNone/>
              <a:defRPr/>
            </a:pPr>
            <a:r>
              <a:rPr lang="ja-JP" altLang="en-US" sz="1400" dirty="0">
                <a:solidFill>
                  <a:prstClr val="black"/>
                </a:solidFill>
                <a:latin typeface="Meiryo UI" panose="020B0604030504040204" pitchFamily="50" charset="-128"/>
                <a:ea typeface="Meiryo UI" panose="020B0604030504040204" pitchFamily="50" charset="-128"/>
              </a:rPr>
              <a:t>③　日仏情報保護協定 ： </a:t>
            </a:r>
            <a:r>
              <a:rPr lang="ja-JP" altLang="en-US" sz="1400" dirty="0">
                <a:solidFill>
                  <a:srgbClr val="131313"/>
                </a:solidFill>
                <a:latin typeface="Meiryo UI" panose="020B0604030504040204" pitchFamily="50" charset="-128"/>
                <a:ea typeface="Meiryo UI" panose="020B0604030504040204" pitchFamily="50" charset="-128"/>
              </a:rPr>
              <a:t>情報の保護に関する日本国政府とフランス共和国政府との間の協定</a:t>
            </a:r>
            <a:endParaRPr lang="en-US" altLang="ja-JP" sz="14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ts val="1200"/>
              </a:spcBef>
              <a:buNone/>
              <a:defRPr/>
            </a:pPr>
            <a:r>
              <a:rPr lang="ja-JP" altLang="en-US" sz="1400" dirty="0">
                <a:solidFill>
                  <a:prstClr val="black"/>
                </a:solidFill>
                <a:latin typeface="Meiryo UI" panose="020B0604030504040204" pitchFamily="50" charset="-128"/>
                <a:ea typeface="Meiryo UI" panose="020B0604030504040204" pitchFamily="50" charset="-128"/>
              </a:rPr>
              <a:t>④　日豪情報保護協定 ： </a:t>
            </a:r>
            <a:r>
              <a:rPr lang="ja-JP" altLang="en-US" sz="1400" dirty="0">
                <a:solidFill>
                  <a:srgbClr val="131313"/>
                </a:solidFill>
                <a:latin typeface="Meiryo UI" panose="020B0604030504040204" pitchFamily="50" charset="-128"/>
                <a:ea typeface="Meiryo UI" panose="020B0604030504040204" pitchFamily="50" charset="-128"/>
              </a:rPr>
              <a:t>情報の保護に関する日本国政府とオーストラリア政府との間の協定</a:t>
            </a:r>
          </a:p>
          <a:p>
            <a:pPr defTabSz="914400" eaLnBrk="1" fontAlgn="base" hangingPunct="1">
              <a:spcBef>
                <a:spcPts val="1200"/>
              </a:spcBef>
              <a:spcAft>
                <a:spcPct val="0"/>
              </a:spcAft>
              <a:buNone/>
              <a:defRPr/>
            </a:pPr>
            <a:r>
              <a:rPr lang="ja-JP" altLang="en-US" sz="1400" dirty="0">
                <a:solidFill>
                  <a:srgbClr val="131313"/>
                </a:solidFill>
                <a:latin typeface="Meiryo UI" panose="020B0604030504040204" pitchFamily="50" charset="-128"/>
                <a:ea typeface="Meiryo UI" panose="020B0604030504040204" pitchFamily="50" charset="-128"/>
              </a:rPr>
              <a:t>⑤　日英情報保護協定 ： 情報の保護に関する日本国政府とグレートブリテン及び北アイルランド連合王国政府との間の協定　</a:t>
            </a:r>
            <a:endParaRPr lang="en-US" altLang="ja-JP" sz="1400" dirty="0">
              <a:solidFill>
                <a:srgbClr val="131313"/>
              </a:solidFill>
              <a:latin typeface="Meiryo UI" panose="020B0604030504040204" pitchFamily="50" charset="-128"/>
              <a:ea typeface="Meiryo UI" panose="020B0604030504040204" pitchFamily="50" charset="-128"/>
            </a:endParaRPr>
          </a:p>
          <a:p>
            <a:pPr defTabSz="914400" eaLnBrk="1" fontAlgn="base" hangingPunct="1">
              <a:spcBef>
                <a:spcPts val="1200"/>
              </a:spcBef>
              <a:spcAft>
                <a:spcPct val="0"/>
              </a:spcAft>
              <a:buNone/>
              <a:defRPr/>
            </a:pPr>
            <a:r>
              <a:rPr lang="ja-JP" altLang="en-US" sz="1400" dirty="0">
                <a:solidFill>
                  <a:prstClr val="black"/>
                </a:solidFill>
                <a:latin typeface="Meiryo UI" panose="020B0604030504040204" pitchFamily="50" charset="-128"/>
                <a:ea typeface="Meiryo UI" panose="020B0604030504040204" pitchFamily="50" charset="-128"/>
              </a:rPr>
              <a:t>⑥　日印情報保護協定 ： </a:t>
            </a:r>
            <a:r>
              <a:rPr lang="ja-JP" altLang="en-US" sz="1400" dirty="0">
                <a:solidFill>
                  <a:srgbClr val="131313"/>
                </a:solidFill>
                <a:latin typeface="Meiryo UI" panose="020B0604030504040204" pitchFamily="50" charset="-128"/>
                <a:ea typeface="Meiryo UI" panose="020B0604030504040204" pitchFamily="50" charset="-128"/>
              </a:rPr>
              <a:t>情報の保護に関する日本国政府とインド共和国政府との間の協定</a:t>
            </a:r>
            <a:endParaRPr lang="en-US" altLang="ja-JP" sz="14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ts val="1200"/>
              </a:spcBef>
              <a:spcAft>
                <a:spcPct val="0"/>
              </a:spcAft>
              <a:buNone/>
              <a:defRPr/>
            </a:pPr>
            <a:r>
              <a:rPr lang="ja-JP" altLang="en-US" sz="1400" dirty="0">
                <a:solidFill>
                  <a:prstClr val="black"/>
                </a:solidFill>
                <a:latin typeface="Meiryo UI" panose="020B0604030504040204" pitchFamily="50" charset="-128"/>
                <a:ea typeface="Meiryo UI" panose="020B0604030504040204" pitchFamily="50" charset="-128"/>
              </a:rPr>
              <a:t>⑦　日伊情報保護協定 ： </a:t>
            </a:r>
            <a:r>
              <a:rPr lang="ja-JP" altLang="en-US" sz="1400" dirty="0">
                <a:solidFill>
                  <a:srgbClr val="131313"/>
                </a:solidFill>
                <a:latin typeface="Meiryo UI" panose="020B0604030504040204" pitchFamily="50" charset="-128"/>
                <a:ea typeface="Meiryo UI" panose="020B0604030504040204" pitchFamily="50" charset="-128"/>
              </a:rPr>
              <a:t>情報の保護に関する日本国政府とイタリア共和国政府との間の協定</a:t>
            </a:r>
            <a:endParaRPr lang="en-US" altLang="ja-JP" sz="1400" dirty="0">
              <a:solidFill>
                <a:srgbClr val="131313"/>
              </a:solidFill>
              <a:latin typeface="Meiryo UI" panose="020B0604030504040204" pitchFamily="50" charset="-128"/>
              <a:ea typeface="Meiryo UI" panose="020B0604030504040204" pitchFamily="50" charset="-128"/>
            </a:endParaRPr>
          </a:p>
          <a:p>
            <a:pPr defTabSz="914400" eaLnBrk="1" fontAlgn="base" hangingPunct="1">
              <a:spcBef>
                <a:spcPts val="1200"/>
              </a:spcBef>
              <a:spcAft>
                <a:spcPct val="0"/>
              </a:spcAft>
              <a:buNone/>
              <a:defRPr/>
            </a:pPr>
            <a:r>
              <a:rPr lang="ja-JP" altLang="en-US" sz="1400" dirty="0">
                <a:solidFill>
                  <a:srgbClr val="131313"/>
                </a:solidFill>
                <a:latin typeface="Meiryo UI" panose="020B0604030504040204" pitchFamily="50" charset="-128"/>
                <a:ea typeface="Meiryo UI" panose="020B0604030504040204" pitchFamily="50" charset="-128"/>
              </a:rPr>
              <a:t>⑧　日韓情報保護協定 ： 情報の保護に関する日本国政府と大韓民国政府との間の協定</a:t>
            </a:r>
            <a:endParaRPr lang="en-US" altLang="ja-JP" sz="1400" dirty="0">
              <a:solidFill>
                <a:srgbClr val="131313"/>
              </a:solidFill>
              <a:latin typeface="Meiryo UI" panose="020B0604030504040204" pitchFamily="50" charset="-128"/>
              <a:ea typeface="Meiryo UI" panose="020B0604030504040204" pitchFamily="50" charset="-128"/>
            </a:endParaRPr>
          </a:p>
          <a:p>
            <a:pPr defTabSz="914400" eaLnBrk="1" fontAlgn="base" hangingPunct="1">
              <a:spcBef>
                <a:spcPts val="1200"/>
              </a:spcBef>
              <a:spcAft>
                <a:spcPct val="0"/>
              </a:spcAft>
              <a:buNone/>
              <a:defRPr/>
            </a:pPr>
            <a:r>
              <a:rPr lang="ja-JP" altLang="en-US" sz="1400" dirty="0">
                <a:solidFill>
                  <a:srgbClr val="131313"/>
                </a:solidFill>
                <a:latin typeface="Meiryo UI" panose="020B0604030504040204" pitchFamily="50" charset="-128"/>
                <a:ea typeface="Meiryo UI" panose="020B0604030504040204" pitchFamily="50" charset="-128"/>
              </a:rPr>
              <a:t>⑨　日独情報保護協定 ： 情報の保護に関する日本国政府とドイツ連邦共和国政府との間の協定</a:t>
            </a:r>
            <a:endParaRPr lang="en-US" altLang="ja-JP" sz="1400" dirty="0">
              <a:solidFill>
                <a:srgbClr val="131313"/>
              </a:solidFill>
              <a:latin typeface="Meiryo UI" panose="020B0604030504040204" pitchFamily="50" charset="-128"/>
              <a:ea typeface="Meiryo UI" panose="020B0604030504040204" pitchFamily="50" charset="-128"/>
            </a:endParaRPr>
          </a:p>
          <a:p>
            <a:pPr defTabSz="914400" eaLnBrk="1" fontAlgn="base" hangingPunct="1">
              <a:spcBef>
                <a:spcPts val="1200"/>
              </a:spcBef>
              <a:spcAft>
                <a:spcPct val="0"/>
              </a:spcAft>
              <a:buNone/>
              <a:defRPr/>
            </a:pPr>
            <a:r>
              <a:rPr lang="ja-JP" altLang="en-US" sz="1400" dirty="0">
                <a:solidFill>
                  <a:srgbClr val="131313"/>
                </a:solidFill>
                <a:latin typeface="Meiryo UI" panose="020B0604030504040204" pitchFamily="50" charset="-128"/>
                <a:ea typeface="Meiryo UI" panose="020B0604030504040204" pitchFamily="50" charset="-128"/>
              </a:rPr>
              <a:t>⑩　日瑞情報保護協定 ： 情報の保護に関する日本国政府とスウェーデン王国との間の協定</a:t>
            </a:r>
            <a:endParaRPr lang="en-US" altLang="ja-JP" sz="1400" dirty="0">
              <a:solidFill>
                <a:srgbClr val="131313"/>
              </a:solidFill>
              <a:latin typeface="Meiryo UI" panose="020B0604030504040204" pitchFamily="50" charset="-128"/>
              <a:ea typeface="Meiryo UI" panose="020B0604030504040204" pitchFamily="50" charset="-128"/>
            </a:endParaRPr>
          </a:p>
          <a:p>
            <a:pPr marL="2419350" indent="-2419350" defTabSz="914400" eaLnBrk="1" fontAlgn="base" hangingPunct="1">
              <a:spcBef>
                <a:spcPts val="1200"/>
              </a:spcBef>
              <a:spcAft>
                <a:spcPct val="0"/>
              </a:spcAft>
              <a:buNone/>
              <a:defRPr/>
            </a:pPr>
            <a:r>
              <a:rPr lang="ja-JP" altLang="en-US" sz="1400" dirty="0">
                <a:solidFill>
                  <a:srgbClr val="131313"/>
                </a:solidFill>
                <a:latin typeface="Meiryo UI" panose="020B0604030504040204" pitchFamily="50" charset="-128"/>
                <a:ea typeface="Meiryo UI" panose="020B0604030504040204" pitchFamily="50" charset="-128"/>
              </a:rPr>
              <a:t>⑪　サウジ秘密情報保護協定 ： 防衛協力及び交流の過程で取得される情報の保護に関する日本国防衛省とサウジアラビア王国国防省との間の協定</a:t>
            </a:r>
            <a:endParaRPr lang="en-US" altLang="ja-JP" sz="1400" dirty="0">
              <a:solidFill>
                <a:srgbClr val="131313"/>
              </a:solidFill>
              <a:latin typeface="Meiryo UI" panose="020B0604030504040204" pitchFamily="50" charset="-128"/>
              <a:ea typeface="Meiryo UI" panose="020B0604030504040204" pitchFamily="50" charset="-128"/>
            </a:endParaRPr>
          </a:p>
          <a:p>
            <a:pPr defTabSz="914400" eaLnBrk="1" fontAlgn="base" hangingPunct="1">
              <a:spcBef>
                <a:spcPts val="1200"/>
              </a:spcBef>
              <a:spcAft>
                <a:spcPct val="0"/>
              </a:spcAft>
              <a:buNone/>
              <a:defRPr/>
            </a:pPr>
            <a:r>
              <a:rPr lang="ja-JP" altLang="en-US" sz="1400" dirty="0">
                <a:solidFill>
                  <a:srgbClr val="131313"/>
                </a:solidFill>
                <a:latin typeface="Meiryo UI" panose="020B0604030504040204" pitchFamily="50" charset="-128"/>
                <a:ea typeface="Meiryo UI" panose="020B0604030504040204" pitchFamily="50" charset="-128"/>
              </a:rPr>
              <a:t>⑫　</a:t>
            </a:r>
            <a:r>
              <a:rPr lang="zh-TW" altLang="en-US" sz="1400" dirty="0">
                <a:solidFill>
                  <a:srgbClr val="131313"/>
                </a:solidFill>
                <a:latin typeface="Meiryo UI" panose="020B0604030504040204" pitchFamily="50" charset="-128"/>
                <a:ea typeface="Meiryo UI" panose="020B0604030504040204" pitchFamily="50" charset="-128"/>
              </a:rPr>
              <a:t>ＵＡＥ秘密情報</a:t>
            </a:r>
            <a:r>
              <a:rPr lang="ja-JP" altLang="en-US" sz="1400" dirty="0">
                <a:solidFill>
                  <a:srgbClr val="131313"/>
                </a:solidFill>
                <a:latin typeface="Meiryo UI" panose="020B0604030504040204" pitchFamily="50" charset="-128"/>
                <a:ea typeface="Meiryo UI" panose="020B0604030504040204" pitchFamily="50" charset="-128"/>
              </a:rPr>
              <a:t>保護協定</a:t>
            </a:r>
            <a:r>
              <a:rPr lang="zh-TW" altLang="en-US" sz="1400" dirty="0">
                <a:solidFill>
                  <a:srgbClr val="131313"/>
                </a:solidFill>
                <a:latin typeface="Meiryo UI" panose="020B0604030504040204" pitchFamily="50" charset="-128"/>
                <a:ea typeface="Meiryo UI" panose="020B0604030504040204" pitchFamily="50" charset="-128"/>
              </a:rPr>
              <a:t> </a:t>
            </a:r>
            <a:r>
              <a:rPr lang="ja-JP" altLang="en-US" sz="1400" dirty="0">
                <a:solidFill>
                  <a:srgbClr val="131313"/>
                </a:solidFill>
                <a:latin typeface="Meiryo UI" panose="020B0604030504040204" pitchFamily="50" charset="-128"/>
                <a:ea typeface="Meiryo UI" panose="020B0604030504040204" pitchFamily="50" charset="-128"/>
              </a:rPr>
              <a:t>： 防衛装備品及び技術の移転に関する日本国政府とアラブ首長国連邦政府との間の協定</a:t>
            </a:r>
            <a:endParaRPr lang="en-US" altLang="ja-JP" sz="1400" dirty="0">
              <a:solidFill>
                <a:srgbClr val="131313"/>
              </a:solidFill>
              <a:latin typeface="Meiryo UI" panose="020B0604030504040204" pitchFamily="50" charset="-128"/>
              <a:ea typeface="Meiryo UI" panose="020B0604030504040204" pitchFamily="50" charset="-128"/>
            </a:endParaRPr>
          </a:p>
          <a:p>
            <a:pPr defTabSz="914400" eaLnBrk="1" fontAlgn="base" hangingPunct="1">
              <a:spcBef>
                <a:spcPts val="1200"/>
              </a:spcBef>
              <a:spcAft>
                <a:spcPct val="0"/>
              </a:spcAft>
              <a:buNone/>
              <a:defRPr/>
            </a:pPr>
            <a:r>
              <a:rPr lang="ja-JP" altLang="en-US" sz="1400" dirty="0">
                <a:solidFill>
                  <a:srgbClr val="131313"/>
                </a:solidFill>
                <a:latin typeface="Meiryo UI" panose="020B0604030504040204" pitchFamily="50" charset="-128"/>
                <a:ea typeface="Meiryo UI" panose="020B0604030504040204" pitchFamily="50" charset="-128"/>
              </a:rPr>
              <a:t>⑬　宇国秘密情報保護協定  ：情報の保護に関する日本国政府と政府との間の協定</a:t>
            </a:r>
            <a:endParaRPr lang="en-US" altLang="ja-JP" sz="1400" dirty="0">
              <a:solidFill>
                <a:srgbClr val="131313"/>
              </a:solidFill>
              <a:latin typeface="Meiryo UI" panose="020B0604030504040204" pitchFamily="50" charset="-128"/>
              <a:ea typeface="Meiryo UI" panose="020B0604030504040204" pitchFamily="50" charset="-128"/>
            </a:endParaRPr>
          </a:p>
        </p:txBody>
      </p:sp>
      <p:sp>
        <p:nvSpPr>
          <p:cNvPr id="5" name="Text Box 2">
            <a:extLst>
              <a:ext uri="{FF2B5EF4-FFF2-40B4-BE49-F238E27FC236}">
                <a16:creationId xmlns:a16="http://schemas.microsoft.com/office/drawing/2014/main" id="{9020EFB2-A34F-21E6-43A2-A0E213B199A6}"/>
              </a:ext>
            </a:extLst>
          </p:cNvPr>
          <p:cNvSpPr txBox="1">
            <a:spLocks noChangeArrowheads="1"/>
          </p:cNvSpPr>
          <p:nvPr/>
        </p:nvSpPr>
        <p:spPr bwMode="auto">
          <a:xfrm>
            <a:off x="9352" y="692069"/>
            <a:ext cx="6089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（４）　防衛省が管理する秘密の種類、区分</a:t>
            </a:r>
          </a:p>
        </p:txBody>
      </p:sp>
      <p:sp>
        <p:nvSpPr>
          <p:cNvPr id="7" name="Text Box 2">
            <a:extLst>
              <a:ext uri="{FF2B5EF4-FFF2-40B4-BE49-F238E27FC236}">
                <a16:creationId xmlns:a16="http://schemas.microsoft.com/office/drawing/2014/main" id="{1ECF12B2-9665-7B38-15C4-53593CC93627}"/>
              </a:ext>
            </a:extLst>
          </p:cNvPr>
          <p:cNvSpPr txBox="1">
            <a:spLocks noChangeArrowheads="1"/>
          </p:cNvSpPr>
          <p:nvPr/>
        </p:nvSpPr>
        <p:spPr bwMode="auto">
          <a:xfrm>
            <a:off x="341857" y="1018440"/>
            <a:ext cx="77396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 カ　防衛省が管理する秘密の区分（</a:t>
            </a:r>
            <a:r>
              <a:rPr lang="zh-TW" altLang="en-US" sz="2400" dirty="0">
                <a:solidFill>
                  <a:srgbClr val="0000CC"/>
                </a:solidFill>
                <a:latin typeface="Meiryo UI" panose="020B0604030504040204" pitchFamily="50" charset="-128"/>
                <a:ea typeface="Meiryo UI" panose="020B0604030504040204" pitchFamily="50" charset="-128"/>
              </a:rPr>
              <a:t>秘密軍事情報等</a:t>
            </a:r>
            <a:r>
              <a:rPr lang="ja-JP" altLang="en-US" sz="2400" dirty="0">
                <a:solidFill>
                  <a:prstClr val="black"/>
                </a:solidFill>
                <a:latin typeface="Meiryo UI" panose="020B0604030504040204" pitchFamily="50" charset="-128"/>
                <a:ea typeface="Meiryo UI" panose="020B0604030504040204" pitchFamily="50" charset="-128"/>
              </a:rPr>
              <a:t>）</a:t>
            </a:r>
          </a:p>
        </p:txBody>
      </p:sp>
      <p:sp>
        <p:nvSpPr>
          <p:cNvPr id="9" name="スライド番号プレースホルダー 4">
            <a:extLst>
              <a:ext uri="{FF2B5EF4-FFF2-40B4-BE49-F238E27FC236}">
                <a16:creationId xmlns:a16="http://schemas.microsoft.com/office/drawing/2014/main" id="{B00F5D61-A0C3-4A22-BAEE-D9DA8A6BD067}"/>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10</a:t>
            </a:fld>
            <a:endParaRPr kumimoji="1" lang="ja-JP" altLang="en-US" sz="1400" dirty="0">
              <a:latin typeface="Meiryo UI" panose="020B0604030504040204" pitchFamily="50" charset="-128"/>
              <a:ea typeface="Meiryo UI" panose="020B0604030504040204" pitchFamily="50" charset="-128"/>
            </a:endParaRPr>
          </a:p>
        </p:txBody>
      </p:sp>
      <p:sp>
        <p:nvSpPr>
          <p:cNvPr id="10" name="Rectangle 2">
            <a:extLst>
              <a:ext uri="{FF2B5EF4-FFF2-40B4-BE49-F238E27FC236}">
                <a16:creationId xmlns:a16="http://schemas.microsoft.com/office/drawing/2014/main" id="{580DCAD3-7413-4270-9C77-7FCB24C6358C}"/>
              </a:ext>
            </a:extLst>
          </p:cNvPr>
          <p:cNvSpPr txBox="1">
            <a:spLocks noChangeArrowheads="1"/>
          </p:cNvSpPr>
          <p:nvPr/>
        </p:nvSpPr>
        <p:spPr>
          <a:xfrm>
            <a:off x="69678" y="132675"/>
            <a:ext cx="2888557"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１　秘密の概説</a:t>
            </a:r>
          </a:p>
        </p:txBody>
      </p:sp>
      <p:graphicFrame>
        <p:nvGraphicFramePr>
          <p:cNvPr id="11" name="表 10">
            <a:extLst>
              <a:ext uri="{FF2B5EF4-FFF2-40B4-BE49-F238E27FC236}">
                <a16:creationId xmlns:a16="http://schemas.microsoft.com/office/drawing/2014/main" id="{73076037-0987-46DE-9276-86EF0B6BBE49}"/>
              </a:ext>
            </a:extLst>
          </p:cNvPr>
          <p:cNvGraphicFramePr>
            <a:graphicFrameLocks noGrp="1"/>
          </p:cNvGraphicFramePr>
          <p:nvPr>
            <p:extLst>
              <p:ext uri="{D42A27DB-BD31-4B8C-83A1-F6EECF244321}">
                <p14:modId xmlns:p14="http://schemas.microsoft.com/office/powerpoint/2010/main" val="3805131460"/>
              </p:ext>
            </p:extLst>
          </p:nvPr>
        </p:nvGraphicFramePr>
        <p:xfrm>
          <a:off x="9972675" y="1630877"/>
          <a:ext cx="3522428" cy="4588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3480488783"/>
                    </a:ext>
                  </a:extLst>
                </a:gridCol>
                <a:gridCol w="3233150">
                  <a:extLst>
                    <a:ext uri="{9D8B030D-6E8A-4147-A177-3AD203B41FA5}">
                      <a16:colId xmlns:a16="http://schemas.microsoft.com/office/drawing/2014/main" val="3548046875"/>
                    </a:ext>
                  </a:extLst>
                </a:gridCol>
              </a:tblGrid>
              <a:tr h="141741">
                <a:tc>
                  <a:txBody>
                    <a:bodyPr/>
                    <a:lstStyle/>
                    <a:p>
                      <a:pPr algn="ctr" fontAlgn="ctr"/>
                      <a:r>
                        <a:rPr lang="en-US" altLang="ja-JP" sz="1000" u="none" strike="noStrike" dirty="0">
                          <a:effectLst/>
                        </a:rPr>
                        <a:t>24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特別防衛秘密／特定秘密／装備品等秘密に関する法律、政令、訓令、事務次官通達その他関係規則の条文の内容、解説が記載されているか。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221613068"/>
                  </a:ext>
                </a:extLst>
              </a:tr>
            </a:tbl>
          </a:graphicData>
        </a:graphic>
      </p:graphicFrame>
    </p:spTree>
    <p:extLst>
      <p:ext uri="{BB962C8B-B14F-4D97-AF65-F5344CB8AC3E}">
        <p14:creationId xmlns:p14="http://schemas.microsoft.com/office/powerpoint/2010/main" val="7849334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サブタイトル 2"/>
          <p:cNvSpPr txBox="1">
            <a:spLocks/>
          </p:cNvSpPr>
          <p:nvPr/>
        </p:nvSpPr>
        <p:spPr bwMode="auto">
          <a:xfrm>
            <a:off x="106239" y="6350999"/>
            <a:ext cx="9694986" cy="27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60000"/>
              </a:lnSpc>
              <a:spcAft>
                <a:spcPct val="0"/>
              </a:spcAft>
              <a:buNone/>
              <a:defRPr/>
            </a:pPr>
            <a:r>
              <a:rPr lang="en-US" altLang="ja-JP" sz="1600" dirty="0">
                <a:solidFill>
                  <a:prstClr val="black"/>
                </a:solidFill>
                <a:latin typeface="Meiryo UI" panose="020B0604030504040204" pitchFamily="50" charset="-128"/>
                <a:ea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rPr>
              <a:t>防衛省等の各訓令等に付随する特約条項の定めるところにより、秘密の保全を確実に実施しなければならない。</a:t>
            </a:r>
          </a:p>
        </p:txBody>
      </p:sp>
      <p:sp>
        <p:nvSpPr>
          <p:cNvPr id="8" name="正方形/長方形 7">
            <a:extLst>
              <a:ext uri="{FF2B5EF4-FFF2-40B4-BE49-F238E27FC236}">
                <a16:creationId xmlns:a16="http://schemas.microsoft.com/office/drawing/2014/main" id="{2C79D213-558C-44AC-BD4C-88DCDD76344B}"/>
              </a:ext>
            </a:extLst>
          </p:cNvPr>
          <p:cNvSpPr/>
          <p:nvPr/>
        </p:nvSpPr>
        <p:spPr>
          <a:xfrm>
            <a:off x="341137" y="2520606"/>
            <a:ext cx="647700" cy="3746844"/>
          </a:xfrm>
          <a:prstGeom prst="rect">
            <a:avLst/>
          </a:prstGeom>
          <a:solidFill>
            <a:srgbClr val="FFCCCC"/>
          </a:solidFill>
          <a:ln w="19050" cap="flat" cmpd="sng" algn="ctr">
            <a:solidFill>
              <a:srgbClr val="000000"/>
            </a:solidFill>
            <a:prstDash val="solid"/>
          </a:ln>
          <a:effectLst/>
        </p:spPr>
        <p:txBody>
          <a:bodyPr vert="eaVert" anchor="ctr"/>
          <a:lstStyle/>
          <a:p>
            <a:pPr algn="ctr" defTabSz="914400">
              <a:defRPr/>
            </a:pPr>
            <a:r>
              <a:rPr lang="ja-JP" altLang="en-US" sz="2000" kern="0" dirty="0">
                <a:solidFill>
                  <a:srgbClr val="000000"/>
                </a:solidFill>
                <a:latin typeface="Meiryo UI" panose="020B0604030504040204" pitchFamily="50" charset="-128"/>
                <a:ea typeface="Meiryo UI" panose="020B0604030504040204" pitchFamily="50" charset="-128"/>
              </a:rPr>
              <a:t>根　拠</a:t>
            </a:r>
          </a:p>
        </p:txBody>
      </p:sp>
      <p:sp>
        <p:nvSpPr>
          <p:cNvPr id="9" name="正方形/長方形 8">
            <a:extLst>
              <a:ext uri="{FF2B5EF4-FFF2-40B4-BE49-F238E27FC236}">
                <a16:creationId xmlns:a16="http://schemas.microsoft.com/office/drawing/2014/main" id="{5302825F-034B-410D-82B0-64D932226343}"/>
              </a:ext>
            </a:extLst>
          </p:cNvPr>
          <p:cNvSpPr/>
          <p:nvPr/>
        </p:nvSpPr>
        <p:spPr>
          <a:xfrm>
            <a:off x="351080" y="1170430"/>
            <a:ext cx="647700" cy="1222144"/>
          </a:xfrm>
          <a:prstGeom prst="rect">
            <a:avLst/>
          </a:prstGeom>
          <a:solidFill>
            <a:srgbClr val="17375E"/>
          </a:solidFill>
          <a:ln w="19050" cap="flat" cmpd="sng" algn="ctr">
            <a:solidFill>
              <a:srgbClr val="000000"/>
            </a:solidFill>
            <a:prstDash val="solid"/>
          </a:ln>
          <a:effectLst/>
        </p:spPr>
        <p:txBody>
          <a:bodyPr vert="eaVert" anchor="ctr"/>
          <a:lstStyle/>
          <a:p>
            <a:pPr algn="ctr" defTabSz="914400">
              <a:defRPr/>
            </a:pPr>
            <a:r>
              <a:rPr lang="ja-JP" altLang="en-US" sz="1600" b="1" kern="0" dirty="0">
                <a:solidFill>
                  <a:schemeClr val="bg1"/>
                </a:solidFill>
                <a:latin typeface="Meiryo UI" panose="020B0604030504040204" pitchFamily="50" charset="-128"/>
                <a:ea typeface="Meiryo UI" panose="020B0604030504040204" pitchFamily="50" charset="-128"/>
              </a:rPr>
              <a:t>秘密の種類</a:t>
            </a:r>
          </a:p>
        </p:txBody>
      </p:sp>
      <p:sp>
        <p:nvSpPr>
          <p:cNvPr id="10" name="正方形/長方形 9">
            <a:extLst>
              <a:ext uri="{FF2B5EF4-FFF2-40B4-BE49-F238E27FC236}">
                <a16:creationId xmlns:a16="http://schemas.microsoft.com/office/drawing/2014/main" id="{1DDC44FE-3C49-497B-AE1C-F4A6CB31BCF0}"/>
              </a:ext>
            </a:extLst>
          </p:cNvPr>
          <p:cNvSpPr/>
          <p:nvPr/>
        </p:nvSpPr>
        <p:spPr>
          <a:xfrm>
            <a:off x="1071648" y="2520606"/>
            <a:ext cx="2086476" cy="864096"/>
          </a:xfrm>
          <a:prstGeom prst="rect">
            <a:avLst/>
          </a:prstGeom>
          <a:solidFill>
            <a:srgbClr val="FFFFCC"/>
          </a:solidFill>
          <a:ln w="19050" cap="flat" cmpd="sng" algn="ctr">
            <a:solidFill>
              <a:srgbClr val="000000"/>
            </a:solidFill>
            <a:prstDash val="solid"/>
          </a:ln>
          <a:effectLst/>
        </p:spPr>
        <p:txBody>
          <a:bodyPr lIns="36000" rIns="36000" anchor="ctr"/>
          <a:lstStyle/>
          <a:p>
            <a:pPr defTabSz="914400">
              <a:defRPr/>
            </a:pPr>
            <a:r>
              <a:rPr lang="ja-JP" altLang="en-US" sz="1100" kern="0" dirty="0">
                <a:solidFill>
                  <a:srgbClr val="000000"/>
                </a:solidFill>
                <a:latin typeface="Meiryo UI" panose="020B0604030504040204" pitchFamily="50" charset="-128"/>
                <a:ea typeface="Meiryo UI" panose="020B0604030504040204" pitchFamily="50" charset="-128"/>
              </a:rPr>
              <a:t>日米相互防衛援助協定等に伴う秘密保護法</a:t>
            </a:r>
            <a:r>
              <a:rPr lang="en-US" altLang="ja-JP" sz="1100" kern="0" dirty="0">
                <a:solidFill>
                  <a:srgbClr val="000000"/>
                </a:solidFill>
                <a:latin typeface="Meiryo UI" panose="020B0604030504040204" pitchFamily="50" charset="-128"/>
                <a:ea typeface="Meiryo UI" panose="020B0604030504040204" pitchFamily="50" charset="-128"/>
              </a:rPr>
              <a:t>(</a:t>
            </a:r>
            <a:r>
              <a:rPr lang="zh-CN" altLang="en-US" sz="1100" kern="0" dirty="0">
                <a:solidFill>
                  <a:srgbClr val="000000"/>
                </a:solidFill>
                <a:latin typeface="Meiryo UI" panose="020B0604030504040204" pitchFamily="50" charset="-128"/>
                <a:ea typeface="Meiryo UI" panose="020B0604030504040204" pitchFamily="50" charset="-128"/>
              </a:rPr>
              <a:t>昭和</a:t>
            </a:r>
            <a:r>
              <a:rPr lang="en-US" altLang="ja-JP" sz="1100" kern="0" dirty="0">
                <a:solidFill>
                  <a:srgbClr val="000000"/>
                </a:solidFill>
                <a:latin typeface="Meiryo UI" panose="020B0604030504040204" pitchFamily="50" charset="-128"/>
                <a:ea typeface="Meiryo UI" panose="020B0604030504040204" pitchFamily="50" charset="-128"/>
              </a:rPr>
              <a:t>29</a:t>
            </a:r>
            <a:r>
              <a:rPr lang="zh-CN" altLang="en-US" sz="1100" kern="0" dirty="0">
                <a:solidFill>
                  <a:srgbClr val="000000"/>
                </a:solidFill>
                <a:latin typeface="Meiryo UI" panose="020B0604030504040204" pitchFamily="50" charset="-128"/>
                <a:ea typeface="Meiryo UI" panose="020B0604030504040204" pitchFamily="50" charset="-128"/>
              </a:rPr>
              <a:t>年法律第</a:t>
            </a:r>
            <a:r>
              <a:rPr lang="en-US" altLang="ja-JP" sz="1100" kern="0" dirty="0">
                <a:solidFill>
                  <a:srgbClr val="000000"/>
                </a:solidFill>
                <a:latin typeface="Meiryo UI" panose="020B0604030504040204" pitchFamily="50" charset="-128"/>
                <a:ea typeface="Meiryo UI" panose="020B0604030504040204" pitchFamily="50" charset="-128"/>
              </a:rPr>
              <a:t>166</a:t>
            </a:r>
            <a:r>
              <a:rPr lang="zh-CN" altLang="en-US" sz="1100" kern="0" dirty="0">
                <a:solidFill>
                  <a:srgbClr val="000000"/>
                </a:solidFill>
                <a:latin typeface="Meiryo UI" panose="020B0604030504040204" pitchFamily="50" charset="-128"/>
                <a:ea typeface="Meiryo UI" panose="020B0604030504040204" pitchFamily="50" charset="-128"/>
              </a:rPr>
              <a:t>号</a:t>
            </a:r>
            <a:r>
              <a:rPr lang="en-US" altLang="ja-JP" sz="1100" kern="0" dirty="0">
                <a:solidFill>
                  <a:srgbClr val="000000"/>
                </a:solidFill>
                <a:latin typeface="Meiryo UI" panose="020B0604030504040204" pitchFamily="50" charset="-128"/>
                <a:ea typeface="Meiryo UI" panose="020B0604030504040204" pitchFamily="50" charset="-128"/>
              </a:rPr>
              <a:t>)</a:t>
            </a:r>
            <a:endParaRPr lang="ja-JP" altLang="en-US" sz="1100" kern="0" dirty="0">
              <a:solidFill>
                <a:srgbClr val="000000"/>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A975EBD2-8D41-42AA-A61E-26A3FA716B72}"/>
              </a:ext>
            </a:extLst>
          </p:cNvPr>
          <p:cNvSpPr/>
          <p:nvPr/>
        </p:nvSpPr>
        <p:spPr>
          <a:xfrm>
            <a:off x="5403018" y="3463635"/>
            <a:ext cx="2085349" cy="871361"/>
          </a:xfrm>
          <a:prstGeom prst="rect">
            <a:avLst/>
          </a:prstGeom>
          <a:solidFill>
            <a:srgbClr val="D7E4BD"/>
          </a:solidFill>
          <a:ln w="19050" cap="flat" cmpd="sng" algn="ctr">
            <a:solidFill>
              <a:srgbClr val="000000"/>
            </a:solidFill>
            <a:prstDash val="solid"/>
          </a:ln>
          <a:effectLst/>
        </p:spPr>
        <p:txBody>
          <a:bodyPr lIns="36000" rIns="36000" anchor="ctr"/>
          <a:lstStyle/>
          <a:p>
            <a:pPr defTabSz="914400">
              <a:defRPr/>
            </a:pPr>
            <a:r>
              <a:rPr lang="ja-JP" altLang="en-US" sz="1100" kern="0" dirty="0">
                <a:solidFill>
                  <a:srgbClr val="000000"/>
                </a:solidFill>
                <a:latin typeface="Meiryo UI" panose="020B0604030504040204" pitchFamily="50" charset="-128"/>
                <a:ea typeface="Meiryo UI" panose="020B0604030504040204" pitchFamily="50" charset="-128"/>
              </a:rPr>
              <a:t>自衛隊法</a:t>
            </a:r>
            <a:r>
              <a:rPr lang="en-US" altLang="ja-JP" sz="1100" kern="0" dirty="0">
                <a:solidFill>
                  <a:srgbClr val="000000"/>
                </a:solidFill>
                <a:latin typeface="Meiryo UI" panose="020B0604030504040204" pitchFamily="50" charset="-128"/>
                <a:ea typeface="Meiryo UI" panose="020B0604030504040204" pitchFamily="50" charset="-128"/>
              </a:rPr>
              <a:t>(</a:t>
            </a:r>
            <a:r>
              <a:rPr lang="ja-JP" altLang="en-US" sz="1100" kern="0" dirty="0">
                <a:solidFill>
                  <a:srgbClr val="000000"/>
                </a:solidFill>
                <a:latin typeface="Meiryo UI" panose="020B0604030504040204" pitchFamily="50" charset="-128"/>
                <a:ea typeface="Meiryo UI" panose="020B0604030504040204" pitchFamily="50" charset="-128"/>
              </a:rPr>
              <a:t>昭和</a:t>
            </a:r>
            <a:r>
              <a:rPr lang="en-US" altLang="ja-JP" sz="1100" kern="0" dirty="0">
                <a:solidFill>
                  <a:srgbClr val="000000"/>
                </a:solidFill>
                <a:latin typeface="Meiryo UI" panose="020B0604030504040204" pitchFamily="50" charset="-128"/>
                <a:ea typeface="Meiryo UI" panose="020B0604030504040204" pitchFamily="50" charset="-128"/>
              </a:rPr>
              <a:t>29</a:t>
            </a:r>
            <a:r>
              <a:rPr lang="ja-JP" altLang="en-US" sz="1100" kern="0" dirty="0">
                <a:solidFill>
                  <a:srgbClr val="000000"/>
                </a:solidFill>
                <a:latin typeface="Meiryo UI" panose="020B0604030504040204" pitchFamily="50" charset="-128"/>
                <a:ea typeface="Meiryo UI" panose="020B0604030504040204" pitchFamily="50" charset="-128"/>
              </a:rPr>
              <a:t>年法律第</a:t>
            </a:r>
            <a:r>
              <a:rPr lang="en-US" altLang="ja-JP" sz="1100" kern="0" dirty="0">
                <a:solidFill>
                  <a:srgbClr val="000000"/>
                </a:solidFill>
                <a:latin typeface="Meiryo UI" panose="020B0604030504040204" pitchFamily="50" charset="-128"/>
                <a:ea typeface="Meiryo UI" panose="020B0604030504040204" pitchFamily="50" charset="-128"/>
              </a:rPr>
              <a:t>165</a:t>
            </a:r>
            <a:r>
              <a:rPr lang="ja-JP" altLang="en-US" sz="1100" kern="0" dirty="0">
                <a:solidFill>
                  <a:srgbClr val="000000"/>
                </a:solidFill>
                <a:latin typeface="Meiryo UI" panose="020B0604030504040204" pitchFamily="50" charset="-128"/>
                <a:ea typeface="Meiryo UI" panose="020B0604030504040204" pitchFamily="50" charset="-128"/>
              </a:rPr>
              <a:t>号）（</a:t>
            </a:r>
            <a:r>
              <a:rPr lang="en-US" altLang="ja-JP" sz="1100" kern="0" dirty="0">
                <a:solidFill>
                  <a:srgbClr val="000000"/>
                </a:solidFill>
                <a:latin typeface="Meiryo UI" panose="020B0604030504040204" pitchFamily="50" charset="-128"/>
                <a:ea typeface="Meiryo UI" panose="020B0604030504040204" pitchFamily="50" charset="-128"/>
              </a:rPr>
              <a:t>※</a:t>
            </a:r>
            <a:r>
              <a:rPr lang="ja-JP" altLang="en-US" sz="1100" kern="0" dirty="0">
                <a:solidFill>
                  <a:srgbClr val="000000"/>
                </a:solidFill>
                <a:latin typeface="Meiryo UI" panose="020B0604030504040204" pitchFamily="50" charset="-128"/>
                <a:ea typeface="Meiryo UI" panose="020B0604030504040204" pitchFamily="50" charset="-128"/>
              </a:rPr>
              <a:t>罰則のみ）</a:t>
            </a:r>
          </a:p>
        </p:txBody>
      </p:sp>
      <p:sp>
        <p:nvSpPr>
          <p:cNvPr id="12" name="正方形/長方形 11">
            <a:extLst>
              <a:ext uri="{FF2B5EF4-FFF2-40B4-BE49-F238E27FC236}">
                <a16:creationId xmlns:a16="http://schemas.microsoft.com/office/drawing/2014/main" id="{39B8E6DF-0B99-43E5-99DE-292FAA5F7E56}"/>
              </a:ext>
            </a:extLst>
          </p:cNvPr>
          <p:cNvSpPr/>
          <p:nvPr/>
        </p:nvSpPr>
        <p:spPr>
          <a:xfrm>
            <a:off x="1099778" y="1170429"/>
            <a:ext cx="2058346" cy="1222145"/>
          </a:xfrm>
          <a:prstGeom prst="rect">
            <a:avLst/>
          </a:prstGeom>
          <a:solidFill>
            <a:srgbClr val="17375E"/>
          </a:solidFill>
          <a:ln w="19050" cap="flat" cmpd="sng" algn="ctr">
            <a:solidFill>
              <a:srgbClr val="000000"/>
            </a:solidFill>
            <a:prstDash val="solid"/>
          </a:ln>
          <a:effectLst/>
        </p:spPr>
        <p:txBody>
          <a:bodyPr lIns="0" tIns="0" rIns="0" bIns="0" anchor="ctr"/>
          <a:lstStyle/>
          <a:p>
            <a:pPr algn="ctr" defTabSz="914400">
              <a:defRPr/>
            </a:pPr>
            <a:r>
              <a:rPr lang="ja-JP" altLang="en-US" kern="0" dirty="0">
                <a:solidFill>
                  <a:schemeClr val="bg1"/>
                </a:solidFill>
                <a:latin typeface="Meiryo UI" panose="020B0604030504040204" pitchFamily="50" charset="-128"/>
                <a:ea typeface="Meiryo UI" panose="020B0604030504040204" pitchFamily="50" charset="-128"/>
              </a:rPr>
              <a:t>特別防衛秘密</a:t>
            </a:r>
            <a:endParaRPr lang="en-US" altLang="ja-JP" kern="0" dirty="0">
              <a:solidFill>
                <a:schemeClr val="bg1"/>
              </a:solidFill>
              <a:latin typeface="Meiryo UI" panose="020B0604030504040204" pitchFamily="50" charset="-128"/>
              <a:ea typeface="Meiryo UI" panose="020B0604030504040204" pitchFamily="50" charset="-128"/>
            </a:endParaRPr>
          </a:p>
          <a:p>
            <a:pPr defTabSz="914400">
              <a:defRPr/>
            </a:pPr>
            <a:r>
              <a:rPr lang="ja-JP" altLang="en-US" sz="1200" kern="0" dirty="0">
                <a:solidFill>
                  <a:schemeClr val="bg1"/>
                </a:solidFill>
                <a:latin typeface="Meiryo UI" panose="020B0604030504040204" pitchFamily="50" charset="-128"/>
                <a:ea typeface="Meiryo UI" panose="020B0604030504040204" pitchFamily="50" charset="-128"/>
              </a:rPr>
              <a:t>（特定特別防衛秘密を含む。）</a:t>
            </a:r>
          </a:p>
        </p:txBody>
      </p:sp>
      <p:sp>
        <p:nvSpPr>
          <p:cNvPr id="13" name="正方形/長方形 12">
            <a:extLst>
              <a:ext uri="{FF2B5EF4-FFF2-40B4-BE49-F238E27FC236}">
                <a16:creationId xmlns:a16="http://schemas.microsoft.com/office/drawing/2014/main" id="{6EBCF38E-28C0-4BCA-9BF8-D9C10AE71A79}"/>
              </a:ext>
            </a:extLst>
          </p:cNvPr>
          <p:cNvSpPr/>
          <p:nvPr/>
        </p:nvSpPr>
        <p:spPr>
          <a:xfrm>
            <a:off x="5403019" y="1178477"/>
            <a:ext cx="2085349" cy="1206047"/>
          </a:xfrm>
          <a:prstGeom prst="rect">
            <a:avLst/>
          </a:prstGeom>
          <a:solidFill>
            <a:srgbClr val="17375E"/>
          </a:solidFill>
          <a:ln w="19050" cap="flat" cmpd="sng" algn="ctr">
            <a:solidFill>
              <a:srgbClr val="000000"/>
            </a:solidFill>
            <a:prstDash val="solid"/>
          </a:ln>
          <a:effectLst/>
        </p:spPr>
        <p:txBody>
          <a:bodyPr anchor="ctr"/>
          <a:lstStyle/>
          <a:p>
            <a:pPr algn="ctr" defTabSz="914400">
              <a:defRPr/>
            </a:pPr>
            <a:r>
              <a:rPr lang="ja-JP" altLang="en-US" sz="2000" kern="0" dirty="0">
                <a:solidFill>
                  <a:schemeClr val="bg1"/>
                </a:solidFill>
                <a:latin typeface="Meiryo UI" panose="020B0604030504040204" pitchFamily="50" charset="-128"/>
                <a:ea typeface="Meiryo UI" panose="020B0604030504040204" pitchFamily="50" charset="-128"/>
              </a:rPr>
              <a:t>秘　密</a:t>
            </a:r>
            <a:endParaRPr lang="en-US" altLang="ja-JP" sz="2000" kern="0" dirty="0">
              <a:solidFill>
                <a:schemeClr val="bg1"/>
              </a:solidFill>
              <a:latin typeface="Meiryo UI" panose="020B0604030504040204" pitchFamily="50" charset="-128"/>
              <a:ea typeface="Meiryo UI" panose="020B0604030504040204" pitchFamily="50" charset="-128"/>
            </a:endParaRPr>
          </a:p>
          <a:p>
            <a:pPr algn="ctr" defTabSz="914400">
              <a:defRPr/>
            </a:pPr>
            <a:r>
              <a:rPr lang="ja-JP" altLang="en-US" sz="2000" kern="0" dirty="0">
                <a:solidFill>
                  <a:schemeClr val="bg1"/>
                </a:solidFill>
                <a:latin typeface="Meiryo UI" panose="020B0604030504040204" pitchFamily="50" charset="-128"/>
                <a:ea typeface="Meiryo UI" panose="020B0604030504040204" pitchFamily="50" charset="-128"/>
              </a:rPr>
              <a:t>（省　秘）</a:t>
            </a:r>
            <a:endParaRPr lang="en-US" altLang="ja-JP" sz="2000" kern="0" dirty="0">
              <a:solidFill>
                <a:schemeClr val="bg1"/>
              </a:solidFill>
              <a:latin typeface="Meiryo UI" panose="020B0604030504040204" pitchFamily="50" charset="-128"/>
              <a:ea typeface="Meiryo UI" panose="020B0604030504040204" pitchFamily="50" charset="-128"/>
            </a:endParaRPr>
          </a:p>
          <a:p>
            <a:pPr algn="ctr" defTabSz="914400">
              <a:defRPr/>
            </a:pPr>
            <a:r>
              <a:rPr lang="ja-JP" altLang="en-US" sz="2000" kern="0" dirty="0">
                <a:solidFill>
                  <a:schemeClr val="bg1"/>
                </a:solidFill>
                <a:latin typeface="Meiryo UI" panose="020B0604030504040204" pitchFamily="50" charset="-128"/>
                <a:ea typeface="Meiryo UI" panose="020B0604030504040204" pitchFamily="50" charset="-128"/>
              </a:rPr>
              <a:t>（庁　秘）</a:t>
            </a:r>
          </a:p>
        </p:txBody>
      </p:sp>
      <p:sp>
        <p:nvSpPr>
          <p:cNvPr id="14" name="正方形/長方形 13">
            <a:extLst>
              <a:ext uri="{FF2B5EF4-FFF2-40B4-BE49-F238E27FC236}">
                <a16:creationId xmlns:a16="http://schemas.microsoft.com/office/drawing/2014/main" id="{B968EA51-16D4-4D8B-AFAE-EDD3DAD7D7DB}"/>
              </a:ext>
            </a:extLst>
          </p:cNvPr>
          <p:cNvSpPr/>
          <p:nvPr/>
        </p:nvSpPr>
        <p:spPr>
          <a:xfrm>
            <a:off x="3226758" y="1168721"/>
            <a:ext cx="2101412" cy="1222145"/>
          </a:xfrm>
          <a:prstGeom prst="rect">
            <a:avLst/>
          </a:prstGeom>
          <a:solidFill>
            <a:srgbClr val="17375E"/>
          </a:solidFill>
          <a:ln w="28575" cap="flat" cmpd="sng" algn="ctr">
            <a:solidFill>
              <a:srgbClr val="FF0000"/>
            </a:solidFill>
            <a:prstDash val="solid"/>
          </a:ln>
          <a:effectLst>
            <a:glow rad="139700">
              <a:srgbClr val="DAEDEF">
                <a:satMod val="175000"/>
                <a:alpha val="40000"/>
              </a:srgbClr>
            </a:glow>
          </a:effectLst>
        </p:spPr>
        <p:txBody>
          <a:bodyPr anchor="ctr"/>
          <a:lstStyle/>
          <a:p>
            <a:pPr algn="ctr" defTabSz="914400">
              <a:defRPr/>
            </a:pPr>
            <a:r>
              <a:rPr lang="ja-JP" altLang="en-US" sz="2000" kern="0" dirty="0">
                <a:solidFill>
                  <a:schemeClr val="bg1"/>
                </a:solidFill>
                <a:latin typeface="Meiryo UI" panose="020B0604030504040204" pitchFamily="50" charset="-128"/>
                <a:ea typeface="Meiryo UI" panose="020B0604030504040204" pitchFamily="50" charset="-128"/>
              </a:rPr>
              <a:t>特定秘密</a:t>
            </a:r>
          </a:p>
        </p:txBody>
      </p:sp>
      <p:sp>
        <p:nvSpPr>
          <p:cNvPr id="15" name="正方形/長方形 14">
            <a:extLst>
              <a:ext uri="{FF2B5EF4-FFF2-40B4-BE49-F238E27FC236}">
                <a16:creationId xmlns:a16="http://schemas.microsoft.com/office/drawing/2014/main" id="{3E7E92FF-61FC-449D-9091-8393D5928F42}"/>
              </a:ext>
            </a:extLst>
          </p:cNvPr>
          <p:cNvSpPr/>
          <p:nvPr/>
        </p:nvSpPr>
        <p:spPr>
          <a:xfrm>
            <a:off x="3226090" y="2533939"/>
            <a:ext cx="2101412" cy="841369"/>
          </a:xfrm>
          <a:prstGeom prst="rect">
            <a:avLst/>
          </a:prstGeom>
          <a:solidFill>
            <a:schemeClr val="bg1"/>
          </a:solidFill>
          <a:ln w="28575" cap="flat" cmpd="sng" algn="ctr">
            <a:solidFill>
              <a:srgbClr val="FF0000"/>
            </a:solidFill>
            <a:prstDash val="solid"/>
          </a:ln>
          <a:effectLst>
            <a:glow rad="139700">
              <a:srgbClr val="DAEDEF">
                <a:satMod val="175000"/>
                <a:alpha val="40000"/>
              </a:srgbClr>
            </a:glow>
          </a:effectLst>
        </p:spPr>
        <p:txBody>
          <a:bodyPr lIns="36000" rIns="36000" anchor="ctr"/>
          <a:lstStyle/>
          <a:p>
            <a:pPr defTabSz="914400">
              <a:defRPr/>
            </a:pPr>
            <a:r>
              <a:rPr lang="ja-JP" altLang="en-US" sz="1100" kern="0" dirty="0">
                <a:solidFill>
                  <a:srgbClr val="FF0000"/>
                </a:solidFill>
                <a:latin typeface="Meiryo UI" panose="020B0604030504040204" pitchFamily="50" charset="-128"/>
                <a:ea typeface="Meiryo UI" panose="020B0604030504040204" pitchFamily="50" charset="-128"/>
              </a:rPr>
              <a:t>特定秘密の保護に関する法律</a:t>
            </a:r>
            <a:r>
              <a:rPr lang="en-US" altLang="ja-JP" sz="1100" kern="0" dirty="0">
                <a:solidFill>
                  <a:srgbClr val="FF0000"/>
                </a:solidFill>
                <a:latin typeface="Meiryo UI" panose="020B0604030504040204" pitchFamily="50" charset="-128"/>
                <a:ea typeface="Meiryo UI" panose="020B0604030504040204" pitchFamily="50" charset="-128"/>
              </a:rPr>
              <a:t>(</a:t>
            </a:r>
            <a:r>
              <a:rPr lang="zh-CN" altLang="en-US" sz="1100" kern="0" dirty="0">
                <a:solidFill>
                  <a:srgbClr val="FF0000"/>
                </a:solidFill>
                <a:latin typeface="Meiryo UI" panose="020B0604030504040204" pitchFamily="50" charset="-128"/>
                <a:ea typeface="Meiryo UI" panose="020B0604030504040204" pitchFamily="50" charset="-128"/>
              </a:rPr>
              <a:t>平成</a:t>
            </a:r>
            <a:r>
              <a:rPr lang="en-US" altLang="ja-JP" sz="1100" kern="0" dirty="0">
                <a:solidFill>
                  <a:srgbClr val="FF0000"/>
                </a:solidFill>
                <a:latin typeface="Meiryo UI" panose="020B0604030504040204" pitchFamily="50" charset="-128"/>
                <a:ea typeface="Meiryo UI" panose="020B0604030504040204" pitchFamily="50" charset="-128"/>
              </a:rPr>
              <a:t>25</a:t>
            </a:r>
            <a:r>
              <a:rPr lang="zh-CN" altLang="en-US" sz="1100" kern="0" dirty="0">
                <a:solidFill>
                  <a:srgbClr val="FF0000"/>
                </a:solidFill>
                <a:latin typeface="Meiryo UI" panose="020B0604030504040204" pitchFamily="50" charset="-128"/>
                <a:ea typeface="Meiryo UI" panose="020B0604030504040204" pitchFamily="50" charset="-128"/>
              </a:rPr>
              <a:t>年法律第</a:t>
            </a:r>
            <a:r>
              <a:rPr lang="en-US" altLang="ja-JP" sz="1100" kern="0" dirty="0">
                <a:solidFill>
                  <a:srgbClr val="FF0000"/>
                </a:solidFill>
                <a:latin typeface="Meiryo UI" panose="020B0604030504040204" pitchFamily="50" charset="-128"/>
                <a:ea typeface="Meiryo UI" panose="020B0604030504040204" pitchFamily="50" charset="-128"/>
              </a:rPr>
              <a:t>108</a:t>
            </a:r>
            <a:r>
              <a:rPr lang="zh-CN" altLang="en-US" sz="1100" kern="0" dirty="0">
                <a:solidFill>
                  <a:srgbClr val="FF0000"/>
                </a:solidFill>
                <a:latin typeface="Meiryo UI" panose="020B0604030504040204" pitchFamily="50" charset="-128"/>
                <a:ea typeface="Meiryo UI" panose="020B0604030504040204" pitchFamily="50" charset="-128"/>
              </a:rPr>
              <a:t>号</a:t>
            </a:r>
            <a:r>
              <a:rPr lang="en-US" altLang="ja-JP" sz="1100" kern="0" dirty="0">
                <a:solidFill>
                  <a:srgbClr val="FF0000"/>
                </a:solidFill>
                <a:latin typeface="Meiryo UI" panose="020B0604030504040204" pitchFamily="50" charset="-128"/>
                <a:ea typeface="Meiryo UI" panose="020B0604030504040204" pitchFamily="50" charset="-128"/>
              </a:rPr>
              <a:t>)</a:t>
            </a:r>
            <a:endParaRPr lang="ja-JP" altLang="en-US" sz="1100" kern="0" dirty="0">
              <a:solidFill>
                <a:srgbClr val="FF0000"/>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42078175-88B2-4B75-832E-54CA5972E533}"/>
              </a:ext>
            </a:extLst>
          </p:cNvPr>
          <p:cNvSpPr/>
          <p:nvPr/>
        </p:nvSpPr>
        <p:spPr>
          <a:xfrm>
            <a:off x="1064353" y="3458431"/>
            <a:ext cx="2085349" cy="864096"/>
          </a:xfrm>
          <a:prstGeom prst="rect">
            <a:avLst/>
          </a:prstGeom>
          <a:solidFill>
            <a:srgbClr val="FFFFCC"/>
          </a:solidFill>
          <a:ln w="19050" cap="flat" cmpd="sng" algn="ctr">
            <a:solidFill>
              <a:srgbClr val="000000"/>
            </a:solidFill>
            <a:prstDash val="solid"/>
          </a:ln>
          <a:effectLst/>
        </p:spPr>
        <p:txBody>
          <a:bodyPr lIns="36000" rIns="36000" anchor="ctr"/>
          <a:lstStyle/>
          <a:p>
            <a:pPr defTabSz="914400">
              <a:defRPr/>
            </a:pPr>
            <a:r>
              <a:rPr lang="ja-JP" altLang="en-US" sz="1100" kern="0" dirty="0">
                <a:solidFill>
                  <a:srgbClr val="000000"/>
                </a:solidFill>
                <a:latin typeface="Meiryo UI" panose="020B0604030504040204" pitchFamily="50" charset="-128"/>
                <a:ea typeface="Meiryo UI" panose="020B0604030504040204" pitchFamily="50" charset="-128"/>
              </a:rPr>
              <a:t>日米相互防衛援助協定等に伴う秘密保護法施行令</a:t>
            </a:r>
            <a:r>
              <a:rPr lang="en-US" altLang="ja-JP" sz="1100" kern="0" dirty="0">
                <a:solidFill>
                  <a:srgbClr val="000000"/>
                </a:solidFill>
                <a:latin typeface="Meiryo UI" panose="020B0604030504040204" pitchFamily="50" charset="-128"/>
                <a:ea typeface="Meiryo UI" panose="020B0604030504040204" pitchFamily="50" charset="-128"/>
              </a:rPr>
              <a:t>(</a:t>
            </a:r>
            <a:r>
              <a:rPr lang="zh-CN" altLang="en-US" sz="1100" kern="0" dirty="0">
                <a:solidFill>
                  <a:srgbClr val="000000"/>
                </a:solidFill>
                <a:latin typeface="Meiryo UI" panose="020B0604030504040204" pitchFamily="50" charset="-128"/>
                <a:ea typeface="Meiryo UI" panose="020B0604030504040204" pitchFamily="50" charset="-128"/>
              </a:rPr>
              <a:t>昭和</a:t>
            </a:r>
            <a:r>
              <a:rPr lang="en-US" altLang="ja-JP" sz="1100" kern="0" dirty="0">
                <a:solidFill>
                  <a:srgbClr val="000000"/>
                </a:solidFill>
                <a:latin typeface="Meiryo UI" panose="020B0604030504040204" pitchFamily="50" charset="-128"/>
                <a:ea typeface="Meiryo UI" panose="020B0604030504040204" pitchFamily="50" charset="-128"/>
              </a:rPr>
              <a:t>29</a:t>
            </a:r>
            <a:r>
              <a:rPr lang="zh-CN" altLang="en-US" sz="1100" kern="0" dirty="0">
                <a:solidFill>
                  <a:srgbClr val="000000"/>
                </a:solidFill>
                <a:latin typeface="Meiryo UI" panose="020B0604030504040204" pitchFamily="50" charset="-128"/>
                <a:ea typeface="Meiryo UI" panose="020B0604030504040204" pitchFamily="50" charset="-128"/>
              </a:rPr>
              <a:t>年政令第</a:t>
            </a:r>
            <a:r>
              <a:rPr lang="en-US" altLang="ja-JP" sz="1100" kern="0" dirty="0">
                <a:solidFill>
                  <a:srgbClr val="000000"/>
                </a:solidFill>
                <a:latin typeface="Meiryo UI" panose="020B0604030504040204" pitchFamily="50" charset="-128"/>
                <a:ea typeface="Meiryo UI" panose="020B0604030504040204" pitchFamily="50" charset="-128"/>
              </a:rPr>
              <a:t>149</a:t>
            </a:r>
            <a:r>
              <a:rPr lang="zh-CN" altLang="en-US" sz="1100" kern="0" dirty="0">
                <a:solidFill>
                  <a:srgbClr val="000000"/>
                </a:solidFill>
                <a:latin typeface="Meiryo UI" panose="020B0604030504040204" pitchFamily="50" charset="-128"/>
                <a:ea typeface="Meiryo UI" panose="020B0604030504040204" pitchFamily="50" charset="-128"/>
              </a:rPr>
              <a:t>号</a:t>
            </a:r>
            <a:r>
              <a:rPr lang="en-US" altLang="ja-JP" sz="1100" kern="0" dirty="0">
                <a:solidFill>
                  <a:srgbClr val="000000"/>
                </a:solidFill>
                <a:latin typeface="Meiryo UI" panose="020B0604030504040204" pitchFamily="50" charset="-128"/>
                <a:ea typeface="Meiryo UI" panose="020B0604030504040204" pitchFamily="50" charset="-128"/>
              </a:rPr>
              <a:t>)</a:t>
            </a:r>
            <a:endParaRPr lang="ja-JP" altLang="en-US" sz="1100" kern="0" dirty="0">
              <a:solidFill>
                <a:srgbClr val="000000"/>
              </a:solidFill>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0879FB7F-9DA3-465F-99CE-822E5CAD58C4}"/>
              </a:ext>
            </a:extLst>
          </p:cNvPr>
          <p:cNvSpPr/>
          <p:nvPr/>
        </p:nvSpPr>
        <p:spPr>
          <a:xfrm>
            <a:off x="1071648" y="4428274"/>
            <a:ext cx="2096697" cy="1820127"/>
          </a:xfrm>
          <a:prstGeom prst="rect">
            <a:avLst/>
          </a:prstGeom>
          <a:solidFill>
            <a:srgbClr val="FFFFCC"/>
          </a:solidFill>
          <a:ln w="19050" cap="flat" cmpd="sng" algn="ctr">
            <a:solidFill>
              <a:srgbClr val="000000"/>
            </a:solidFill>
            <a:prstDash val="solid"/>
          </a:ln>
          <a:effectLst/>
        </p:spPr>
        <p:txBody>
          <a:bodyPr lIns="36000" rIns="36000" anchor="ctr"/>
          <a:lstStyle/>
          <a:p>
            <a:pPr defTabSz="914400">
              <a:defRPr/>
            </a:pPr>
            <a:r>
              <a:rPr lang="ja-JP" altLang="en-US" sz="1100" kern="0" dirty="0">
                <a:solidFill>
                  <a:srgbClr val="000000"/>
                </a:solidFill>
                <a:latin typeface="Meiryo UI" panose="020B0604030504040204" pitchFamily="50" charset="-128"/>
                <a:ea typeface="Meiryo UI" panose="020B0604030504040204" pitchFamily="50" charset="-128"/>
              </a:rPr>
              <a:t>特別防衛秘密の保護に関する訓令</a:t>
            </a:r>
            <a:r>
              <a:rPr lang="en-US" altLang="ja-JP" sz="1100" kern="0" dirty="0">
                <a:solidFill>
                  <a:srgbClr val="000000"/>
                </a:solidFill>
                <a:latin typeface="Meiryo UI" panose="020B0604030504040204" pitchFamily="50" charset="-128"/>
                <a:ea typeface="Meiryo UI" panose="020B0604030504040204" pitchFamily="50" charset="-128"/>
              </a:rPr>
              <a:t>(</a:t>
            </a:r>
            <a:r>
              <a:rPr lang="zh-TW" altLang="en-US" sz="1100" kern="0" dirty="0">
                <a:solidFill>
                  <a:srgbClr val="000000"/>
                </a:solidFill>
                <a:latin typeface="Meiryo UI" panose="020B0604030504040204" pitchFamily="50" charset="-128"/>
                <a:ea typeface="Meiryo UI" panose="020B0604030504040204" pitchFamily="50" charset="-128"/>
              </a:rPr>
              <a:t>平成</a:t>
            </a:r>
            <a:r>
              <a:rPr lang="en-US" altLang="ja-JP" sz="1100" kern="0" dirty="0">
                <a:solidFill>
                  <a:srgbClr val="000000"/>
                </a:solidFill>
                <a:latin typeface="Meiryo UI" panose="020B0604030504040204" pitchFamily="50" charset="-128"/>
                <a:ea typeface="Meiryo UI" panose="020B0604030504040204" pitchFamily="50" charset="-128"/>
              </a:rPr>
              <a:t>19</a:t>
            </a:r>
            <a:r>
              <a:rPr lang="zh-TW" altLang="en-US" sz="1100" kern="0" dirty="0">
                <a:solidFill>
                  <a:srgbClr val="000000"/>
                </a:solidFill>
                <a:latin typeface="Meiryo UI" panose="020B0604030504040204" pitchFamily="50" charset="-128"/>
                <a:ea typeface="Meiryo UI" panose="020B0604030504040204" pitchFamily="50" charset="-128"/>
              </a:rPr>
              <a:t>年防衛省訓令第</a:t>
            </a:r>
            <a:r>
              <a:rPr lang="en-US" altLang="ja-JP" sz="1100" kern="0" dirty="0">
                <a:solidFill>
                  <a:srgbClr val="000000"/>
                </a:solidFill>
                <a:latin typeface="Meiryo UI" panose="020B0604030504040204" pitchFamily="50" charset="-128"/>
                <a:ea typeface="Meiryo UI" panose="020B0604030504040204" pitchFamily="50" charset="-128"/>
              </a:rPr>
              <a:t>38</a:t>
            </a:r>
            <a:r>
              <a:rPr lang="zh-TW" altLang="en-US" sz="1100" kern="0" dirty="0">
                <a:solidFill>
                  <a:srgbClr val="000000"/>
                </a:solidFill>
                <a:latin typeface="Meiryo UI" panose="020B0604030504040204" pitchFamily="50" charset="-128"/>
                <a:ea typeface="Meiryo UI" panose="020B0604030504040204" pitchFamily="50" charset="-128"/>
              </a:rPr>
              <a:t>号</a:t>
            </a:r>
            <a:r>
              <a:rPr lang="en-US" altLang="ja-JP" sz="1100" kern="0" dirty="0">
                <a:solidFill>
                  <a:srgbClr val="000000"/>
                </a:solidFill>
                <a:latin typeface="Meiryo UI" panose="020B0604030504040204" pitchFamily="50" charset="-128"/>
                <a:ea typeface="Meiryo UI" panose="020B0604030504040204" pitchFamily="50" charset="-128"/>
              </a:rPr>
              <a:t>)</a:t>
            </a:r>
            <a:r>
              <a:rPr lang="ja-JP" altLang="en-US" sz="1100" kern="0" dirty="0">
                <a:solidFill>
                  <a:srgbClr val="000000"/>
                </a:solidFill>
                <a:latin typeface="Meiryo UI" panose="020B0604030504040204" pitchFamily="50" charset="-128"/>
                <a:ea typeface="Meiryo UI" panose="020B0604030504040204" pitchFamily="50" charset="-128"/>
              </a:rPr>
              <a:t>　</a:t>
            </a:r>
            <a:endParaRPr lang="en-US" altLang="ja-JP" sz="1100" kern="0" dirty="0">
              <a:solidFill>
                <a:srgbClr val="000000"/>
              </a:solidFill>
              <a:latin typeface="Meiryo UI" panose="020B0604030504040204" pitchFamily="50" charset="-128"/>
              <a:ea typeface="Meiryo UI" panose="020B0604030504040204" pitchFamily="50" charset="-128"/>
            </a:endParaRPr>
          </a:p>
          <a:p>
            <a:pPr defTabSz="914400">
              <a:defRPr/>
            </a:pPr>
            <a:r>
              <a:rPr lang="ja-JP" altLang="en-US" sz="1100" kern="0" dirty="0">
                <a:solidFill>
                  <a:srgbClr val="000000"/>
                </a:solidFill>
                <a:latin typeface="Meiryo UI" panose="020B0604030504040204" pitchFamily="50" charset="-128"/>
                <a:ea typeface="Meiryo UI" panose="020B0604030504040204" pitchFamily="50" charset="-128"/>
              </a:rPr>
              <a:t>　　　　　　及び</a:t>
            </a:r>
            <a:endParaRPr lang="en-US" altLang="ja-JP" sz="1100" kern="0" dirty="0">
              <a:solidFill>
                <a:srgbClr val="000000"/>
              </a:solidFill>
              <a:latin typeface="Meiryo UI" panose="020B0604030504040204" pitchFamily="50" charset="-128"/>
              <a:ea typeface="Meiryo UI" panose="020B0604030504040204" pitchFamily="50" charset="-128"/>
            </a:endParaRPr>
          </a:p>
          <a:p>
            <a:pPr defTabSz="914400">
              <a:defRPr/>
            </a:pPr>
            <a:r>
              <a:rPr lang="ja-JP" altLang="en-US" sz="1100" kern="0" dirty="0">
                <a:solidFill>
                  <a:srgbClr val="000000"/>
                </a:solidFill>
                <a:latin typeface="Meiryo UI" panose="020B0604030504040204" pitchFamily="50" charset="-128"/>
                <a:ea typeface="Meiryo UI" panose="020B0604030504040204" pitchFamily="50" charset="-128"/>
              </a:rPr>
              <a:t>防衛装備庁における特別防衛秘密の保護に関する訓令</a:t>
            </a:r>
            <a:r>
              <a:rPr lang="en-US" altLang="ja-JP" sz="1100" kern="0" dirty="0">
                <a:solidFill>
                  <a:srgbClr val="000000"/>
                </a:solidFill>
                <a:latin typeface="Meiryo UI" panose="020B0604030504040204" pitchFamily="50" charset="-128"/>
                <a:ea typeface="Meiryo UI" panose="020B0604030504040204" pitchFamily="50" charset="-128"/>
              </a:rPr>
              <a:t>(</a:t>
            </a:r>
            <a:r>
              <a:rPr lang="zh-TW" altLang="en-US" sz="1100" kern="0" dirty="0">
                <a:solidFill>
                  <a:srgbClr val="000000"/>
                </a:solidFill>
                <a:latin typeface="Meiryo UI" panose="020B0604030504040204" pitchFamily="50" charset="-128"/>
                <a:ea typeface="Meiryo UI" panose="020B0604030504040204" pitchFamily="50" charset="-128"/>
              </a:rPr>
              <a:t>平成</a:t>
            </a:r>
            <a:r>
              <a:rPr lang="en-US" altLang="ja-JP" sz="1100" kern="0" dirty="0">
                <a:solidFill>
                  <a:srgbClr val="000000"/>
                </a:solidFill>
                <a:latin typeface="Meiryo UI" panose="020B0604030504040204" pitchFamily="50" charset="-128"/>
                <a:ea typeface="Meiryo UI" panose="020B0604030504040204" pitchFamily="50" charset="-128"/>
              </a:rPr>
              <a:t>27</a:t>
            </a:r>
            <a:r>
              <a:rPr lang="zh-TW" altLang="en-US" sz="1100" kern="0" dirty="0">
                <a:solidFill>
                  <a:srgbClr val="000000"/>
                </a:solidFill>
                <a:latin typeface="Meiryo UI" panose="020B0604030504040204" pitchFamily="50" charset="-128"/>
                <a:ea typeface="Meiryo UI" panose="020B0604030504040204" pitchFamily="50" charset="-128"/>
              </a:rPr>
              <a:t>年防衛装備庁訓令第</a:t>
            </a:r>
            <a:r>
              <a:rPr lang="en-US" altLang="ja-JP" sz="1100" kern="0" dirty="0">
                <a:solidFill>
                  <a:srgbClr val="000000"/>
                </a:solidFill>
                <a:latin typeface="Meiryo UI" panose="020B0604030504040204" pitchFamily="50" charset="-128"/>
                <a:ea typeface="Meiryo UI" panose="020B0604030504040204" pitchFamily="50" charset="-128"/>
              </a:rPr>
              <a:t>25</a:t>
            </a:r>
            <a:r>
              <a:rPr lang="zh-TW" altLang="en-US" sz="1100" kern="0" dirty="0">
                <a:solidFill>
                  <a:srgbClr val="000000"/>
                </a:solidFill>
                <a:latin typeface="Meiryo UI" panose="020B0604030504040204" pitchFamily="50" charset="-128"/>
                <a:ea typeface="Meiryo UI" panose="020B0604030504040204" pitchFamily="50" charset="-128"/>
              </a:rPr>
              <a:t>号</a:t>
            </a:r>
            <a:r>
              <a:rPr lang="en-US" altLang="ja-JP" sz="1100" kern="0" dirty="0">
                <a:solidFill>
                  <a:srgbClr val="000000"/>
                </a:solidFill>
                <a:latin typeface="Meiryo UI" panose="020B0604030504040204" pitchFamily="50" charset="-128"/>
                <a:ea typeface="Meiryo UI" panose="020B0604030504040204" pitchFamily="50" charset="-128"/>
              </a:rPr>
              <a:t>)</a:t>
            </a:r>
          </a:p>
        </p:txBody>
      </p:sp>
      <p:sp>
        <p:nvSpPr>
          <p:cNvPr id="18" name="正方形/長方形 17">
            <a:extLst>
              <a:ext uri="{FF2B5EF4-FFF2-40B4-BE49-F238E27FC236}">
                <a16:creationId xmlns:a16="http://schemas.microsoft.com/office/drawing/2014/main" id="{9E55F3ED-F7EF-4D12-824E-D1A0E3A757AC}"/>
              </a:ext>
            </a:extLst>
          </p:cNvPr>
          <p:cNvSpPr/>
          <p:nvPr/>
        </p:nvSpPr>
        <p:spPr>
          <a:xfrm>
            <a:off x="5403017" y="4450361"/>
            <a:ext cx="2085349" cy="1785388"/>
          </a:xfrm>
          <a:prstGeom prst="rect">
            <a:avLst/>
          </a:prstGeom>
          <a:solidFill>
            <a:srgbClr val="D7E4BD"/>
          </a:solidFill>
          <a:ln w="19050" cap="flat" cmpd="sng" algn="ctr">
            <a:solidFill>
              <a:srgbClr val="000000"/>
            </a:solidFill>
            <a:prstDash val="solid"/>
          </a:ln>
          <a:effectLst/>
        </p:spPr>
        <p:txBody>
          <a:bodyPr lIns="36000" rIns="36000" anchor="ctr"/>
          <a:lstStyle/>
          <a:p>
            <a:pPr defTabSz="914400">
              <a:defRPr/>
            </a:pPr>
            <a:r>
              <a:rPr lang="ja-JP" altLang="en-US" sz="1100" kern="0" dirty="0">
                <a:solidFill>
                  <a:srgbClr val="000000"/>
                </a:solidFill>
                <a:latin typeface="Meiryo UI" panose="020B0604030504040204" pitchFamily="50" charset="-128"/>
                <a:ea typeface="Meiryo UI" panose="020B0604030504040204" pitchFamily="50" charset="-128"/>
              </a:rPr>
              <a:t>秘密保全に関する訓令</a:t>
            </a:r>
            <a:r>
              <a:rPr lang="en-US" altLang="ja-JP" sz="1100" kern="0" dirty="0">
                <a:solidFill>
                  <a:srgbClr val="000000"/>
                </a:solidFill>
                <a:latin typeface="Meiryo UI" panose="020B0604030504040204" pitchFamily="50" charset="-128"/>
                <a:ea typeface="Meiryo UI" panose="020B0604030504040204" pitchFamily="50" charset="-128"/>
              </a:rPr>
              <a:t>(</a:t>
            </a:r>
            <a:r>
              <a:rPr lang="zh-TW" altLang="en-US" sz="1100" kern="0" dirty="0">
                <a:solidFill>
                  <a:srgbClr val="000000"/>
                </a:solidFill>
                <a:latin typeface="Meiryo UI" panose="020B0604030504040204" pitchFamily="50" charset="-128"/>
                <a:ea typeface="Meiryo UI" panose="020B0604030504040204" pitchFamily="50" charset="-128"/>
              </a:rPr>
              <a:t>平成</a:t>
            </a:r>
            <a:r>
              <a:rPr lang="en-US" altLang="ja-JP" sz="1100" kern="0" dirty="0">
                <a:solidFill>
                  <a:srgbClr val="000000"/>
                </a:solidFill>
                <a:latin typeface="Meiryo UI" panose="020B0604030504040204" pitchFamily="50" charset="-128"/>
                <a:ea typeface="Meiryo UI" panose="020B0604030504040204" pitchFamily="50" charset="-128"/>
              </a:rPr>
              <a:t>19</a:t>
            </a:r>
            <a:r>
              <a:rPr lang="zh-TW" altLang="en-US" sz="1100" kern="0" dirty="0">
                <a:solidFill>
                  <a:srgbClr val="000000"/>
                </a:solidFill>
                <a:latin typeface="Meiryo UI" panose="020B0604030504040204" pitchFamily="50" charset="-128"/>
                <a:ea typeface="Meiryo UI" panose="020B0604030504040204" pitchFamily="50" charset="-128"/>
              </a:rPr>
              <a:t>年防衛省訓令第</a:t>
            </a:r>
            <a:r>
              <a:rPr lang="en-US" altLang="ja-JP" sz="1100" kern="0" dirty="0">
                <a:solidFill>
                  <a:srgbClr val="000000"/>
                </a:solidFill>
                <a:latin typeface="Meiryo UI" panose="020B0604030504040204" pitchFamily="50" charset="-128"/>
                <a:ea typeface="Meiryo UI" panose="020B0604030504040204" pitchFamily="50" charset="-128"/>
              </a:rPr>
              <a:t>36</a:t>
            </a:r>
            <a:r>
              <a:rPr lang="zh-TW" altLang="en-US" sz="1100" kern="0" dirty="0">
                <a:solidFill>
                  <a:srgbClr val="000000"/>
                </a:solidFill>
                <a:latin typeface="Meiryo UI" panose="020B0604030504040204" pitchFamily="50" charset="-128"/>
                <a:ea typeface="Meiryo UI" panose="020B0604030504040204" pitchFamily="50" charset="-128"/>
              </a:rPr>
              <a:t>号</a:t>
            </a:r>
            <a:r>
              <a:rPr lang="ja-JP" altLang="en-US" sz="1100" kern="0" dirty="0">
                <a:solidFill>
                  <a:srgbClr val="000000"/>
                </a:solidFill>
                <a:latin typeface="Meiryo UI" panose="020B0604030504040204" pitchFamily="50" charset="-128"/>
                <a:ea typeface="Meiryo UI" panose="020B0604030504040204" pitchFamily="50" charset="-128"/>
              </a:rPr>
              <a:t>）</a:t>
            </a:r>
            <a:endParaRPr lang="en-US" altLang="ja-JP" sz="11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1100" kern="0" dirty="0">
                <a:solidFill>
                  <a:srgbClr val="000000"/>
                </a:solidFill>
                <a:latin typeface="Meiryo UI" panose="020B0604030504040204" pitchFamily="50" charset="-128"/>
                <a:ea typeface="Meiryo UI" panose="020B0604030504040204" pitchFamily="50" charset="-128"/>
              </a:rPr>
              <a:t>及び</a:t>
            </a:r>
            <a:endParaRPr lang="en-US" altLang="ja-JP" sz="1100" kern="0" dirty="0">
              <a:solidFill>
                <a:srgbClr val="000000"/>
              </a:solidFill>
              <a:latin typeface="Meiryo UI" panose="020B0604030504040204" pitchFamily="50" charset="-128"/>
              <a:ea typeface="Meiryo UI" panose="020B0604030504040204" pitchFamily="50" charset="-128"/>
            </a:endParaRPr>
          </a:p>
          <a:p>
            <a:pPr defTabSz="914400">
              <a:defRPr/>
            </a:pPr>
            <a:r>
              <a:rPr lang="ja-JP" altLang="en-US" sz="1100" kern="0" dirty="0">
                <a:solidFill>
                  <a:srgbClr val="000000"/>
                </a:solidFill>
                <a:latin typeface="Meiryo UI" panose="020B0604030504040204" pitchFamily="50" charset="-128"/>
                <a:ea typeface="Meiryo UI" panose="020B0604030504040204" pitchFamily="50" charset="-128"/>
              </a:rPr>
              <a:t>防衛装備庁における秘密保全に関する訓令</a:t>
            </a:r>
            <a:r>
              <a:rPr lang="en-US" altLang="ja-JP" sz="1100" kern="0" dirty="0">
                <a:solidFill>
                  <a:srgbClr val="000000"/>
                </a:solidFill>
                <a:latin typeface="Meiryo UI" panose="020B0604030504040204" pitchFamily="50" charset="-128"/>
                <a:ea typeface="Meiryo UI" panose="020B0604030504040204" pitchFamily="50" charset="-128"/>
              </a:rPr>
              <a:t>(</a:t>
            </a:r>
            <a:r>
              <a:rPr lang="zh-TW" altLang="en-US" sz="1100" kern="0" dirty="0">
                <a:solidFill>
                  <a:srgbClr val="000000"/>
                </a:solidFill>
                <a:latin typeface="Meiryo UI" panose="020B0604030504040204" pitchFamily="50" charset="-128"/>
                <a:ea typeface="Meiryo UI" panose="020B0604030504040204" pitchFamily="50" charset="-128"/>
              </a:rPr>
              <a:t>平成</a:t>
            </a:r>
            <a:r>
              <a:rPr lang="en-US" altLang="ja-JP" sz="1100" kern="0" dirty="0">
                <a:solidFill>
                  <a:srgbClr val="000000"/>
                </a:solidFill>
                <a:latin typeface="Meiryo UI" panose="020B0604030504040204" pitchFamily="50" charset="-128"/>
                <a:ea typeface="Meiryo UI" panose="020B0604030504040204" pitchFamily="50" charset="-128"/>
              </a:rPr>
              <a:t>27</a:t>
            </a:r>
            <a:r>
              <a:rPr lang="zh-TW" altLang="en-US" sz="1100" kern="0" dirty="0">
                <a:solidFill>
                  <a:srgbClr val="000000"/>
                </a:solidFill>
                <a:latin typeface="Meiryo UI" panose="020B0604030504040204" pitchFamily="50" charset="-128"/>
                <a:ea typeface="Meiryo UI" panose="020B0604030504040204" pitchFamily="50" charset="-128"/>
              </a:rPr>
              <a:t>年防衛装備庁訓令第</a:t>
            </a:r>
            <a:r>
              <a:rPr lang="en-US" altLang="ja-JP" sz="1100" kern="0" dirty="0">
                <a:solidFill>
                  <a:srgbClr val="000000"/>
                </a:solidFill>
                <a:latin typeface="Meiryo UI" panose="020B0604030504040204" pitchFamily="50" charset="-128"/>
                <a:ea typeface="Meiryo UI" panose="020B0604030504040204" pitchFamily="50" charset="-128"/>
              </a:rPr>
              <a:t>26</a:t>
            </a:r>
            <a:r>
              <a:rPr lang="zh-TW" altLang="en-US" sz="1100" kern="0" dirty="0">
                <a:solidFill>
                  <a:srgbClr val="000000"/>
                </a:solidFill>
                <a:latin typeface="Meiryo UI" panose="020B0604030504040204" pitchFamily="50" charset="-128"/>
                <a:ea typeface="Meiryo UI" panose="020B0604030504040204" pitchFamily="50" charset="-128"/>
              </a:rPr>
              <a:t>号</a:t>
            </a:r>
            <a:r>
              <a:rPr lang="en-US" altLang="ja-JP" sz="1100" kern="0" dirty="0">
                <a:solidFill>
                  <a:srgbClr val="000000"/>
                </a:solidFill>
                <a:latin typeface="Meiryo UI" panose="020B0604030504040204" pitchFamily="50" charset="-128"/>
                <a:ea typeface="Meiryo UI" panose="020B0604030504040204" pitchFamily="50" charset="-128"/>
              </a:rPr>
              <a:t>)</a:t>
            </a:r>
            <a:endParaRPr lang="ja-JP" altLang="en-US" sz="1100" kern="0" dirty="0">
              <a:solidFill>
                <a:srgbClr val="000000"/>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EB70E0CB-F229-43BE-AAF3-08E32AC1857F}"/>
              </a:ext>
            </a:extLst>
          </p:cNvPr>
          <p:cNvSpPr/>
          <p:nvPr/>
        </p:nvSpPr>
        <p:spPr>
          <a:xfrm>
            <a:off x="3226090" y="3445165"/>
            <a:ext cx="2101412" cy="889832"/>
          </a:xfrm>
          <a:prstGeom prst="rect">
            <a:avLst/>
          </a:prstGeom>
          <a:solidFill>
            <a:schemeClr val="bg1"/>
          </a:solidFill>
          <a:ln w="28575" cap="flat" cmpd="sng" algn="ctr">
            <a:solidFill>
              <a:srgbClr val="FF0000"/>
            </a:solidFill>
            <a:prstDash val="solid"/>
          </a:ln>
          <a:effectLst>
            <a:glow rad="139700">
              <a:srgbClr val="DAEDEF">
                <a:satMod val="175000"/>
                <a:alpha val="40000"/>
              </a:srgbClr>
            </a:glow>
          </a:effectLst>
        </p:spPr>
        <p:txBody>
          <a:bodyPr lIns="36000" rIns="36000" anchor="ctr"/>
          <a:lstStyle/>
          <a:p>
            <a:pPr defTabSz="914400">
              <a:defRPr/>
            </a:pPr>
            <a:r>
              <a:rPr lang="ja-JP" altLang="en-US" sz="1100" kern="0" dirty="0">
                <a:solidFill>
                  <a:srgbClr val="FF0000"/>
                </a:solidFill>
                <a:latin typeface="Meiryo UI" panose="020B0604030504040204" pitchFamily="50" charset="-128"/>
                <a:ea typeface="Meiryo UI" panose="020B0604030504040204" pitchFamily="50" charset="-128"/>
              </a:rPr>
              <a:t>特定秘密の保護に関する法律施行令</a:t>
            </a:r>
            <a:r>
              <a:rPr lang="en-US" altLang="ja-JP" sz="1100" kern="0" dirty="0">
                <a:solidFill>
                  <a:srgbClr val="FF0000"/>
                </a:solidFill>
                <a:latin typeface="Meiryo UI" panose="020B0604030504040204" pitchFamily="50" charset="-128"/>
                <a:ea typeface="Meiryo UI" panose="020B0604030504040204" pitchFamily="50" charset="-128"/>
              </a:rPr>
              <a:t>(</a:t>
            </a:r>
            <a:r>
              <a:rPr lang="zh-CN" altLang="en-US" sz="1100" kern="0" dirty="0">
                <a:solidFill>
                  <a:srgbClr val="FF0000"/>
                </a:solidFill>
                <a:latin typeface="Meiryo UI" panose="020B0604030504040204" pitchFamily="50" charset="-128"/>
                <a:ea typeface="Meiryo UI" panose="020B0604030504040204" pitchFamily="50" charset="-128"/>
              </a:rPr>
              <a:t>平成</a:t>
            </a:r>
            <a:r>
              <a:rPr lang="en-US" altLang="ja-JP" sz="1100" kern="0" dirty="0">
                <a:solidFill>
                  <a:srgbClr val="FF0000"/>
                </a:solidFill>
                <a:latin typeface="Meiryo UI" panose="020B0604030504040204" pitchFamily="50" charset="-128"/>
                <a:ea typeface="Meiryo UI" panose="020B0604030504040204" pitchFamily="50" charset="-128"/>
              </a:rPr>
              <a:t>26</a:t>
            </a:r>
            <a:r>
              <a:rPr lang="zh-CN" altLang="en-US" sz="1100" kern="0" dirty="0">
                <a:solidFill>
                  <a:srgbClr val="FF0000"/>
                </a:solidFill>
                <a:latin typeface="Meiryo UI" panose="020B0604030504040204" pitchFamily="50" charset="-128"/>
                <a:ea typeface="Meiryo UI" panose="020B0604030504040204" pitchFamily="50" charset="-128"/>
              </a:rPr>
              <a:t>年政令第</a:t>
            </a:r>
            <a:r>
              <a:rPr lang="en-US" altLang="ja-JP" sz="1100" kern="0" dirty="0">
                <a:solidFill>
                  <a:srgbClr val="FF0000"/>
                </a:solidFill>
                <a:latin typeface="Meiryo UI" panose="020B0604030504040204" pitchFamily="50" charset="-128"/>
                <a:ea typeface="Meiryo UI" panose="020B0604030504040204" pitchFamily="50" charset="-128"/>
              </a:rPr>
              <a:t>336</a:t>
            </a:r>
            <a:r>
              <a:rPr lang="zh-CN" altLang="en-US" sz="1100" kern="0" dirty="0">
                <a:solidFill>
                  <a:srgbClr val="FF0000"/>
                </a:solidFill>
                <a:latin typeface="Meiryo UI" panose="020B0604030504040204" pitchFamily="50" charset="-128"/>
                <a:ea typeface="Meiryo UI" panose="020B0604030504040204" pitchFamily="50" charset="-128"/>
              </a:rPr>
              <a:t>号</a:t>
            </a:r>
            <a:r>
              <a:rPr lang="en-US" altLang="ja-JP" sz="1100" kern="0" dirty="0">
                <a:solidFill>
                  <a:srgbClr val="FF0000"/>
                </a:solidFill>
                <a:latin typeface="Meiryo UI" panose="020B0604030504040204" pitchFamily="50" charset="-128"/>
                <a:ea typeface="Meiryo UI" panose="020B0604030504040204" pitchFamily="50" charset="-128"/>
              </a:rPr>
              <a:t>)</a:t>
            </a:r>
            <a:endParaRPr lang="ja-JP" altLang="en-US" sz="1100" kern="0" dirty="0">
              <a:solidFill>
                <a:srgbClr val="FF0000"/>
              </a:solidFill>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C6A21A43-1179-4258-BEAF-DDBDCB5794A0}"/>
              </a:ext>
            </a:extLst>
          </p:cNvPr>
          <p:cNvSpPr/>
          <p:nvPr/>
        </p:nvSpPr>
        <p:spPr>
          <a:xfrm>
            <a:off x="3226088" y="4450361"/>
            <a:ext cx="2085349" cy="1788514"/>
          </a:xfrm>
          <a:prstGeom prst="rect">
            <a:avLst/>
          </a:prstGeom>
          <a:solidFill>
            <a:schemeClr val="bg1"/>
          </a:solidFill>
          <a:ln w="28575" cap="flat" cmpd="sng" algn="ctr">
            <a:solidFill>
              <a:srgbClr val="FF0000"/>
            </a:solidFill>
            <a:prstDash val="solid"/>
          </a:ln>
          <a:effectLst>
            <a:glow rad="139700">
              <a:srgbClr val="DAEDEF">
                <a:satMod val="175000"/>
                <a:alpha val="40000"/>
              </a:srgbClr>
            </a:glow>
          </a:effectLst>
        </p:spPr>
        <p:txBody>
          <a:bodyPr lIns="36000" rIns="36000" anchor="ctr"/>
          <a:lstStyle/>
          <a:p>
            <a:pPr defTabSz="914400">
              <a:defRPr/>
            </a:pPr>
            <a:r>
              <a:rPr lang="ja-JP" altLang="en-US" sz="1100" kern="0" dirty="0">
                <a:solidFill>
                  <a:srgbClr val="FF0000"/>
                </a:solidFill>
                <a:latin typeface="Meiryo UI" panose="020B0604030504040204" pitchFamily="50" charset="-128"/>
                <a:ea typeface="Meiryo UI" panose="020B0604030504040204" pitchFamily="50" charset="-128"/>
              </a:rPr>
              <a:t>特定秘密の保護に関する訓令</a:t>
            </a:r>
            <a:r>
              <a:rPr lang="en-US" altLang="ja-JP" sz="1100" kern="0" dirty="0">
                <a:solidFill>
                  <a:srgbClr val="FF0000"/>
                </a:solidFill>
                <a:latin typeface="Meiryo UI" panose="020B0604030504040204" pitchFamily="50" charset="-128"/>
                <a:ea typeface="Meiryo UI" panose="020B0604030504040204" pitchFamily="50" charset="-128"/>
              </a:rPr>
              <a:t>(</a:t>
            </a:r>
            <a:r>
              <a:rPr lang="zh-TW" altLang="en-US" sz="1100" kern="0" dirty="0">
                <a:solidFill>
                  <a:srgbClr val="FF0000"/>
                </a:solidFill>
                <a:latin typeface="Meiryo UI" panose="020B0604030504040204" pitchFamily="50" charset="-128"/>
                <a:ea typeface="Meiryo UI" panose="020B0604030504040204" pitchFamily="50" charset="-128"/>
              </a:rPr>
              <a:t>平成</a:t>
            </a:r>
            <a:r>
              <a:rPr lang="en-US" altLang="ja-JP" sz="1100" kern="0" dirty="0">
                <a:solidFill>
                  <a:srgbClr val="FF0000"/>
                </a:solidFill>
                <a:latin typeface="Meiryo UI" panose="020B0604030504040204" pitchFamily="50" charset="-128"/>
                <a:ea typeface="Meiryo UI" panose="020B0604030504040204" pitchFamily="50" charset="-128"/>
              </a:rPr>
              <a:t>26</a:t>
            </a:r>
            <a:r>
              <a:rPr lang="zh-TW" altLang="en-US" sz="1100" kern="0" dirty="0">
                <a:solidFill>
                  <a:srgbClr val="FF0000"/>
                </a:solidFill>
                <a:latin typeface="Meiryo UI" panose="020B0604030504040204" pitchFamily="50" charset="-128"/>
                <a:ea typeface="Meiryo UI" panose="020B0604030504040204" pitchFamily="50" charset="-128"/>
              </a:rPr>
              <a:t>年防衛省訓令第</a:t>
            </a:r>
            <a:r>
              <a:rPr lang="en-US" altLang="ja-JP" sz="1100" kern="0" dirty="0">
                <a:solidFill>
                  <a:srgbClr val="FF0000"/>
                </a:solidFill>
                <a:latin typeface="Meiryo UI" panose="020B0604030504040204" pitchFamily="50" charset="-128"/>
                <a:ea typeface="Meiryo UI" panose="020B0604030504040204" pitchFamily="50" charset="-128"/>
              </a:rPr>
              <a:t>64</a:t>
            </a:r>
            <a:r>
              <a:rPr lang="zh-TW" altLang="en-US" sz="1100" kern="0" dirty="0">
                <a:solidFill>
                  <a:srgbClr val="FF0000"/>
                </a:solidFill>
                <a:latin typeface="Meiryo UI" panose="020B0604030504040204" pitchFamily="50" charset="-128"/>
                <a:ea typeface="Meiryo UI" panose="020B0604030504040204" pitchFamily="50" charset="-128"/>
              </a:rPr>
              <a:t>号</a:t>
            </a:r>
            <a:r>
              <a:rPr lang="en-US" altLang="ja-JP" sz="1100" kern="0" dirty="0">
                <a:solidFill>
                  <a:srgbClr val="FF0000"/>
                </a:solidFill>
                <a:latin typeface="Meiryo UI" panose="020B0604030504040204" pitchFamily="50" charset="-128"/>
                <a:ea typeface="Meiryo UI" panose="020B0604030504040204" pitchFamily="50" charset="-128"/>
              </a:rPr>
              <a:t>)</a:t>
            </a:r>
          </a:p>
          <a:p>
            <a:pPr algn="ctr" defTabSz="914400">
              <a:defRPr/>
            </a:pPr>
            <a:r>
              <a:rPr lang="ja-JP" altLang="en-US" sz="1100" kern="0" dirty="0">
                <a:solidFill>
                  <a:srgbClr val="FF0000"/>
                </a:solidFill>
                <a:latin typeface="Meiryo UI" panose="020B0604030504040204" pitchFamily="50" charset="-128"/>
                <a:ea typeface="Meiryo UI" panose="020B0604030504040204" pitchFamily="50" charset="-128"/>
              </a:rPr>
              <a:t>及び</a:t>
            </a:r>
            <a:endParaRPr lang="en-US" altLang="ja-JP" sz="1100" kern="0" dirty="0">
              <a:solidFill>
                <a:srgbClr val="FF0000"/>
              </a:solidFill>
              <a:latin typeface="Meiryo UI" panose="020B0604030504040204" pitchFamily="50" charset="-128"/>
              <a:ea typeface="Meiryo UI" panose="020B0604030504040204" pitchFamily="50" charset="-128"/>
            </a:endParaRPr>
          </a:p>
          <a:p>
            <a:pPr defTabSz="914400">
              <a:defRPr/>
            </a:pPr>
            <a:r>
              <a:rPr lang="ja-JP" altLang="en-US" sz="1100" kern="0" dirty="0">
                <a:solidFill>
                  <a:srgbClr val="FF0000"/>
                </a:solidFill>
                <a:latin typeface="Meiryo UI" panose="020B0604030504040204" pitchFamily="50" charset="-128"/>
                <a:ea typeface="Meiryo UI" panose="020B0604030504040204" pitchFamily="50" charset="-128"/>
              </a:rPr>
              <a:t>防衛装備庁における特定秘密の保護に関する訓令</a:t>
            </a:r>
            <a:r>
              <a:rPr lang="en-US" altLang="ja-JP" sz="1100" kern="0" dirty="0">
                <a:solidFill>
                  <a:srgbClr val="FF0000"/>
                </a:solidFill>
                <a:latin typeface="Meiryo UI" panose="020B0604030504040204" pitchFamily="50" charset="-128"/>
                <a:ea typeface="Meiryo UI" panose="020B0604030504040204" pitchFamily="50" charset="-128"/>
              </a:rPr>
              <a:t>(</a:t>
            </a:r>
            <a:r>
              <a:rPr lang="zh-TW" altLang="en-US" sz="1100" kern="0" dirty="0">
                <a:solidFill>
                  <a:srgbClr val="FF0000"/>
                </a:solidFill>
                <a:latin typeface="Meiryo UI" panose="020B0604030504040204" pitchFamily="50" charset="-128"/>
                <a:ea typeface="Meiryo UI" panose="020B0604030504040204" pitchFamily="50" charset="-128"/>
              </a:rPr>
              <a:t>平成</a:t>
            </a:r>
            <a:r>
              <a:rPr lang="en-US" altLang="ja-JP" sz="1100" kern="0" dirty="0">
                <a:solidFill>
                  <a:srgbClr val="FF0000"/>
                </a:solidFill>
                <a:latin typeface="Meiryo UI" panose="020B0604030504040204" pitchFamily="50" charset="-128"/>
                <a:ea typeface="Meiryo UI" panose="020B0604030504040204" pitchFamily="50" charset="-128"/>
              </a:rPr>
              <a:t>27</a:t>
            </a:r>
            <a:r>
              <a:rPr lang="zh-TW" altLang="en-US" sz="1100" kern="0" dirty="0">
                <a:solidFill>
                  <a:srgbClr val="FF0000"/>
                </a:solidFill>
                <a:latin typeface="Meiryo UI" panose="020B0604030504040204" pitchFamily="50" charset="-128"/>
                <a:ea typeface="Meiryo UI" panose="020B0604030504040204" pitchFamily="50" charset="-128"/>
              </a:rPr>
              <a:t>年防衛装備庁訓令第</a:t>
            </a:r>
            <a:r>
              <a:rPr lang="en-US" altLang="ja-JP" sz="1100" kern="0" dirty="0">
                <a:solidFill>
                  <a:srgbClr val="FF0000"/>
                </a:solidFill>
                <a:latin typeface="Meiryo UI" panose="020B0604030504040204" pitchFamily="50" charset="-128"/>
                <a:ea typeface="Meiryo UI" panose="020B0604030504040204" pitchFamily="50" charset="-128"/>
              </a:rPr>
              <a:t>27</a:t>
            </a:r>
            <a:r>
              <a:rPr lang="zh-TW" altLang="en-US" sz="1100" kern="0" dirty="0">
                <a:solidFill>
                  <a:srgbClr val="FF0000"/>
                </a:solidFill>
                <a:latin typeface="Meiryo UI" panose="020B0604030504040204" pitchFamily="50" charset="-128"/>
                <a:ea typeface="Meiryo UI" panose="020B0604030504040204" pitchFamily="50" charset="-128"/>
              </a:rPr>
              <a:t>号</a:t>
            </a:r>
            <a:r>
              <a:rPr lang="en-US" altLang="ja-JP" sz="1100" kern="0" dirty="0">
                <a:solidFill>
                  <a:srgbClr val="FF0000"/>
                </a:solidFill>
                <a:latin typeface="Meiryo UI" panose="020B0604030504040204" pitchFamily="50" charset="-128"/>
                <a:ea typeface="Meiryo UI" panose="020B0604030504040204" pitchFamily="50" charset="-128"/>
              </a:rPr>
              <a:t>)</a:t>
            </a:r>
            <a:endParaRPr lang="ja-JP" altLang="en-US" sz="1100" kern="0" dirty="0">
              <a:solidFill>
                <a:srgbClr val="FF0000"/>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BD3DC1CF-0246-46AB-AD40-AEE9BBABFA39}"/>
              </a:ext>
            </a:extLst>
          </p:cNvPr>
          <p:cNvSpPr/>
          <p:nvPr/>
        </p:nvSpPr>
        <p:spPr>
          <a:xfrm>
            <a:off x="7546109" y="2511213"/>
            <a:ext cx="2086476" cy="864095"/>
          </a:xfrm>
          <a:prstGeom prst="rect">
            <a:avLst/>
          </a:prstGeom>
          <a:solidFill>
            <a:srgbClr val="D0D8E8"/>
          </a:solidFill>
          <a:ln w="19050" cap="flat" cmpd="sng" algn="ctr">
            <a:solidFill>
              <a:srgbClr val="000000"/>
            </a:solidFill>
            <a:prstDash val="solid"/>
          </a:ln>
          <a:effectLst/>
        </p:spPr>
        <p:txBody>
          <a:bodyPr lIns="36000" rIns="36000" anchor="ctr"/>
          <a:lstStyle/>
          <a:p>
            <a:pPr defTabSz="914400">
              <a:defRPr/>
            </a:pPr>
            <a:r>
              <a:rPr lang="ja-JP" altLang="en-US" sz="1100" kern="0" dirty="0">
                <a:solidFill>
                  <a:srgbClr val="000000"/>
                </a:solidFill>
                <a:latin typeface="Meiryo UI" panose="020B0604030504040204" pitchFamily="50" charset="-128"/>
                <a:ea typeface="Meiryo UI" panose="020B0604030504040204" pitchFamily="50" charset="-128"/>
              </a:rPr>
              <a:t>防衛省が調達する装備品等の開発及び生産のための基盤の強化に関する法律</a:t>
            </a:r>
            <a:r>
              <a:rPr lang="zh-CN" altLang="en-US" sz="1100" kern="0" dirty="0">
                <a:solidFill>
                  <a:srgbClr val="000000"/>
                </a:solidFill>
                <a:latin typeface="Meiryo UI" panose="020B0604030504040204" pitchFamily="50" charset="-128"/>
                <a:ea typeface="Meiryo UI" panose="020B0604030504040204" pitchFamily="50" charset="-128"/>
              </a:rPr>
              <a:t>（令和</a:t>
            </a:r>
            <a:r>
              <a:rPr lang="en-US" altLang="ja-JP" sz="1100" kern="0" dirty="0">
                <a:solidFill>
                  <a:srgbClr val="000000"/>
                </a:solidFill>
                <a:latin typeface="Meiryo UI" panose="020B0604030504040204" pitchFamily="50" charset="-128"/>
                <a:ea typeface="Meiryo UI" panose="020B0604030504040204" pitchFamily="50" charset="-128"/>
              </a:rPr>
              <a:t>5</a:t>
            </a:r>
            <a:r>
              <a:rPr lang="zh-CN" altLang="en-US" sz="1100" kern="0" dirty="0">
                <a:solidFill>
                  <a:srgbClr val="000000"/>
                </a:solidFill>
                <a:latin typeface="Meiryo UI" panose="020B0604030504040204" pitchFamily="50" charset="-128"/>
                <a:ea typeface="Meiryo UI" panose="020B0604030504040204" pitchFamily="50" charset="-128"/>
              </a:rPr>
              <a:t>年法律第</a:t>
            </a:r>
            <a:r>
              <a:rPr lang="en-US" altLang="ja-JP" sz="1100" kern="0" dirty="0">
                <a:solidFill>
                  <a:srgbClr val="000000"/>
                </a:solidFill>
                <a:latin typeface="Meiryo UI" panose="020B0604030504040204" pitchFamily="50" charset="-128"/>
                <a:ea typeface="Meiryo UI" panose="020B0604030504040204" pitchFamily="50" charset="-128"/>
              </a:rPr>
              <a:t>54</a:t>
            </a:r>
            <a:r>
              <a:rPr lang="zh-CN" altLang="en-US" sz="1100" kern="0" dirty="0">
                <a:solidFill>
                  <a:srgbClr val="000000"/>
                </a:solidFill>
                <a:latin typeface="Meiryo UI" panose="020B0604030504040204" pitchFamily="50" charset="-128"/>
                <a:ea typeface="Meiryo UI" panose="020B0604030504040204" pitchFamily="50" charset="-128"/>
              </a:rPr>
              <a:t>号）</a:t>
            </a:r>
            <a:endParaRPr lang="ja-JP" altLang="en-US" sz="1100" kern="0" dirty="0">
              <a:solidFill>
                <a:srgbClr val="000000"/>
              </a:solidFill>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A4AABAB2-3420-4E04-92F9-6429670101A4}"/>
              </a:ext>
            </a:extLst>
          </p:cNvPr>
          <p:cNvSpPr/>
          <p:nvPr/>
        </p:nvSpPr>
        <p:spPr>
          <a:xfrm>
            <a:off x="7546109" y="4455468"/>
            <a:ext cx="2086476" cy="1773882"/>
          </a:xfrm>
          <a:prstGeom prst="rect">
            <a:avLst/>
          </a:prstGeom>
          <a:solidFill>
            <a:srgbClr val="D0D8E8"/>
          </a:solidFill>
          <a:ln w="19050" cap="flat" cmpd="sng" algn="ctr">
            <a:solidFill>
              <a:srgbClr val="000000"/>
            </a:solidFill>
            <a:prstDash val="solid"/>
          </a:ln>
          <a:effectLst/>
        </p:spPr>
        <p:txBody>
          <a:bodyPr lIns="36000" rIns="36000" anchor="ctr"/>
          <a:lstStyle/>
          <a:p>
            <a:pPr defTabSz="914400">
              <a:defRPr/>
            </a:pPr>
            <a:r>
              <a:rPr lang="ja-JP" altLang="en-US" sz="1100" kern="0" dirty="0">
                <a:solidFill>
                  <a:srgbClr val="000000"/>
                </a:solidFill>
                <a:latin typeface="Meiryo UI" panose="020B0604030504040204" pitchFamily="50" charset="-128"/>
                <a:ea typeface="Meiryo UI" panose="020B0604030504040204" pitchFamily="50" charset="-128"/>
              </a:rPr>
              <a:t>装備品等秘密の指定等に関する訓令（令和</a:t>
            </a:r>
            <a:r>
              <a:rPr lang="en-US" altLang="ja-JP" sz="1100" kern="0" dirty="0">
                <a:solidFill>
                  <a:srgbClr val="000000"/>
                </a:solidFill>
                <a:latin typeface="Meiryo UI" panose="020B0604030504040204" pitchFamily="50" charset="-128"/>
                <a:ea typeface="Meiryo UI" panose="020B0604030504040204" pitchFamily="50" charset="-128"/>
              </a:rPr>
              <a:t>6</a:t>
            </a:r>
            <a:r>
              <a:rPr lang="ja-JP" altLang="en-US" sz="1100" kern="0" dirty="0">
                <a:solidFill>
                  <a:srgbClr val="000000"/>
                </a:solidFill>
                <a:latin typeface="Meiryo UI" panose="020B0604030504040204" pitchFamily="50" charset="-128"/>
                <a:ea typeface="Meiryo UI" panose="020B0604030504040204" pitchFamily="50" charset="-128"/>
              </a:rPr>
              <a:t>年</a:t>
            </a:r>
            <a:r>
              <a:rPr lang="zh-TW" altLang="en-US" sz="1100" kern="0" dirty="0">
                <a:solidFill>
                  <a:srgbClr val="000000"/>
                </a:solidFill>
                <a:latin typeface="Meiryo UI" panose="020B0604030504040204" pitchFamily="50" charset="-128"/>
                <a:ea typeface="Meiryo UI" panose="020B0604030504040204" pitchFamily="50" charset="-128"/>
              </a:rPr>
              <a:t>防衛省訓令第</a:t>
            </a:r>
            <a:r>
              <a:rPr lang="en-US" altLang="ja-JP" sz="1100" kern="0" dirty="0">
                <a:solidFill>
                  <a:srgbClr val="000000"/>
                </a:solidFill>
                <a:latin typeface="Meiryo UI" panose="020B0604030504040204" pitchFamily="50" charset="-128"/>
                <a:ea typeface="Meiryo UI" panose="020B0604030504040204" pitchFamily="50" charset="-128"/>
              </a:rPr>
              <a:t>10</a:t>
            </a:r>
            <a:r>
              <a:rPr lang="zh-TW" altLang="en-US" sz="1100" kern="0" dirty="0">
                <a:solidFill>
                  <a:srgbClr val="000000"/>
                </a:solidFill>
                <a:latin typeface="Meiryo UI" panose="020B0604030504040204" pitchFamily="50" charset="-128"/>
                <a:ea typeface="Meiryo UI" panose="020B0604030504040204" pitchFamily="50" charset="-128"/>
              </a:rPr>
              <a:t>号</a:t>
            </a:r>
            <a:r>
              <a:rPr lang="ja-JP" altLang="en-US" sz="1100" kern="0" dirty="0">
                <a:solidFill>
                  <a:srgbClr val="000000"/>
                </a:solidFill>
                <a:latin typeface="Meiryo UI" panose="020B0604030504040204" pitchFamily="50" charset="-128"/>
                <a:ea typeface="Meiryo UI" panose="020B0604030504040204" pitchFamily="50" charset="-128"/>
              </a:rPr>
              <a:t>）</a:t>
            </a:r>
          </a:p>
        </p:txBody>
      </p:sp>
      <p:sp>
        <p:nvSpPr>
          <p:cNvPr id="23" name="正方形/長方形 22">
            <a:extLst>
              <a:ext uri="{FF2B5EF4-FFF2-40B4-BE49-F238E27FC236}">
                <a16:creationId xmlns:a16="http://schemas.microsoft.com/office/drawing/2014/main" id="{A00BC376-3C38-4B18-9E90-75365733B5B3}"/>
              </a:ext>
            </a:extLst>
          </p:cNvPr>
          <p:cNvSpPr/>
          <p:nvPr/>
        </p:nvSpPr>
        <p:spPr>
          <a:xfrm>
            <a:off x="7546109" y="3458431"/>
            <a:ext cx="2086476" cy="910277"/>
          </a:xfrm>
          <a:prstGeom prst="rect">
            <a:avLst/>
          </a:prstGeom>
          <a:solidFill>
            <a:srgbClr val="D0D8E8"/>
          </a:solidFill>
          <a:ln w="19050" cap="flat" cmpd="sng" algn="ctr">
            <a:solidFill>
              <a:srgbClr val="000000"/>
            </a:solidFill>
            <a:prstDash val="solid"/>
          </a:ln>
          <a:effectLst/>
        </p:spPr>
        <p:txBody>
          <a:bodyPr lIns="36000" rIns="36000" anchor="ctr"/>
          <a:lstStyle/>
          <a:p>
            <a:pPr defTabSz="914400">
              <a:defRPr/>
            </a:pPr>
            <a:r>
              <a:rPr lang="ja-JP" altLang="en-US" sz="1100" kern="0" dirty="0">
                <a:solidFill>
                  <a:srgbClr val="000000"/>
                </a:solidFill>
                <a:latin typeface="Meiryo UI" panose="020B0604030504040204" pitchFamily="50" charset="-128"/>
                <a:ea typeface="Meiryo UI" panose="020B0604030504040204" pitchFamily="50" charset="-128"/>
              </a:rPr>
              <a:t>防衛省が調達する装備品等の開発及び生産のための基盤の強化に関する法律施行令</a:t>
            </a:r>
            <a:r>
              <a:rPr lang="zh-CN" altLang="en-US" sz="1100" kern="0" dirty="0">
                <a:solidFill>
                  <a:srgbClr val="000000"/>
                </a:solidFill>
                <a:latin typeface="Meiryo UI" panose="020B0604030504040204" pitchFamily="50" charset="-128"/>
                <a:ea typeface="Meiryo UI" panose="020B0604030504040204" pitchFamily="50" charset="-128"/>
              </a:rPr>
              <a:t>（令和</a:t>
            </a:r>
            <a:r>
              <a:rPr lang="en-US" altLang="ja-JP" sz="1100" kern="0" dirty="0">
                <a:solidFill>
                  <a:srgbClr val="000000"/>
                </a:solidFill>
                <a:latin typeface="Meiryo UI" panose="020B0604030504040204" pitchFamily="50" charset="-128"/>
                <a:ea typeface="Meiryo UI" panose="020B0604030504040204" pitchFamily="50" charset="-128"/>
              </a:rPr>
              <a:t>5</a:t>
            </a:r>
            <a:r>
              <a:rPr lang="zh-CN" altLang="en-US" sz="1100" kern="0" dirty="0">
                <a:solidFill>
                  <a:srgbClr val="000000"/>
                </a:solidFill>
                <a:latin typeface="Meiryo UI" panose="020B0604030504040204" pitchFamily="50" charset="-128"/>
                <a:ea typeface="Meiryo UI" panose="020B0604030504040204" pitchFamily="50" charset="-128"/>
              </a:rPr>
              <a:t>年政令第</a:t>
            </a:r>
            <a:r>
              <a:rPr lang="en-US" altLang="ja-JP" sz="1100" kern="0" dirty="0">
                <a:solidFill>
                  <a:srgbClr val="000000"/>
                </a:solidFill>
                <a:latin typeface="Meiryo UI" panose="020B0604030504040204" pitchFamily="50" charset="-128"/>
                <a:ea typeface="Meiryo UI" panose="020B0604030504040204" pitchFamily="50" charset="-128"/>
              </a:rPr>
              <a:t>290</a:t>
            </a:r>
            <a:r>
              <a:rPr lang="zh-CN" altLang="en-US" sz="1100" kern="0" dirty="0">
                <a:solidFill>
                  <a:srgbClr val="000000"/>
                </a:solidFill>
                <a:latin typeface="Meiryo UI" panose="020B0604030504040204" pitchFamily="50" charset="-128"/>
                <a:ea typeface="Meiryo UI" panose="020B0604030504040204" pitchFamily="50" charset="-128"/>
              </a:rPr>
              <a:t>号）</a:t>
            </a:r>
            <a:endParaRPr lang="ja-JP" altLang="en-US" sz="1100" kern="0" dirty="0">
              <a:solidFill>
                <a:srgbClr val="000000"/>
              </a:solidFill>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DE9CFD00-4400-4083-9547-F682A04B215D}"/>
              </a:ext>
            </a:extLst>
          </p:cNvPr>
          <p:cNvSpPr/>
          <p:nvPr/>
        </p:nvSpPr>
        <p:spPr>
          <a:xfrm>
            <a:off x="7546110" y="1170429"/>
            <a:ext cx="2086476" cy="1222145"/>
          </a:xfrm>
          <a:prstGeom prst="rect">
            <a:avLst/>
          </a:prstGeom>
          <a:solidFill>
            <a:srgbClr val="17375E"/>
          </a:solidFill>
          <a:ln w="19050" cap="flat" cmpd="sng" algn="ctr">
            <a:solidFill>
              <a:srgbClr val="000000"/>
            </a:solidFill>
            <a:prstDash val="solid"/>
          </a:ln>
          <a:effectLst/>
        </p:spPr>
        <p:txBody>
          <a:bodyPr lIns="36000" rIns="36000" anchor="ctr"/>
          <a:lstStyle/>
          <a:p>
            <a:pPr algn="ctr" defTabSz="914400">
              <a:defRPr/>
            </a:pPr>
            <a:r>
              <a:rPr lang="ja-JP" altLang="en-US" sz="2000" kern="0" dirty="0">
                <a:solidFill>
                  <a:schemeClr val="bg1"/>
                </a:solidFill>
                <a:latin typeface="Meiryo UI" panose="020B0604030504040204" pitchFamily="50" charset="-128"/>
                <a:ea typeface="Meiryo UI" panose="020B0604030504040204" pitchFamily="50" charset="-128"/>
              </a:rPr>
              <a:t>装備品等秘密</a:t>
            </a:r>
          </a:p>
        </p:txBody>
      </p:sp>
      <p:sp>
        <p:nvSpPr>
          <p:cNvPr id="3" name="テキスト ボックス 2">
            <a:extLst>
              <a:ext uri="{FF2B5EF4-FFF2-40B4-BE49-F238E27FC236}">
                <a16:creationId xmlns:a16="http://schemas.microsoft.com/office/drawing/2014/main" id="{F3E1ADC0-4B19-1F15-B8A8-75ABC640E1F8}"/>
              </a:ext>
            </a:extLst>
          </p:cNvPr>
          <p:cNvSpPr txBox="1"/>
          <p:nvPr/>
        </p:nvSpPr>
        <p:spPr>
          <a:xfrm>
            <a:off x="675" y="822097"/>
            <a:ext cx="4572000" cy="319575"/>
          </a:xfrm>
          <a:prstGeom prst="rect">
            <a:avLst/>
          </a:prstGeom>
          <a:noFill/>
        </p:spPr>
        <p:txBody>
          <a:bodyPr wrap="square">
            <a:spAutoFit/>
          </a:bodyPr>
          <a:lstStyle/>
          <a:p>
            <a:pPr defTabSz="914400" fontAlgn="base">
              <a:lnSpc>
                <a:spcPct val="60000"/>
              </a:lnSpc>
              <a:spcBef>
                <a:spcPct val="0"/>
              </a:spcBef>
              <a:spcAft>
                <a:spcPct val="0"/>
              </a:spcAft>
              <a:defRPr/>
            </a:pPr>
            <a:r>
              <a:rPr kumimoji="1" lang="ja-JP" altLang="en-US" sz="2400" dirty="0">
                <a:solidFill>
                  <a:srgbClr val="131313"/>
                </a:solidFill>
                <a:latin typeface="Meiryo UI" panose="020B0604030504040204" pitchFamily="50" charset="-128"/>
                <a:ea typeface="Meiryo UI" panose="020B0604030504040204" pitchFamily="50" charset="-128"/>
              </a:rPr>
              <a:t>（１）秘密の法体系（防衛省）</a:t>
            </a:r>
          </a:p>
        </p:txBody>
      </p:sp>
      <p:sp>
        <p:nvSpPr>
          <p:cNvPr id="25" name="スライド番号プレースホルダー 4">
            <a:extLst>
              <a:ext uri="{FF2B5EF4-FFF2-40B4-BE49-F238E27FC236}">
                <a16:creationId xmlns:a16="http://schemas.microsoft.com/office/drawing/2014/main" id="{F1224DAB-093E-4FD1-93C1-D6F49DF7E738}"/>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11</a:t>
            </a:fld>
            <a:endParaRPr kumimoji="1" lang="ja-JP" altLang="en-US" sz="1400" dirty="0">
              <a:latin typeface="Meiryo UI" panose="020B0604030504040204" pitchFamily="50" charset="-128"/>
              <a:ea typeface="Meiryo UI" panose="020B0604030504040204" pitchFamily="50" charset="-128"/>
            </a:endParaRPr>
          </a:p>
        </p:txBody>
      </p:sp>
      <p:sp>
        <p:nvSpPr>
          <p:cNvPr id="27" name="Rectangle 2">
            <a:extLst>
              <a:ext uri="{FF2B5EF4-FFF2-40B4-BE49-F238E27FC236}">
                <a16:creationId xmlns:a16="http://schemas.microsoft.com/office/drawing/2014/main" id="{9C23590A-8365-4C4B-AEF1-88CF01744085}"/>
              </a:ext>
            </a:extLst>
          </p:cNvPr>
          <p:cNvSpPr txBox="1">
            <a:spLocks noChangeArrowheads="1"/>
          </p:cNvSpPr>
          <p:nvPr/>
        </p:nvSpPr>
        <p:spPr>
          <a:xfrm>
            <a:off x="69677" y="132675"/>
            <a:ext cx="336884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defRPr/>
            </a:pPr>
            <a:r>
              <a:rPr lang="ja-JP" altLang="en-US" sz="2400" dirty="0">
                <a:solidFill>
                  <a:prstClr val="white"/>
                </a:solidFill>
                <a:latin typeface="Meiryo UI" panose="020B0604030504040204" pitchFamily="50" charset="-128"/>
                <a:ea typeface="Meiryo UI" panose="020B0604030504040204" pitchFamily="50" charset="-128"/>
              </a:rPr>
              <a:t>２　秘密を取り扱う契約</a:t>
            </a:r>
          </a:p>
        </p:txBody>
      </p:sp>
      <p:graphicFrame>
        <p:nvGraphicFramePr>
          <p:cNvPr id="28" name="表 27">
            <a:extLst>
              <a:ext uri="{FF2B5EF4-FFF2-40B4-BE49-F238E27FC236}">
                <a16:creationId xmlns:a16="http://schemas.microsoft.com/office/drawing/2014/main" id="{05F83813-9C41-4FA4-B938-F3AB950E7CD1}"/>
              </a:ext>
            </a:extLst>
          </p:cNvPr>
          <p:cNvGraphicFramePr>
            <a:graphicFrameLocks noGrp="1"/>
          </p:cNvGraphicFramePr>
          <p:nvPr>
            <p:extLst>
              <p:ext uri="{D42A27DB-BD31-4B8C-83A1-F6EECF244321}">
                <p14:modId xmlns:p14="http://schemas.microsoft.com/office/powerpoint/2010/main" val="3805131460"/>
              </p:ext>
            </p:extLst>
          </p:nvPr>
        </p:nvGraphicFramePr>
        <p:xfrm>
          <a:off x="9972675" y="1630877"/>
          <a:ext cx="3522428" cy="4588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3480488783"/>
                    </a:ext>
                  </a:extLst>
                </a:gridCol>
                <a:gridCol w="3233150">
                  <a:extLst>
                    <a:ext uri="{9D8B030D-6E8A-4147-A177-3AD203B41FA5}">
                      <a16:colId xmlns:a16="http://schemas.microsoft.com/office/drawing/2014/main" val="3548046875"/>
                    </a:ext>
                  </a:extLst>
                </a:gridCol>
              </a:tblGrid>
              <a:tr h="141741">
                <a:tc>
                  <a:txBody>
                    <a:bodyPr/>
                    <a:lstStyle/>
                    <a:p>
                      <a:pPr algn="ctr" fontAlgn="ctr"/>
                      <a:r>
                        <a:rPr lang="en-US" altLang="ja-JP" sz="1000" u="none" strike="noStrike" dirty="0">
                          <a:effectLst/>
                        </a:rPr>
                        <a:t>24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特別防衛秘密／特定秘密／装備品等秘密に関する法律、政令、訓令、事務次官通達その他関係規則の条文の内容、解説が記載されているか。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221613068"/>
                  </a:ext>
                </a:extLst>
              </a:tr>
            </a:tbl>
          </a:graphicData>
        </a:graphic>
      </p:graphicFrame>
    </p:spTree>
    <p:extLst>
      <p:ext uri="{BB962C8B-B14F-4D97-AF65-F5344CB8AC3E}">
        <p14:creationId xmlns:p14="http://schemas.microsoft.com/office/powerpoint/2010/main" val="23481679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1000"/>
                                        <p:tgtEl>
                                          <p:spTgt spid="15"/>
                                        </p:tgtEl>
                                      </p:cBhvr>
                                    </p:animEffect>
                                  </p:childTnLst>
                                </p:cTn>
                              </p:par>
                              <p:par>
                                <p:cTn id="8" presetID="6" presetClass="entr" presetSubtype="16"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circle(in)">
                                      <p:cBhvr>
                                        <p:cTn id="10" dur="1000"/>
                                        <p:tgtEl>
                                          <p:spTgt spid="14"/>
                                        </p:tgtEl>
                                      </p:cBhvr>
                                    </p:animEffect>
                                  </p:childTnLst>
                                </p:cTn>
                              </p:par>
                              <p:par>
                                <p:cTn id="11" presetID="1" presetClass="exit"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hidden"/>
                                      </p:to>
                                    </p:set>
                                  </p:childTnLst>
                                </p:cTn>
                              </p:par>
                              <p:par>
                                <p:cTn id="15" presetID="6" presetClass="entr" presetSubtype="16"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circle(in)">
                                      <p:cBhvr>
                                        <p:cTn id="17" dur="1000"/>
                                        <p:tgtEl>
                                          <p:spTgt spid="19"/>
                                        </p:tgtEl>
                                      </p:cBhvr>
                                    </p:animEffect>
                                  </p:childTnLst>
                                </p:cTn>
                              </p:par>
                              <p:par>
                                <p:cTn id="18" presetID="6" presetClass="entr" presetSubtype="16" fill="hold" nodeType="with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circle(in)">
                                      <p:cBhvr>
                                        <p:cTn id="20" dur="1000"/>
                                        <p:tgtEl>
                                          <p:spTgt spid="20"/>
                                        </p:tgtEl>
                                      </p:cBhvr>
                                    </p:animEffect>
                                  </p:childTnLst>
                                </p:cTn>
                              </p:par>
                              <p:par>
                                <p:cTn id="21" presetID="1" presetClass="exit"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8" grpId="0" animBg="1"/>
      <p:bldP spid="21" grpId="0" animBg="1"/>
      <p:bldP spid="22" grpId="0" animBg="1"/>
      <p:bldP spid="23" grpId="0" animBg="1"/>
      <p:bldP spid="2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コンテンツ プレースホルダー 2"/>
          <p:cNvSpPr>
            <a:spLocks noGrp="1"/>
          </p:cNvSpPr>
          <p:nvPr>
            <p:ph idx="4294967295"/>
          </p:nvPr>
        </p:nvSpPr>
        <p:spPr>
          <a:xfrm>
            <a:off x="323850" y="1206632"/>
            <a:ext cx="9328150" cy="5603611"/>
          </a:xfrm>
        </p:spPr>
        <p:txBody>
          <a:bodyPr>
            <a:normAutofit/>
          </a:bodyPr>
          <a:lstStyle/>
          <a:p>
            <a:pPr marL="0" indent="0">
              <a:buNone/>
              <a:tabLst>
                <a:tab pos="8248650" algn="l"/>
              </a:tabLst>
            </a:pPr>
            <a:r>
              <a:rPr lang="ja-JP" altLang="en-US" sz="2000" dirty="0">
                <a:latin typeface="Meiryo UI" panose="020B0604030504040204" pitchFamily="50" charset="-128"/>
                <a:ea typeface="Meiryo UI" panose="020B0604030504040204" pitchFamily="50" charset="-128"/>
              </a:rPr>
              <a:t>防衛省（甲）と契約業者（乙）との秘密に係る契約においては、訓令等に定める特約条項を含む契約書を取り交わし、契約を締結する。特約条項の種類は以下のとおり。</a:t>
            </a:r>
            <a:endParaRPr lang="en-US" altLang="ja-JP" sz="2000" dirty="0">
              <a:latin typeface="Meiryo UI" panose="020B0604030504040204" pitchFamily="50" charset="-128"/>
              <a:ea typeface="Meiryo UI" panose="020B0604030504040204" pitchFamily="50" charset="-128"/>
            </a:endParaRPr>
          </a:p>
          <a:p>
            <a:pPr marL="0" indent="0">
              <a:spcBef>
                <a:spcPts val="1200"/>
              </a:spcBef>
              <a:buNone/>
              <a:tabLst>
                <a:tab pos="8248650" algn="l"/>
              </a:tabLst>
            </a:pPr>
            <a:r>
              <a:rPr lang="ja-JP" altLang="en-US" sz="2000" dirty="0">
                <a:latin typeface="Meiryo UI" panose="020B0604030504040204" pitchFamily="50" charset="-128"/>
                <a:ea typeface="Meiryo UI" panose="020B0604030504040204" pitchFamily="50" charset="-128"/>
              </a:rPr>
              <a:t>ア　秘密を取り扱う</a:t>
            </a:r>
            <a:r>
              <a:rPr lang="zh-TW" altLang="en-US" sz="2000" dirty="0">
                <a:latin typeface="Meiryo UI" panose="020B0604030504040204" pitchFamily="50" charset="-128"/>
                <a:ea typeface="Meiryo UI" panose="020B0604030504040204" pitchFamily="50" charset="-128"/>
              </a:rPr>
              <a:t>防衛事業適合事業者契約</a:t>
            </a:r>
            <a:r>
              <a:rPr lang="ja-JP" altLang="en-US" sz="2000" dirty="0">
                <a:latin typeface="Meiryo UI" panose="020B0604030504040204" pitchFamily="50" charset="-128"/>
                <a:ea typeface="Meiryo UI" panose="020B0604030504040204" pitchFamily="50" charset="-128"/>
              </a:rPr>
              <a:t>に関するもの</a:t>
            </a:r>
            <a:endParaRPr lang="en-US" altLang="ja-JP" sz="2000" dirty="0">
              <a:latin typeface="Meiryo UI" panose="020B0604030504040204" pitchFamily="50" charset="-128"/>
              <a:ea typeface="Meiryo UI" panose="020B0604030504040204" pitchFamily="50" charset="-128"/>
            </a:endParaRPr>
          </a:p>
          <a:p>
            <a:pPr marL="0" indent="0">
              <a:spcBef>
                <a:spcPts val="0"/>
              </a:spcBef>
              <a:buNone/>
              <a:tabLst>
                <a:tab pos="8248650" algn="l"/>
              </a:tabLst>
            </a:pPr>
            <a:r>
              <a:rPr lang="ja-JP" altLang="en-US" sz="2000" dirty="0">
                <a:latin typeface="Meiryo UI" panose="020B0604030504040204" pitchFamily="50" charset="-128"/>
                <a:ea typeface="Meiryo UI" panose="020B0604030504040204" pitchFamily="50" charset="-128"/>
              </a:rPr>
              <a:t>　 ・　</a:t>
            </a:r>
            <a:r>
              <a:rPr lang="zh-TW" altLang="en-US" sz="2000" dirty="0">
                <a:latin typeface="Meiryo UI" panose="020B0604030504040204" pitchFamily="50" charset="-128"/>
                <a:ea typeface="Meiryo UI" panose="020B0604030504040204" pitchFamily="50" charset="-128"/>
              </a:rPr>
              <a:t>防衛事業適合事業者契約条項</a:t>
            </a:r>
            <a:endParaRPr lang="en-US" altLang="ja-JP" sz="2000" dirty="0">
              <a:latin typeface="Meiryo UI" panose="020B0604030504040204" pitchFamily="50" charset="-128"/>
              <a:ea typeface="Meiryo UI" panose="020B0604030504040204" pitchFamily="50" charset="-128"/>
            </a:endParaRPr>
          </a:p>
          <a:p>
            <a:pPr marL="0" indent="0">
              <a:spcBef>
                <a:spcPts val="0"/>
              </a:spcBef>
              <a:buNone/>
              <a:tabLst>
                <a:tab pos="8248650" algn="l"/>
              </a:tabLst>
            </a:pPr>
            <a:r>
              <a:rPr lang="ja-JP" altLang="en-US" sz="2000" dirty="0">
                <a:latin typeface="Meiryo UI" panose="020B0604030504040204" pitchFamily="50" charset="-128"/>
                <a:ea typeface="Meiryo UI" panose="020B0604030504040204" pitchFamily="50" charset="-128"/>
              </a:rPr>
              <a:t>　 ・　適性評価に関する特約条項</a:t>
            </a:r>
            <a:endParaRPr lang="en-US" altLang="ja-JP" sz="2000" dirty="0">
              <a:latin typeface="Meiryo UI" panose="020B0604030504040204" pitchFamily="50" charset="-128"/>
              <a:ea typeface="Meiryo UI" panose="020B0604030504040204" pitchFamily="50" charset="-128"/>
            </a:endParaRPr>
          </a:p>
          <a:p>
            <a:pPr marL="0" indent="0">
              <a:spcBef>
                <a:spcPts val="0"/>
              </a:spcBef>
              <a:buNone/>
              <a:tabLst>
                <a:tab pos="8248650" algn="l"/>
              </a:tabLst>
            </a:pPr>
            <a:r>
              <a:rPr lang="ja-JP" altLang="en-US" sz="2000" dirty="0">
                <a:latin typeface="Meiryo UI" panose="020B0604030504040204" pitchFamily="50" charset="-128"/>
                <a:ea typeface="Meiryo UI" panose="020B0604030504040204" pitchFamily="50" charset="-128"/>
              </a:rPr>
              <a:t>　 ・　秘密取扱情報システムに関する特約条項</a:t>
            </a:r>
            <a:endParaRPr lang="en-US" altLang="ja-JP" sz="2000" dirty="0">
              <a:latin typeface="Meiryo UI" panose="020B0604030504040204" pitchFamily="50" charset="-128"/>
              <a:ea typeface="Meiryo UI" panose="020B0604030504040204" pitchFamily="50" charset="-128"/>
            </a:endParaRPr>
          </a:p>
          <a:p>
            <a:pPr marL="0" indent="0">
              <a:spcBef>
                <a:spcPts val="1200"/>
              </a:spcBef>
              <a:buNone/>
              <a:tabLst>
                <a:tab pos="8248650" algn="l"/>
              </a:tabLst>
            </a:pPr>
            <a:r>
              <a:rPr lang="ja-JP" altLang="en-US" sz="2000" dirty="0">
                <a:latin typeface="Meiryo UI" panose="020B0604030504040204" pitchFamily="50" charset="-128"/>
                <a:ea typeface="Meiryo UI" panose="020B0604030504040204" pitchFamily="50" charset="-128"/>
              </a:rPr>
              <a:t>イ　秘密を取り扱う装備品等及び役務の契約に関するもの</a:t>
            </a:r>
            <a:endParaRPr lang="en-US" altLang="ja-JP" sz="2000" dirty="0">
              <a:latin typeface="Meiryo UI" panose="020B0604030504040204" pitchFamily="50" charset="-128"/>
              <a:ea typeface="Meiryo UI" panose="020B0604030504040204" pitchFamily="50" charset="-128"/>
            </a:endParaRPr>
          </a:p>
          <a:p>
            <a:pPr marL="0" indent="0">
              <a:spcBef>
                <a:spcPts val="0"/>
              </a:spcBef>
              <a:buNone/>
              <a:tabLst>
                <a:tab pos="8248650" algn="l"/>
              </a:tabLst>
            </a:pPr>
            <a:r>
              <a:rPr lang="ja-JP" altLang="en-US" sz="2000" dirty="0">
                <a:latin typeface="Meiryo UI" panose="020B0604030504040204" pitchFamily="50" charset="-128"/>
                <a:ea typeface="Meiryo UI" panose="020B0604030504040204" pitchFamily="50" charset="-128"/>
              </a:rPr>
              <a:t>　 ・　防衛事業適合事業者の秘密の保護に関する特約条項</a:t>
            </a:r>
            <a:endParaRPr lang="en-US" altLang="ja-JP" sz="2000" dirty="0">
              <a:latin typeface="Meiryo UI" panose="020B0604030504040204" pitchFamily="50" charset="-128"/>
              <a:ea typeface="Meiryo UI" panose="020B0604030504040204" pitchFamily="50" charset="-128"/>
            </a:endParaRPr>
          </a:p>
          <a:p>
            <a:pPr marL="0" indent="0">
              <a:spcBef>
                <a:spcPts val="0"/>
              </a:spcBef>
              <a:buNone/>
              <a:tabLst>
                <a:tab pos="8248650" algn="l"/>
              </a:tabLst>
            </a:pPr>
            <a:r>
              <a:rPr lang="ja-JP" altLang="en-US" sz="2000" dirty="0">
                <a:latin typeface="Meiryo UI" panose="020B0604030504040204" pitchFamily="50" charset="-128"/>
                <a:ea typeface="Meiryo UI" panose="020B0604030504040204" pitchFamily="50" charset="-128"/>
              </a:rPr>
              <a:t>　 ・  秘密等の保全又は保護の確保に関する違約金条項</a:t>
            </a:r>
            <a:endParaRPr lang="en-US" altLang="ja-JP" sz="2000" dirty="0">
              <a:latin typeface="Meiryo UI" panose="020B0604030504040204" pitchFamily="50" charset="-128"/>
              <a:ea typeface="Meiryo UI" panose="020B0604030504040204" pitchFamily="50" charset="-128"/>
            </a:endParaRPr>
          </a:p>
          <a:p>
            <a:pPr marL="0" indent="0">
              <a:spcBef>
                <a:spcPts val="1200"/>
              </a:spcBef>
              <a:buNone/>
              <a:tabLst>
                <a:tab pos="8248650" algn="l"/>
              </a:tabLst>
            </a:pPr>
            <a:r>
              <a:rPr lang="ja-JP" altLang="en-US" sz="2000" dirty="0">
                <a:latin typeface="Meiryo UI" panose="020B0604030504040204" pitchFamily="50" charset="-128"/>
                <a:ea typeface="Meiryo UI" panose="020B0604030504040204" pitchFamily="50" charset="-128"/>
              </a:rPr>
              <a:t>ウ　保護すべき情報を取り扱う防衛事業適合事業者契約に関するもの</a:t>
            </a:r>
            <a:endParaRPr lang="en-US" altLang="ja-JP" sz="2000" dirty="0">
              <a:latin typeface="Meiryo UI" panose="020B0604030504040204" pitchFamily="50" charset="-128"/>
              <a:ea typeface="Meiryo UI" panose="020B0604030504040204" pitchFamily="50" charset="-128"/>
            </a:endParaRPr>
          </a:p>
          <a:p>
            <a:pPr marL="0" indent="0">
              <a:spcBef>
                <a:spcPts val="0"/>
              </a:spcBef>
              <a:buNone/>
              <a:tabLst>
                <a:tab pos="8248650" algn="l"/>
              </a:tabLst>
            </a:pPr>
            <a:r>
              <a:rPr lang="ja-JP" altLang="en-US" sz="2000" dirty="0">
                <a:latin typeface="Meiryo UI" panose="020B0604030504040204" pitchFamily="50" charset="-128"/>
                <a:ea typeface="Meiryo UI" panose="020B0604030504040204" pitchFamily="50" charset="-128"/>
              </a:rPr>
              <a:t>　 ・　</a:t>
            </a:r>
            <a:r>
              <a:rPr lang="ja-JP" altLang="en-US" sz="1900" dirty="0">
                <a:latin typeface="Meiryo UI" panose="020B0604030504040204" pitchFamily="50" charset="-128"/>
                <a:ea typeface="Meiryo UI" panose="020B0604030504040204" pitchFamily="50" charset="-128"/>
              </a:rPr>
              <a:t>防衛事業適合事業者における保護すべき情報の情報セキュリティの確保に係る契約書</a:t>
            </a:r>
            <a:endParaRPr lang="en-US" altLang="ja-JP" sz="1900" dirty="0">
              <a:latin typeface="Meiryo UI" panose="020B0604030504040204" pitchFamily="50" charset="-128"/>
              <a:ea typeface="Meiryo UI" panose="020B0604030504040204" pitchFamily="50" charset="-128"/>
            </a:endParaRPr>
          </a:p>
          <a:p>
            <a:pPr marL="0" indent="0">
              <a:spcBef>
                <a:spcPts val="1200"/>
              </a:spcBef>
              <a:buNone/>
              <a:tabLst>
                <a:tab pos="8248650" algn="l"/>
              </a:tabLst>
            </a:pPr>
            <a:r>
              <a:rPr lang="ja-JP" altLang="en-US" sz="2000" dirty="0">
                <a:latin typeface="Meiryo UI" panose="020B0604030504040204" pitchFamily="50" charset="-128"/>
                <a:ea typeface="Meiryo UI" panose="020B0604030504040204" pitchFamily="50" charset="-128"/>
              </a:rPr>
              <a:t>エ　保護すべき情報を取り扱う装備品等及び役務の契約に関するもの</a:t>
            </a:r>
            <a:endParaRPr lang="en-US" altLang="ja-JP" sz="2000" dirty="0">
              <a:latin typeface="Meiryo UI" panose="020B0604030504040204" pitchFamily="50" charset="-128"/>
              <a:ea typeface="Meiryo UI" panose="020B0604030504040204" pitchFamily="50" charset="-128"/>
            </a:endParaRPr>
          </a:p>
          <a:p>
            <a:pPr marL="457200" indent="-457200">
              <a:spcBef>
                <a:spcPts val="0"/>
              </a:spcBef>
              <a:buNone/>
              <a:tabLst>
                <a:tab pos="8248650" algn="l"/>
              </a:tabLst>
            </a:pPr>
            <a:r>
              <a:rPr lang="ja-JP" altLang="en-US" sz="2000" dirty="0">
                <a:latin typeface="Meiryo UI" panose="020B0604030504040204" pitchFamily="50" charset="-128"/>
                <a:ea typeface="Meiryo UI" panose="020B0604030504040204" pitchFamily="50" charset="-128"/>
              </a:rPr>
              <a:t>　 ・ 防衛事業適合事業者の装備品等及び役務の調達における情報セキュリティの確保に関する特約条項</a:t>
            </a:r>
          </a:p>
        </p:txBody>
      </p:sp>
      <p:sp>
        <p:nvSpPr>
          <p:cNvPr id="4" name="テキスト ボックス 3">
            <a:extLst>
              <a:ext uri="{FF2B5EF4-FFF2-40B4-BE49-F238E27FC236}">
                <a16:creationId xmlns:a16="http://schemas.microsoft.com/office/drawing/2014/main" id="{18019FCC-3AEB-A7EC-980D-622C83CDD95D}"/>
              </a:ext>
            </a:extLst>
          </p:cNvPr>
          <p:cNvSpPr txBox="1"/>
          <p:nvPr/>
        </p:nvSpPr>
        <p:spPr>
          <a:xfrm>
            <a:off x="-3472" y="871403"/>
            <a:ext cx="5787032" cy="319575"/>
          </a:xfrm>
          <a:prstGeom prst="rect">
            <a:avLst/>
          </a:prstGeom>
          <a:noFill/>
        </p:spPr>
        <p:txBody>
          <a:bodyPr wrap="square">
            <a:spAutoFit/>
          </a:bodyPr>
          <a:lstStyle/>
          <a:p>
            <a:pPr defTabSz="914400" fontAlgn="base">
              <a:lnSpc>
                <a:spcPct val="60000"/>
              </a:lnSpc>
              <a:spcBef>
                <a:spcPct val="0"/>
              </a:spcBef>
              <a:spcAft>
                <a:spcPct val="0"/>
              </a:spcAft>
              <a:defRPr/>
            </a:pPr>
            <a:r>
              <a:rPr kumimoji="1" lang="ja-JP" altLang="en-US" sz="2400" dirty="0">
                <a:solidFill>
                  <a:srgbClr val="131313"/>
                </a:solidFill>
                <a:latin typeface="Meiryo UI" panose="020B0604030504040204" pitchFamily="50" charset="-128"/>
                <a:ea typeface="Meiryo UI" panose="020B0604030504040204" pitchFamily="50" charset="-128"/>
              </a:rPr>
              <a:t>（２）契約条項等　　</a:t>
            </a:r>
          </a:p>
        </p:txBody>
      </p:sp>
      <p:sp>
        <p:nvSpPr>
          <p:cNvPr id="6" name="スライド番号プレースホルダー 4">
            <a:extLst>
              <a:ext uri="{FF2B5EF4-FFF2-40B4-BE49-F238E27FC236}">
                <a16:creationId xmlns:a16="http://schemas.microsoft.com/office/drawing/2014/main" id="{A6C2FD7D-B153-4085-824D-F8811FEDBE51}"/>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12</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90E280AC-A288-4953-ADE1-C5EDF00EBC9E}"/>
              </a:ext>
            </a:extLst>
          </p:cNvPr>
          <p:cNvSpPr txBox="1">
            <a:spLocks noChangeArrowheads="1"/>
          </p:cNvSpPr>
          <p:nvPr/>
        </p:nvSpPr>
        <p:spPr>
          <a:xfrm>
            <a:off x="69677" y="132675"/>
            <a:ext cx="336884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defRPr/>
            </a:pPr>
            <a:r>
              <a:rPr lang="ja-JP" altLang="en-US" sz="2400" dirty="0">
                <a:solidFill>
                  <a:prstClr val="white"/>
                </a:solidFill>
                <a:latin typeface="Meiryo UI" panose="020B0604030504040204" pitchFamily="50" charset="-128"/>
                <a:ea typeface="Meiryo UI" panose="020B0604030504040204" pitchFamily="50" charset="-128"/>
              </a:rPr>
              <a:t>２　秘密を取り扱う契約</a:t>
            </a:r>
          </a:p>
        </p:txBody>
      </p:sp>
      <p:graphicFrame>
        <p:nvGraphicFramePr>
          <p:cNvPr id="9" name="表 8">
            <a:extLst>
              <a:ext uri="{FF2B5EF4-FFF2-40B4-BE49-F238E27FC236}">
                <a16:creationId xmlns:a16="http://schemas.microsoft.com/office/drawing/2014/main" id="{2098C573-8752-46B2-915B-44F860728CFD}"/>
              </a:ext>
            </a:extLst>
          </p:cNvPr>
          <p:cNvGraphicFramePr>
            <a:graphicFrameLocks noGrp="1"/>
          </p:cNvGraphicFramePr>
          <p:nvPr>
            <p:extLst>
              <p:ext uri="{D42A27DB-BD31-4B8C-83A1-F6EECF244321}">
                <p14:modId xmlns:p14="http://schemas.microsoft.com/office/powerpoint/2010/main" val="3805131460"/>
              </p:ext>
            </p:extLst>
          </p:nvPr>
        </p:nvGraphicFramePr>
        <p:xfrm>
          <a:off x="9972675" y="1630877"/>
          <a:ext cx="3522428" cy="4588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3480488783"/>
                    </a:ext>
                  </a:extLst>
                </a:gridCol>
                <a:gridCol w="3233150">
                  <a:extLst>
                    <a:ext uri="{9D8B030D-6E8A-4147-A177-3AD203B41FA5}">
                      <a16:colId xmlns:a16="http://schemas.microsoft.com/office/drawing/2014/main" val="3548046875"/>
                    </a:ext>
                  </a:extLst>
                </a:gridCol>
              </a:tblGrid>
              <a:tr h="141741">
                <a:tc>
                  <a:txBody>
                    <a:bodyPr/>
                    <a:lstStyle/>
                    <a:p>
                      <a:pPr algn="ctr" fontAlgn="ctr"/>
                      <a:r>
                        <a:rPr lang="en-US" altLang="ja-JP" sz="1000" u="none" strike="noStrike" dirty="0">
                          <a:effectLst/>
                        </a:rPr>
                        <a:t>24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特別防衛秘密／特定秘密／装備品等秘密に関する法律、政令、訓令、事務次官通達その他関係規則の条文の内容、解説が記載されているか。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221613068"/>
                  </a:ext>
                </a:extLst>
              </a:tr>
            </a:tbl>
          </a:graphicData>
        </a:graphic>
      </p:graphicFrame>
    </p:spTree>
    <p:extLst>
      <p:ext uri="{BB962C8B-B14F-4D97-AF65-F5344CB8AC3E}">
        <p14:creationId xmlns:p14="http://schemas.microsoft.com/office/powerpoint/2010/main" val="88544861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コンテンツ プレースホルダー 2"/>
          <p:cNvSpPr>
            <a:spLocks noGrp="1"/>
          </p:cNvSpPr>
          <p:nvPr>
            <p:ph idx="4294967295"/>
          </p:nvPr>
        </p:nvSpPr>
        <p:spPr>
          <a:xfrm>
            <a:off x="444501" y="1265239"/>
            <a:ext cx="9216735" cy="4827587"/>
          </a:xfrm>
        </p:spPr>
        <p:txBody>
          <a:bodyPr>
            <a:normAutofit lnSpcReduction="10000"/>
          </a:bodyPr>
          <a:lstStyle/>
          <a:p>
            <a:pPr marL="171450" indent="-171450">
              <a:buNone/>
            </a:pPr>
            <a:r>
              <a:rPr lang="ja-JP" altLang="en-US" sz="2000" dirty="0">
                <a:latin typeface="Meiryo UI" panose="020B0604030504040204" pitchFamily="50" charset="-128"/>
                <a:ea typeface="Meiryo UI" panose="020B0604030504040204" pitchFamily="50" charset="-128"/>
              </a:rPr>
              <a:t>ア　秘密保全体制</a:t>
            </a:r>
            <a:endParaRPr lang="en-US" altLang="ja-JP" sz="2000" dirty="0">
              <a:latin typeface="Meiryo UI" panose="020B0604030504040204" pitchFamily="50" charset="-128"/>
              <a:ea typeface="Meiryo UI" panose="020B0604030504040204" pitchFamily="50" charset="-128"/>
            </a:endParaRPr>
          </a:p>
          <a:p>
            <a:pPr marL="171450" indent="-171450">
              <a:buNone/>
            </a:pPr>
            <a:r>
              <a:rPr lang="ja-JP" altLang="en-US" sz="2000" dirty="0">
                <a:latin typeface="Meiryo UI" panose="020B0604030504040204" pitchFamily="50" charset="-128"/>
                <a:ea typeface="Meiryo UI" panose="020B0604030504040204" pitchFamily="50" charset="-128"/>
              </a:rPr>
              <a:t>　　秘密を取り扱う装備品等及び役務の契約締結前に防衛事業適合事業者制度の適合性審査を受け、防衛事業適合事業者として認められなければならない。なお、認められた内容に変更が生じた場合には、再度、防衛省の承認を受けなければならない。）</a:t>
            </a:r>
            <a:endParaRPr lang="en-US" altLang="ja-JP" sz="2000" dirty="0">
              <a:latin typeface="Meiryo UI" panose="020B0604030504040204" pitchFamily="50" charset="-128"/>
              <a:ea typeface="Meiryo UI" panose="020B0604030504040204" pitchFamily="50" charset="-128"/>
            </a:endParaRPr>
          </a:p>
          <a:p>
            <a:pPr marL="0" indent="0">
              <a:buNone/>
            </a:pPr>
            <a:endParaRPr lang="en-US" altLang="ja-JP" sz="1800"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イ　秘密保全施設</a:t>
            </a:r>
            <a:endParaRPr lang="en-US" altLang="ja-JP" sz="2000" dirty="0">
              <a:latin typeface="Meiryo UI" panose="020B0604030504040204" pitchFamily="50" charset="-128"/>
              <a:ea typeface="Meiryo UI" panose="020B0604030504040204" pitchFamily="50" charset="-128"/>
            </a:endParaRPr>
          </a:p>
          <a:p>
            <a:pPr marL="0" indent="361950">
              <a:buNone/>
            </a:pPr>
            <a:r>
              <a:rPr lang="ja-JP" altLang="en-US" sz="2000" dirty="0">
                <a:latin typeface="Meiryo UI" panose="020B0604030504040204" pitchFamily="50" charset="-128"/>
                <a:ea typeface="Meiryo UI" panose="020B0604030504040204" pitchFamily="50" charset="-128"/>
              </a:rPr>
              <a:t>新設及び変更の時は、防衛省の確認を受けなければならない。</a:t>
            </a:r>
            <a:endParaRPr lang="en-US" altLang="ja-JP" sz="2000"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　　　（防衛省が定める構造基準に適合していること。）</a:t>
            </a:r>
            <a:endParaRPr lang="en-US" altLang="ja-JP" sz="2000" dirty="0">
              <a:latin typeface="Meiryo UI" panose="020B0604030504040204" pitchFamily="50" charset="-128"/>
              <a:ea typeface="Meiryo UI" panose="020B0604030504040204" pitchFamily="50" charset="-128"/>
            </a:endParaRPr>
          </a:p>
          <a:p>
            <a:pPr marL="0" indent="0">
              <a:buNone/>
            </a:pPr>
            <a:endParaRPr lang="en-US" altLang="ja-JP" sz="1800"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ウ　関係社員</a:t>
            </a:r>
            <a:endParaRPr lang="en-US" altLang="ja-JP" sz="2000" dirty="0">
              <a:latin typeface="Meiryo UI" panose="020B0604030504040204" pitchFamily="50" charset="-128"/>
              <a:ea typeface="Meiryo UI" panose="020B0604030504040204" pitchFamily="50" charset="-128"/>
            </a:endParaRPr>
          </a:p>
          <a:p>
            <a:pPr marL="127000" indent="209550">
              <a:buNone/>
            </a:pPr>
            <a:r>
              <a:rPr lang="ja-JP" altLang="en-US" sz="2000" dirty="0">
                <a:latin typeface="Meiryo UI" panose="020B0604030504040204" pitchFamily="50" charset="-128"/>
                <a:ea typeface="Meiryo UI" panose="020B0604030504040204" pitchFamily="50" charset="-128"/>
              </a:rPr>
              <a:t>防衛事業適合事業者契約又は秘密を取り扱う装備品等及び役務の契約に基づき、当該契約に係る秘密を取り扱う必要のある関係社員を指定する。また、特定秘密の関係社員については適性評価により認められた者を特定秘密の各契約ごとに指定する。</a:t>
            </a:r>
          </a:p>
          <a:p>
            <a:pPr marL="127000" indent="209550">
              <a:buNone/>
            </a:pPr>
            <a:r>
              <a:rPr lang="ja-JP" altLang="en-US" sz="2000" dirty="0">
                <a:latin typeface="Meiryo UI" panose="020B0604030504040204" pitchFamily="50" charset="-128"/>
                <a:ea typeface="Meiryo UI" panose="020B0604030504040204" pitchFamily="50" charset="-128"/>
              </a:rPr>
              <a:t>また、特定秘密を取り扱う関係社員については、適性評価により取扱いを認められた者の中から、特定秘密を含む契約ごとに指定する。</a:t>
            </a:r>
            <a:endParaRPr lang="ja-JP" altLang="en-US" sz="1800" dirty="0">
              <a:solidFill>
                <a:srgbClr val="0070C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239E75B9-EE4A-790D-DA28-4ED759740A9E}"/>
              </a:ext>
            </a:extLst>
          </p:cNvPr>
          <p:cNvSpPr txBox="1"/>
          <p:nvPr/>
        </p:nvSpPr>
        <p:spPr>
          <a:xfrm>
            <a:off x="-3472" y="871403"/>
            <a:ext cx="5787032" cy="319575"/>
          </a:xfrm>
          <a:prstGeom prst="rect">
            <a:avLst/>
          </a:prstGeom>
          <a:noFill/>
        </p:spPr>
        <p:txBody>
          <a:bodyPr wrap="square">
            <a:spAutoFit/>
          </a:bodyPr>
          <a:lstStyle/>
          <a:p>
            <a:pPr defTabSz="914400" fontAlgn="base">
              <a:lnSpc>
                <a:spcPct val="60000"/>
              </a:lnSpc>
              <a:spcBef>
                <a:spcPct val="0"/>
              </a:spcBef>
              <a:spcAft>
                <a:spcPct val="0"/>
              </a:spcAft>
              <a:defRPr/>
            </a:pPr>
            <a:r>
              <a:rPr kumimoji="1" lang="ja-JP" altLang="en-US" sz="2400" dirty="0">
                <a:solidFill>
                  <a:srgbClr val="131313"/>
                </a:solidFill>
                <a:latin typeface="Meiryo UI" panose="020B0604030504040204" pitchFamily="50" charset="-128"/>
                <a:ea typeface="Meiryo UI" panose="020B0604030504040204" pitchFamily="50" charset="-128"/>
              </a:rPr>
              <a:t>（３）</a:t>
            </a:r>
            <a:r>
              <a:rPr kumimoji="1" lang="zh-TW" altLang="en-US" sz="2400" dirty="0">
                <a:solidFill>
                  <a:srgbClr val="131313"/>
                </a:solidFill>
                <a:latin typeface="Meiryo UI" panose="020B0604030504040204" pitchFamily="50" charset="-128"/>
                <a:ea typeface="Meiryo UI" panose="020B0604030504040204" pitchFamily="50" charset="-128"/>
              </a:rPr>
              <a:t>契約条項等</a:t>
            </a:r>
            <a:r>
              <a:rPr kumimoji="1" lang="ja-JP" altLang="en-US" sz="2400" dirty="0">
                <a:solidFill>
                  <a:srgbClr val="131313"/>
                </a:solidFill>
                <a:latin typeface="Meiryo UI" panose="020B0604030504040204" pitchFamily="50" charset="-128"/>
                <a:ea typeface="Meiryo UI" panose="020B0604030504040204" pitchFamily="50" charset="-128"/>
              </a:rPr>
              <a:t>に基づく秘密保全　　</a:t>
            </a:r>
          </a:p>
        </p:txBody>
      </p:sp>
      <p:sp>
        <p:nvSpPr>
          <p:cNvPr id="7" name="スライド番号プレースホルダー 4">
            <a:extLst>
              <a:ext uri="{FF2B5EF4-FFF2-40B4-BE49-F238E27FC236}">
                <a16:creationId xmlns:a16="http://schemas.microsoft.com/office/drawing/2014/main" id="{16C98D53-9325-4D4A-A486-1F72E60894F1}"/>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13</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7E635706-4ADE-497F-A397-5C92C01E7E52}"/>
              </a:ext>
            </a:extLst>
          </p:cNvPr>
          <p:cNvSpPr txBox="1">
            <a:spLocks noChangeArrowheads="1"/>
          </p:cNvSpPr>
          <p:nvPr/>
        </p:nvSpPr>
        <p:spPr>
          <a:xfrm>
            <a:off x="69677" y="132675"/>
            <a:ext cx="336884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defRPr/>
            </a:pPr>
            <a:r>
              <a:rPr lang="ja-JP" altLang="en-US" sz="2400" dirty="0">
                <a:solidFill>
                  <a:prstClr val="white"/>
                </a:solidFill>
                <a:latin typeface="Meiryo UI" panose="020B0604030504040204" pitchFamily="50" charset="-128"/>
                <a:ea typeface="Meiryo UI" panose="020B0604030504040204" pitchFamily="50" charset="-128"/>
              </a:rPr>
              <a:t>２　秘密を取り扱う契約</a:t>
            </a:r>
          </a:p>
        </p:txBody>
      </p:sp>
      <p:graphicFrame>
        <p:nvGraphicFramePr>
          <p:cNvPr id="10" name="表 9">
            <a:extLst>
              <a:ext uri="{FF2B5EF4-FFF2-40B4-BE49-F238E27FC236}">
                <a16:creationId xmlns:a16="http://schemas.microsoft.com/office/drawing/2014/main" id="{B9C8422D-0036-4DB1-8413-8ECF77EBFD42}"/>
              </a:ext>
            </a:extLst>
          </p:cNvPr>
          <p:cNvGraphicFramePr>
            <a:graphicFrameLocks noGrp="1"/>
          </p:cNvGraphicFramePr>
          <p:nvPr>
            <p:extLst>
              <p:ext uri="{D42A27DB-BD31-4B8C-83A1-F6EECF244321}">
                <p14:modId xmlns:p14="http://schemas.microsoft.com/office/powerpoint/2010/main" val="3805131460"/>
              </p:ext>
            </p:extLst>
          </p:nvPr>
        </p:nvGraphicFramePr>
        <p:xfrm>
          <a:off x="9972675" y="1630877"/>
          <a:ext cx="3522428" cy="4588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3480488783"/>
                    </a:ext>
                  </a:extLst>
                </a:gridCol>
                <a:gridCol w="3233150">
                  <a:extLst>
                    <a:ext uri="{9D8B030D-6E8A-4147-A177-3AD203B41FA5}">
                      <a16:colId xmlns:a16="http://schemas.microsoft.com/office/drawing/2014/main" val="3548046875"/>
                    </a:ext>
                  </a:extLst>
                </a:gridCol>
              </a:tblGrid>
              <a:tr h="141741">
                <a:tc>
                  <a:txBody>
                    <a:bodyPr/>
                    <a:lstStyle/>
                    <a:p>
                      <a:pPr algn="ctr" fontAlgn="ctr"/>
                      <a:r>
                        <a:rPr lang="en-US" altLang="ja-JP" sz="1000" u="none" strike="noStrike" dirty="0">
                          <a:effectLst/>
                        </a:rPr>
                        <a:t>24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特別防衛秘密／特定秘密／装備品等秘密に関する法律、政令、訓令、事務次官通達その他関係規則の条文の内容、解説が記載されているか。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221613068"/>
                  </a:ext>
                </a:extLst>
              </a:tr>
            </a:tbl>
          </a:graphicData>
        </a:graphic>
      </p:graphicFrame>
    </p:spTree>
    <p:extLst>
      <p:ext uri="{BB962C8B-B14F-4D97-AF65-F5344CB8AC3E}">
        <p14:creationId xmlns:p14="http://schemas.microsoft.com/office/powerpoint/2010/main" val="52654425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9">
            <a:extLst>
              <a:ext uri="{FF2B5EF4-FFF2-40B4-BE49-F238E27FC236}">
                <a16:creationId xmlns:a16="http://schemas.microsoft.com/office/drawing/2014/main" id="{9F1D867E-5F6E-46F0-90BB-7C0B20FA49A3}"/>
              </a:ext>
            </a:extLst>
          </p:cNvPr>
          <p:cNvSpPr>
            <a:spLocks noChangeArrowheads="1"/>
          </p:cNvSpPr>
          <p:nvPr/>
        </p:nvSpPr>
        <p:spPr bwMode="auto">
          <a:xfrm>
            <a:off x="19261" y="980728"/>
            <a:ext cx="9667664" cy="5201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（１）保全教育の意義</a:t>
            </a:r>
          </a:p>
          <a:p>
            <a:pPr marL="622300" lvl="0" indent="279400" eaLnBrk="1" hangingPunct="1">
              <a:spcBef>
                <a:spcPts val="0"/>
              </a:spcBef>
              <a:buNone/>
            </a:pPr>
            <a:r>
              <a:rPr kumimoji="0" lang="ja-JP" altLang="ja-JP" sz="2000" dirty="0">
                <a:latin typeface="Meiryo UI" panose="020B0604030504040204" pitchFamily="50" charset="-128"/>
                <a:ea typeface="Meiryo UI" panose="020B0604030504040204" pitchFamily="50" charset="-128"/>
                <a:cs typeface="ＭＳ Ｐゴシック" panose="020B0600070205080204" pitchFamily="50" charset="-128"/>
              </a:rPr>
              <a:t>組織として取り扱う秘密を保護するため、社員一人一人が秘密保全の重要性を理解し、日々の業務や生活において保全上の留意事項を認識できるよう、指導・教育を徹底していく必要がある。</a:t>
            </a: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（２）保全教育の重要性</a:t>
            </a:r>
            <a:endParaRPr lang="en-US" altLang="ja-JP" sz="2400" dirty="0">
              <a:solidFill>
                <a:prstClr val="black"/>
              </a:solidFill>
              <a:latin typeface="Meiryo UI" panose="020B0604030504040204" pitchFamily="50" charset="-128"/>
              <a:ea typeface="Meiryo UI" panose="020B0604030504040204" pitchFamily="50" charset="-128"/>
            </a:endParaRPr>
          </a:p>
          <a:p>
            <a:pPr marL="622300" indent="279400" defTabSz="914400" eaLnBrk="1" fontAlgn="base" hangingPunct="1">
              <a:spcBef>
                <a:spcPct val="0"/>
              </a:spcBef>
              <a:spcAft>
                <a:spcPct val="0"/>
              </a:spcAft>
              <a:buNone/>
              <a:defRPr/>
            </a:pPr>
            <a:r>
              <a:rPr lang="ja-JP" altLang="ja-JP" sz="2000" dirty="0">
                <a:latin typeface="Meiryo UI" panose="020B0604030504040204" pitchFamily="50" charset="-128"/>
                <a:ea typeface="Meiryo UI" panose="020B0604030504040204" pitchFamily="50" charset="-128"/>
                <a:cs typeface="ＭＳ Ｐゴシック" panose="020B0600070205080204" pitchFamily="50" charset="-128"/>
              </a:rPr>
              <a:t>秘密に係る情報の漏えい</a:t>
            </a:r>
            <a:r>
              <a:rPr lang="ja-JP" altLang="en-US" sz="2000" dirty="0">
                <a:latin typeface="Meiryo UI" panose="020B0604030504040204" pitchFamily="50" charset="-128"/>
                <a:ea typeface="Meiryo UI" panose="020B0604030504040204" pitchFamily="50" charset="-128"/>
                <a:cs typeface="ＭＳ Ｐゴシック" panose="020B0600070205080204" pitchFamily="50" charset="-128"/>
              </a:rPr>
              <a:t>を</a:t>
            </a:r>
            <a:r>
              <a:rPr lang="ja-JP" altLang="ja-JP" sz="2000" dirty="0">
                <a:latin typeface="Meiryo UI" panose="020B0604030504040204" pitchFamily="50" charset="-128"/>
                <a:ea typeface="Meiryo UI" panose="020B0604030504040204" pitchFamily="50" charset="-128"/>
                <a:cs typeface="ＭＳ Ｐゴシック" panose="020B0600070205080204" pitchFamily="50" charset="-128"/>
              </a:rPr>
              <a:t>した場合、企業や本人が罰を受けることはもとより、国の安全を危険に陥れ、同盟国等との信頼関係を損なうなど、国益を害する重大な事態となるおそれがある。</a:t>
            </a:r>
            <a:endParaRPr lang="en-US" altLang="ja-JP" sz="2000" dirty="0">
              <a:latin typeface="Meiryo UI" panose="020B0604030504040204" pitchFamily="50" charset="-128"/>
              <a:ea typeface="Meiryo UI" panose="020B0604030504040204" pitchFamily="50" charset="-128"/>
              <a:cs typeface="ＭＳ Ｐゴシック" panose="020B0600070205080204" pitchFamily="50" charset="-128"/>
            </a:endParaRPr>
          </a:p>
          <a:p>
            <a:pPr marL="622300" indent="279400" defTabSz="914400" eaLnBrk="1" fontAlgn="base" hangingPunct="1">
              <a:spcBef>
                <a:spcPct val="0"/>
              </a:spcBef>
              <a:spcAft>
                <a:spcPct val="0"/>
              </a:spcAft>
              <a:buNone/>
              <a:defRPr/>
            </a:pPr>
            <a:r>
              <a:rPr lang="ja-JP" altLang="ja-JP" sz="2000" dirty="0">
                <a:latin typeface="Meiryo UI" panose="020B0604030504040204" pitchFamily="50" charset="-128"/>
                <a:ea typeface="Meiryo UI" panose="020B0604030504040204" pitchFamily="50" charset="-128"/>
                <a:cs typeface="ＭＳ Ｐゴシック" panose="020B0600070205080204" pitchFamily="50" charset="-128"/>
              </a:rPr>
              <a:t>そのため、関係社員に対し、秘密保全に必要な法令、規則その他必要な事項について周知・徹底を図り、秘密保全意識のかん養を目的として、保全教育を行う。</a:t>
            </a:r>
          </a:p>
          <a:p>
            <a:pPr indent="901700"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（３）社内保全教育</a:t>
            </a:r>
          </a:p>
          <a:p>
            <a:pPr marL="714375" indent="22225" defTabSz="914400" eaLnBrk="1" fontAlgn="base" hangingPunct="1">
              <a:spcBef>
                <a:spcPct val="0"/>
              </a:spcBef>
              <a:spcAft>
                <a:spcPct val="0"/>
              </a:spcAft>
              <a:buNone/>
              <a:tabLst>
                <a:tab pos="914400" algn="l"/>
              </a:tabLst>
              <a:defRPr/>
            </a:pPr>
            <a:r>
              <a:rPr lang="ja-JP" altLang="en-US" sz="2000" dirty="0">
                <a:solidFill>
                  <a:prstClr val="black"/>
                </a:solidFill>
                <a:latin typeface="Meiryo UI" panose="020B0604030504040204" pitchFamily="50" charset="-128"/>
                <a:ea typeface="Meiryo UI" panose="020B0604030504040204" pitchFamily="50" charset="-128"/>
              </a:rPr>
              <a:t>　</a:t>
            </a:r>
            <a:r>
              <a:rPr lang="zh-TW" altLang="en-US" sz="2000" dirty="0">
                <a:solidFill>
                  <a:prstClr val="black"/>
                </a:solidFill>
                <a:latin typeface="Meiryo UI" panose="020B0604030504040204" pitchFamily="50" charset="-128"/>
                <a:ea typeface="Meiryo UI" panose="020B0604030504040204" pitchFamily="50" charset="-128"/>
              </a:rPr>
              <a:t>取扱開始前、取扱終了時、</a:t>
            </a:r>
            <a:r>
              <a:rPr lang="ja-JP" altLang="en-US" sz="2000" dirty="0">
                <a:solidFill>
                  <a:prstClr val="black"/>
                </a:solidFill>
                <a:latin typeface="Meiryo UI" panose="020B0604030504040204" pitchFamily="50" charset="-128"/>
                <a:ea typeface="Meiryo UI" panose="020B0604030504040204" pitchFamily="50" charset="-128"/>
              </a:rPr>
              <a:t>年１回の社内教育の受講が必須となる。</a:t>
            </a:r>
          </a:p>
          <a:p>
            <a:pPr defTabSz="914400" eaLnBrk="1" fontAlgn="base" hangingPunct="1">
              <a:spcBef>
                <a:spcPct val="0"/>
              </a:spcBef>
              <a:spcAft>
                <a:spcPct val="0"/>
              </a:spcAft>
              <a:buNone/>
              <a:defRPr/>
            </a:pPr>
            <a:endParaRPr lang="ja-JP" altLang="en-US"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　</a:t>
            </a:r>
          </a:p>
        </p:txBody>
      </p:sp>
      <p:sp>
        <p:nvSpPr>
          <p:cNvPr id="13" name="スライド番号プレースホルダー 4">
            <a:extLst>
              <a:ext uri="{FF2B5EF4-FFF2-40B4-BE49-F238E27FC236}">
                <a16:creationId xmlns:a16="http://schemas.microsoft.com/office/drawing/2014/main" id="{3FDD3B14-1D40-4D80-B99D-6D68ECFCBFB7}"/>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14</a:t>
            </a:fld>
            <a:endParaRPr kumimoji="1" lang="ja-JP" altLang="en-US" sz="1400" dirty="0">
              <a:latin typeface="Meiryo UI" panose="020B0604030504040204" pitchFamily="50" charset="-128"/>
              <a:ea typeface="Meiryo UI" panose="020B0604030504040204" pitchFamily="50" charset="-128"/>
            </a:endParaRPr>
          </a:p>
        </p:txBody>
      </p:sp>
      <p:sp>
        <p:nvSpPr>
          <p:cNvPr id="14" name="Rectangle 2">
            <a:extLst>
              <a:ext uri="{FF2B5EF4-FFF2-40B4-BE49-F238E27FC236}">
                <a16:creationId xmlns:a16="http://schemas.microsoft.com/office/drawing/2014/main" id="{48E273DC-6132-47D4-AE0E-4F1F0DA0D8CF}"/>
              </a:ext>
            </a:extLst>
          </p:cNvPr>
          <p:cNvSpPr txBox="1">
            <a:spLocks noChangeArrowheads="1"/>
          </p:cNvSpPr>
          <p:nvPr/>
        </p:nvSpPr>
        <p:spPr>
          <a:xfrm>
            <a:off x="69676" y="132675"/>
            <a:ext cx="3978449"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defRPr/>
            </a:pPr>
            <a:r>
              <a:rPr lang="ja-JP" altLang="en-US" sz="2400" dirty="0">
                <a:solidFill>
                  <a:prstClr val="white"/>
                </a:solidFill>
                <a:latin typeface="Meiryo UI" panose="020B0604030504040204" pitchFamily="50" charset="-128"/>
                <a:ea typeface="Meiryo UI" panose="020B0604030504040204" pitchFamily="50" charset="-128"/>
              </a:rPr>
              <a:t>３　保全教育の意義・重要性</a:t>
            </a:r>
          </a:p>
        </p:txBody>
      </p:sp>
      <p:graphicFrame>
        <p:nvGraphicFramePr>
          <p:cNvPr id="3" name="表 2">
            <a:extLst>
              <a:ext uri="{FF2B5EF4-FFF2-40B4-BE49-F238E27FC236}">
                <a16:creationId xmlns:a16="http://schemas.microsoft.com/office/drawing/2014/main" id="{6D468B46-8C80-4904-BC62-D5D501F0263D}"/>
              </a:ext>
            </a:extLst>
          </p:cNvPr>
          <p:cNvGraphicFramePr>
            <a:graphicFrameLocks noGrp="1"/>
          </p:cNvGraphicFramePr>
          <p:nvPr>
            <p:extLst>
              <p:ext uri="{D42A27DB-BD31-4B8C-83A1-F6EECF244321}">
                <p14:modId xmlns:p14="http://schemas.microsoft.com/office/powerpoint/2010/main" val="2108970119"/>
              </p:ext>
            </p:extLst>
          </p:nvPr>
        </p:nvGraphicFramePr>
        <p:xfrm>
          <a:off x="10067925" y="1438275"/>
          <a:ext cx="3522428" cy="3064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354770974"/>
                    </a:ext>
                  </a:extLst>
                </a:gridCol>
                <a:gridCol w="3233150">
                  <a:extLst>
                    <a:ext uri="{9D8B030D-6E8A-4147-A177-3AD203B41FA5}">
                      <a16:colId xmlns:a16="http://schemas.microsoft.com/office/drawing/2014/main" val="1024958685"/>
                    </a:ext>
                  </a:extLst>
                </a:gridCol>
              </a:tblGrid>
              <a:tr h="141741">
                <a:tc>
                  <a:txBody>
                    <a:bodyPr/>
                    <a:lstStyle/>
                    <a:p>
                      <a:pPr algn="ctr" fontAlgn="ctr"/>
                      <a:r>
                        <a:rPr lang="en-US" altLang="ja-JP" sz="800" u="none" strike="noStrike" dirty="0">
                          <a:effectLst/>
                        </a:rPr>
                        <a:t>26</a:t>
                      </a: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保全教育の意義・重要性（秘密保全意識の涵養を含む。）が記載されているか。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71659263"/>
                  </a:ext>
                </a:extLst>
              </a:tr>
            </a:tbl>
          </a:graphicData>
        </a:graphic>
      </p:graphicFrame>
    </p:spTree>
    <p:extLst>
      <p:ext uri="{BB962C8B-B14F-4D97-AF65-F5344CB8AC3E}">
        <p14:creationId xmlns:p14="http://schemas.microsoft.com/office/powerpoint/2010/main" val="2506019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5"/>
          <p:cNvSpPr txBox="1">
            <a:spLocks noChangeArrowheads="1"/>
          </p:cNvSpPr>
          <p:nvPr/>
        </p:nvSpPr>
        <p:spPr bwMode="auto">
          <a:xfrm>
            <a:off x="18734" y="950797"/>
            <a:ext cx="9811064"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（１）国際的影響</a:t>
            </a:r>
            <a:endParaRPr lang="en-US" altLang="ja-JP" sz="2400" dirty="0">
              <a:solidFill>
                <a:prstClr val="black"/>
              </a:solidFill>
              <a:latin typeface="Meiryo UI" panose="020B0604030504040204" pitchFamily="50" charset="-128"/>
              <a:ea typeface="Meiryo UI" panose="020B0604030504040204" pitchFamily="50" charset="-128"/>
            </a:endParaRPr>
          </a:p>
          <a:p>
            <a:pPr marL="628650" indent="85725"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（特定）特別防衛秘密等の秘密が漏えいすると、関係する米国、米国の同盟 国の安全保障に大きな影響、国際的信用の失墜となる。</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8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（２）国内的影響</a:t>
            </a:r>
            <a:endParaRPr lang="en-US" altLang="ja-JP" sz="2400" dirty="0">
              <a:solidFill>
                <a:prstClr val="black"/>
              </a:solidFill>
              <a:latin typeface="Meiryo UI" panose="020B0604030504040204" pitchFamily="50" charset="-128"/>
              <a:ea typeface="Meiryo UI" panose="020B0604030504040204" pitchFamily="50" charset="-128"/>
            </a:endParaRPr>
          </a:p>
          <a:p>
            <a:pPr marL="628650"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防衛省等の秘密等が漏えいすると、我が国の安全保障に多大の影響を与え、国民の生命・財産を脅かすことになる。</a:t>
            </a:r>
          </a:p>
        </p:txBody>
      </p:sp>
      <p:sp>
        <p:nvSpPr>
          <p:cNvPr id="6148" name="Text Box 5"/>
          <p:cNvSpPr txBox="1">
            <a:spLocks noChangeArrowheads="1"/>
          </p:cNvSpPr>
          <p:nvPr/>
        </p:nvSpPr>
        <p:spPr bwMode="auto">
          <a:xfrm>
            <a:off x="18733" y="3336796"/>
            <a:ext cx="9668192"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（３）会社又は個人への影響</a:t>
            </a:r>
            <a:endParaRPr lang="en-US" altLang="ja-JP" sz="2400" dirty="0">
              <a:solidFill>
                <a:prstClr val="black"/>
              </a:solidFill>
              <a:latin typeface="Meiryo UI" panose="020B0604030504040204" pitchFamily="50" charset="-128"/>
              <a:ea typeface="Meiryo UI" panose="020B0604030504040204" pitchFamily="50" charset="-128"/>
            </a:endParaRPr>
          </a:p>
          <a:p>
            <a:pPr marL="628650" indent="85725"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防衛省等の秘密が会社から漏えいすると、契約解除、入札参加停止、違約金の支払い、会社の信用失墜、倒産も考えられる。</a:t>
            </a:r>
            <a:endParaRPr lang="en-US" altLang="ja-JP" sz="2000" dirty="0">
              <a:solidFill>
                <a:prstClr val="black"/>
              </a:solidFill>
              <a:latin typeface="Meiryo UI" panose="020B0604030504040204" pitchFamily="50" charset="-128"/>
              <a:ea typeface="Meiryo UI" panose="020B0604030504040204" pitchFamily="50" charset="-128"/>
            </a:endParaRPr>
          </a:p>
          <a:p>
            <a:pPr marL="628650" indent="85725"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　漏えいした個人は、逮捕され懲戒処分を受け、損害賠償の請求を受けることも考えられる。</a:t>
            </a:r>
            <a:endParaRPr lang="ja-JP" altLang="en-US" dirty="0">
              <a:solidFill>
                <a:prstClr val="black"/>
              </a:solidFill>
              <a:latin typeface="Meiryo UI" panose="020B0604030504040204" pitchFamily="50" charset="-128"/>
              <a:ea typeface="Meiryo UI" panose="020B0604030504040204" pitchFamily="50" charset="-128"/>
            </a:endParaRPr>
          </a:p>
        </p:txBody>
      </p:sp>
      <p:sp>
        <p:nvSpPr>
          <p:cNvPr id="8" name="スライド番号プレースホルダー 4">
            <a:extLst>
              <a:ext uri="{FF2B5EF4-FFF2-40B4-BE49-F238E27FC236}">
                <a16:creationId xmlns:a16="http://schemas.microsoft.com/office/drawing/2014/main" id="{EA13D1E4-1378-4FAF-BCB1-CCA74673A385}"/>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15</a:t>
            </a:fld>
            <a:endParaRPr kumimoji="1" lang="ja-JP" altLang="en-US" sz="1400" dirty="0">
              <a:latin typeface="Meiryo UI" panose="020B0604030504040204" pitchFamily="50" charset="-128"/>
              <a:ea typeface="Meiryo UI" panose="020B0604030504040204" pitchFamily="50" charset="-128"/>
            </a:endParaRPr>
          </a:p>
        </p:txBody>
      </p:sp>
      <p:sp>
        <p:nvSpPr>
          <p:cNvPr id="9" name="Rectangle 2">
            <a:extLst>
              <a:ext uri="{FF2B5EF4-FFF2-40B4-BE49-F238E27FC236}">
                <a16:creationId xmlns:a16="http://schemas.microsoft.com/office/drawing/2014/main" id="{15E2BFD3-CA15-4F48-B0DC-253CA0A7F5F0}"/>
              </a:ext>
            </a:extLst>
          </p:cNvPr>
          <p:cNvSpPr txBox="1">
            <a:spLocks noChangeArrowheads="1"/>
          </p:cNvSpPr>
          <p:nvPr/>
        </p:nvSpPr>
        <p:spPr>
          <a:xfrm>
            <a:off x="69676" y="132675"/>
            <a:ext cx="39435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defRPr/>
            </a:pPr>
            <a:r>
              <a:rPr lang="ja-JP" altLang="en-US" sz="2400" dirty="0">
                <a:solidFill>
                  <a:prstClr val="white"/>
                </a:solidFill>
                <a:latin typeface="Meiryo UI" panose="020B0604030504040204" pitchFamily="50" charset="-128"/>
                <a:ea typeface="Meiryo UI" panose="020B0604030504040204" pitchFamily="50" charset="-128"/>
              </a:rPr>
              <a:t>４　秘密の漏えいによる影響</a:t>
            </a:r>
          </a:p>
        </p:txBody>
      </p:sp>
      <p:graphicFrame>
        <p:nvGraphicFramePr>
          <p:cNvPr id="7" name="表 6">
            <a:extLst>
              <a:ext uri="{FF2B5EF4-FFF2-40B4-BE49-F238E27FC236}">
                <a16:creationId xmlns:a16="http://schemas.microsoft.com/office/drawing/2014/main" id="{2774CC92-BDDB-49EA-9B59-DFEBF3EB8DBB}"/>
              </a:ext>
            </a:extLst>
          </p:cNvPr>
          <p:cNvGraphicFramePr>
            <a:graphicFrameLocks noGrp="1"/>
          </p:cNvGraphicFramePr>
          <p:nvPr>
            <p:extLst>
              <p:ext uri="{D42A27DB-BD31-4B8C-83A1-F6EECF244321}">
                <p14:modId xmlns:p14="http://schemas.microsoft.com/office/powerpoint/2010/main" val="3594991812"/>
              </p:ext>
            </p:extLst>
          </p:nvPr>
        </p:nvGraphicFramePr>
        <p:xfrm>
          <a:off x="10078357" y="1429657"/>
          <a:ext cx="3522428" cy="3064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2691826523"/>
                    </a:ext>
                  </a:extLst>
                </a:gridCol>
                <a:gridCol w="3233150">
                  <a:extLst>
                    <a:ext uri="{9D8B030D-6E8A-4147-A177-3AD203B41FA5}">
                      <a16:colId xmlns:a16="http://schemas.microsoft.com/office/drawing/2014/main" val="3352685705"/>
                    </a:ext>
                  </a:extLst>
                </a:gridCol>
              </a:tblGrid>
              <a:tr h="141741">
                <a:tc>
                  <a:txBody>
                    <a:bodyPr/>
                    <a:lstStyle/>
                    <a:p>
                      <a:pPr algn="ctr" fontAlgn="ctr"/>
                      <a:r>
                        <a:rPr lang="en-US" altLang="ja-JP" sz="1000" u="none" strike="noStrike" dirty="0">
                          <a:effectLst/>
                        </a:rPr>
                        <a:t>25</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秘密保全の必要性（漏えいの国際的、国内的影響）が記載されているか。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2541474192"/>
                  </a:ext>
                </a:extLst>
              </a:tr>
            </a:tbl>
          </a:graphicData>
        </a:graphic>
      </p:graphicFrame>
    </p:spTree>
    <p:extLst>
      <p:ext uri="{BB962C8B-B14F-4D97-AF65-F5344CB8AC3E}">
        <p14:creationId xmlns:p14="http://schemas.microsoft.com/office/powerpoint/2010/main" val="279294131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4">
            <a:extLst>
              <a:ext uri="{FF2B5EF4-FFF2-40B4-BE49-F238E27FC236}">
                <a16:creationId xmlns:a16="http://schemas.microsoft.com/office/drawing/2014/main" id="{667AA8B2-3617-4DA4-B22A-4093E93B8EF1}"/>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16</a:t>
            </a:fld>
            <a:endParaRPr kumimoji="1" lang="ja-JP" altLang="en-US" sz="1400" dirty="0">
              <a:latin typeface="Meiryo UI" panose="020B0604030504040204" pitchFamily="50" charset="-128"/>
              <a:ea typeface="Meiryo UI" panose="020B0604030504040204" pitchFamily="50" charset="-128"/>
            </a:endParaRPr>
          </a:p>
        </p:txBody>
      </p:sp>
      <p:sp>
        <p:nvSpPr>
          <p:cNvPr id="7" name="Rectangle 2">
            <a:extLst>
              <a:ext uri="{FF2B5EF4-FFF2-40B4-BE49-F238E27FC236}">
                <a16:creationId xmlns:a16="http://schemas.microsoft.com/office/drawing/2014/main" id="{2E9933AD-7CFB-4183-8FD5-1EAA3F00312F}"/>
              </a:ext>
            </a:extLst>
          </p:cNvPr>
          <p:cNvSpPr txBox="1">
            <a:spLocks noChangeArrowheads="1"/>
          </p:cNvSpPr>
          <p:nvPr/>
        </p:nvSpPr>
        <p:spPr>
          <a:xfrm>
            <a:off x="69677" y="132675"/>
            <a:ext cx="550244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５　秘密の漏えい等による罰則・懲戒処分</a:t>
            </a:r>
          </a:p>
        </p:txBody>
      </p:sp>
      <p:graphicFrame>
        <p:nvGraphicFramePr>
          <p:cNvPr id="16" name="表 15">
            <a:extLst>
              <a:ext uri="{FF2B5EF4-FFF2-40B4-BE49-F238E27FC236}">
                <a16:creationId xmlns:a16="http://schemas.microsoft.com/office/drawing/2014/main" id="{98BA7C18-A79E-4D5B-9657-72043132EA21}"/>
              </a:ext>
            </a:extLst>
          </p:cNvPr>
          <p:cNvGraphicFramePr>
            <a:graphicFrameLocks noGrp="1"/>
          </p:cNvGraphicFramePr>
          <p:nvPr>
            <p:extLst>
              <p:ext uri="{D42A27DB-BD31-4B8C-83A1-F6EECF244321}">
                <p14:modId xmlns:p14="http://schemas.microsoft.com/office/powerpoint/2010/main" val="2138439764"/>
              </p:ext>
            </p:extLst>
          </p:nvPr>
        </p:nvGraphicFramePr>
        <p:xfrm>
          <a:off x="91704" y="1046292"/>
          <a:ext cx="9763496" cy="5586489"/>
        </p:xfrm>
        <a:graphic>
          <a:graphicData uri="http://schemas.openxmlformats.org/drawingml/2006/table">
            <a:tbl>
              <a:tblPr firstRow="1" bandRow="1"/>
              <a:tblGrid>
                <a:gridCol w="1228203">
                  <a:extLst>
                    <a:ext uri="{9D8B030D-6E8A-4147-A177-3AD203B41FA5}">
                      <a16:colId xmlns:a16="http://schemas.microsoft.com/office/drawing/2014/main" val="20000"/>
                    </a:ext>
                  </a:extLst>
                </a:gridCol>
                <a:gridCol w="2424779">
                  <a:extLst>
                    <a:ext uri="{9D8B030D-6E8A-4147-A177-3AD203B41FA5}">
                      <a16:colId xmlns:a16="http://schemas.microsoft.com/office/drawing/2014/main" val="20001"/>
                    </a:ext>
                  </a:extLst>
                </a:gridCol>
                <a:gridCol w="4093028">
                  <a:extLst>
                    <a:ext uri="{9D8B030D-6E8A-4147-A177-3AD203B41FA5}">
                      <a16:colId xmlns:a16="http://schemas.microsoft.com/office/drawing/2014/main" val="3071203783"/>
                    </a:ext>
                  </a:extLst>
                </a:gridCol>
                <a:gridCol w="2017486">
                  <a:extLst>
                    <a:ext uri="{9D8B030D-6E8A-4147-A177-3AD203B41FA5}">
                      <a16:colId xmlns:a16="http://schemas.microsoft.com/office/drawing/2014/main" val="1472728599"/>
                    </a:ext>
                  </a:extLst>
                </a:gridCol>
              </a:tblGrid>
              <a:tr h="408039">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種　類</a:t>
                      </a:r>
                    </a:p>
                  </a:txBody>
                  <a:tcPr marT="42203" marB="42203"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根拠法令</a:t>
                      </a:r>
                    </a:p>
                  </a:txBody>
                  <a:tcPr marT="42203" marB="42203"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対　　象</a:t>
                      </a:r>
                    </a:p>
                  </a:txBody>
                  <a:tcPr marT="42203" marB="42203"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刑罰（最重量）</a:t>
                      </a:r>
                    </a:p>
                  </a:txBody>
                  <a:tcPr marT="42203" marB="42203"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10000"/>
                  </a:ext>
                </a:extLst>
              </a:tr>
              <a:tr h="1680756">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dirty="0">
                          <a:latin typeface="Meiryo UI" panose="020B0604030504040204" pitchFamily="50" charset="-128"/>
                          <a:ea typeface="Meiryo UI" panose="020B0604030504040204" pitchFamily="50" charset="-128"/>
                        </a:rPr>
                        <a:t>特別防衛秘密</a:t>
                      </a:r>
                      <a:endParaRPr kumimoji="1" lang="en-US" altLang="ja-JP" sz="1400" dirty="0">
                        <a:latin typeface="Meiryo UI" panose="020B0604030504040204" pitchFamily="50" charset="-128"/>
                        <a:ea typeface="Meiryo UI" panose="020B0604030504040204" pitchFamily="50" charset="-128"/>
                      </a:endParaRPr>
                    </a:p>
                    <a:p>
                      <a:pPr algn="ctr"/>
                      <a:endParaRPr kumimoji="1" lang="en-US" altLang="ja-JP" sz="1400" dirty="0">
                        <a:latin typeface="Meiryo UI" panose="020B0604030504040204" pitchFamily="50" charset="-128"/>
                        <a:ea typeface="Meiryo UI" panose="020B0604030504040204" pitchFamily="50" charset="-128"/>
                      </a:endParaRPr>
                    </a:p>
                    <a:p>
                      <a:pPr algn="ct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特定特別</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防衛秘密</a:t>
                      </a: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marL="36000" marR="3600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p>
                      <a:pPr algn="l">
                        <a:defRPr/>
                      </a:pPr>
                      <a:r>
                        <a:rPr kumimoji="0" lang="ja-JP" altLang="en-US" sz="1400" kern="0" dirty="0">
                          <a:latin typeface="Meiryo UI" panose="020B0604030504040204" pitchFamily="50" charset="-128"/>
                          <a:ea typeface="Meiryo UI" panose="020B0604030504040204" pitchFamily="50" charset="-128"/>
                        </a:rPr>
                        <a:t>日米相互防衛援助協定等に</a:t>
                      </a:r>
                      <a:endParaRPr kumimoji="0" lang="en-US" altLang="ja-JP" sz="1400" kern="0" dirty="0">
                        <a:latin typeface="Meiryo UI" panose="020B0604030504040204" pitchFamily="50" charset="-128"/>
                        <a:ea typeface="Meiryo UI" panose="020B0604030504040204" pitchFamily="50" charset="-128"/>
                      </a:endParaRPr>
                    </a:p>
                    <a:p>
                      <a:pPr algn="l">
                        <a:defRPr/>
                      </a:pPr>
                      <a:r>
                        <a:rPr kumimoji="0" lang="ja-JP" altLang="en-US" sz="1400" kern="0" dirty="0">
                          <a:latin typeface="Meiryo UI" panose="020B0604030504040204" pitchFamily="50" charset="-128"/>
                          <a:ea typeface="Meiryo UI" panose="020B0604030504040204" pitchFamily="50" charset="-128"/>
                        </a:rPr>
                        <a:t>伴う秘密保護法</a:t>
                      </a:r>
                      <a:endParaRPr kumimoji="0" lang="en-US" altLang="ja-JP" sz="1400" kern="0" dirty="0">
                        <a:latin typeface="Meiryo UI" panose="020B0604030504040204" pitchFamily="50" charset="-128"/>
                        <a:ea typeface="Meiryo UI" panose="020B0604030504040204" pitchFamily="50" charset="-128"/>
                      </a:endParaRPr>
                    </a:p>
                    <a:p>
                      <a:pPr algn="l">
                        <a:defRPr/>
                      </a:pPr>
                      <a:r>
                        <a:rPr kumimoji="0" lang="en-US" altLang="ja-JP" sz="1400" kern="0" dirty="0">
                          <a:latin typeface="Meiryo UI" panose="020B0604030504040204" pitchFamily="50" charset="-128"/>
                          <a:ea typeface="Meiryo UI" panose="020B0604030504040204" pitchFamily="50" charset="-128"/>
                        </a:rPr>
                        <a:t>(</a:t>
                      </a:r>
                      <a:r>
                        <a:rPr kumimoji="0" lang="zh-CN" altLang="en-US" sz="1400" kern="0" dirty="0">
                          <a:latin typeface="Meiryo UI" panose="020B0604030504040204" pitchFamily="50" charset="-128"/>
                          <a:ea typeface="Meiryo UI" panose="020B0604030504040204" pitchFamily="50" charset="-128"/>
                        </a:rPr>
                        <a:t>昭和</a:t>
                      </a:r>
                      <a:r>
                        <a:rPr kumimoji="0" lang="en-US" altLang="ja-JP" sz="1400" kern="0" dirty="0">
                          <a:latin typeface="Meiryo UI" panose="020B0604030504040204" pitchFamily="50" charset="-128"/>
                          <a:ea typeface="Meiryo UI" panose="020B0604030504040204" pitchFamily="50" charset="-128"/>
                        </a:rPr>
                        <a:t>29</a:t>
                      </a:r>
                      <a:r>
                        <a:rPr kumimoji="0" lang="zh-CN" altLang="en-US" sz="1400" kern="0" dirty="0">
                          <a:latin typeface="Meiryo UI" panose="020B0604030504040204" pitchFamily="50" charset="-128"/>
                          <a:ea typeface="Meiryo UI" panose="020B0604030504040204" pitchFamily="50" charset="-128"/>
                        </a:rPr>
                        <a:t>年法律第</a:t>
                      </a:r>
                      <a:r>
                        <a:rPr kumimoji="0" lang="en-US" altLang="ja-JP" sz="1400" kern="0" dirty="0">
                          <a:latin typeface="Meiryo UI" panose="020B0604030504040204" pitchFamily="50" charset="-128"/>
                          <a:ea typeface="Meiryo UI" panose="020B0604030504040204" pitchFamily="50" charset="-128"/>
                        </a:rPr>
                        <a:t>166</a:t>
                      </a:r>
                      <a:r>
                        <a:rPr kumimoji="0" lang="zh-CN" altLang="en-US" sz="1400" kern="0" dirty="0">
                          <a:latin typeface="Meiryo UI" panose="020B0604030504040204" pitchFamily="50" charset="-128"/>
                          <a:ea typeface="Meiryo UI" panose="020B0604030504040204" pitchFamily="50" charset="-128"/>
                        </a:rPr>
                        <a:t>号</a:t>
                      </a:r>
                      <a:r>
                        <a:rPr kumimoji="0" lang="en-US" altLang="ja-JP" sz="1400" kern="0" dirty="0">
                          <a:latin typeface="Meiryo UI" panose="020B0604030504040204" pitchFamily="50" charset="-128"/>
                          <a:ea typeface="Meiryo UI" panose="020B0604030504040204" pitchFamily="50" charset="-128"/>
                        </a:rPr>
                        <a:t>)</a:t>
                      </a:r>
                      <a:endParaRPr kumimoji="0" lang="ja-JP" altLang="en-US" sz="1400" kern="0" dirty="0">
                        <a:solidFill>
                          <a:srgbClr val="000000"/>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400" dirty="0">
                          <a:latin typeface="Meiryo UI" panose="020B0604030504040204" pitchFamily="50" charset="-128"/>
                          <a:ea typeface="Meiryo UI" panose="020B0604030504040204" pitchFamily="50" charset="-128"/>
                        </a:rPr>
                        <a:t>　米国から供与された装備品等の性能等に関する事項等で、公になっていないもの</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米国との間に特別防衛秘密に係る協定又は細目取極が締結された場合において、これらにより供与を受けることとなる特別防衛秘密に属する事項又は文書、図画若しくは物件を特別の保護を要するものとして指定したもの</a:t>
                      </a:r>
                      <a:endParaRPr kumimoji="1" lang="en-US" altLang="ja-JP" sz="1400" dirty="0">
                        <a:latin typeface="Meiryo UI" panose="020B0604030504040204" pitchFamily="50" charset="-128"/>
                        <a:ea typeface="Meiryo UI" panose="020B0604030504040204" pitchFamily="50" charset="-128"/>
                      </a:endParaRPr>
                    </a:p>
                  </a:txBody>
                  <a:tcPr marL="36000" marR="3600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l"/>
                      <a:r>
                        <a:rPr kumimoji="1" lang="ja-JP" altLang="en-US" sz="1400" dirty="0">
                          <a:latin typeface="Meiryo UI" panose="020B0604030504040204" pitchFamily="50" charset="-128"/>
                          <a:ea typeface="Meiryo UI" panose="020B0604030504040204" pitchFamily="50" charset="-128"/>
                        </a:rPr>
                        <a:t>我が国の安全を害する目的で漏えいした者</a:t>
                      </a:r>
                      <a:endParaRPr kumimoji="1" lang="en-US" altLang="ja-JP" sz="1400" dirty="0">
                        <a:latin typeface="Meiryo UI" panose="020B0604030504040204" pitchFamily="50" charset="-128"/>
                        <a:ea typeface="Meiryo UI" panose="020B0604030504040204" pitchFamily="50" charset="-128"/>
                      </a:endParaRPr>
                    </a:p>
                    <a:p>
                      <a:pPr marL="188913" indent="-188913" algn="l"/>
                      <a:r>
                        <a:rPr kumimoji="1" lang="ja-JP" altLang="en-US" sz="1400" dirty="0">
                          <a:latin typeface="Meiryo UI" panose="020B0604030504040204" pitchFamily="50" charset="-128"/>
                          <a:ea typeface="Meiryo UI" panose="020B0604030504040204" pitchFamily="50" charset="-128"/>
                        </a:rPr>
                        <a:t>→１０年以下の拘禁刑等</a:t>
                      </a:r>
                      <a:endParaRPr kumimoji="1" lang="en-US" altLang="ja-JP" sz="1400" dirty="0">
                        <a:latin typeface="Meiryo UI" panose="020B0604030504040204" pitchFamily="50" charset="-128"/>
                        <a:ea typeface="Meiryo UI" panose="020B0604030504040204" pitchFamily="50" charset="-128"/>
                      </a:endParaRPr>
                    </a:p>
                  </a:txBody>
                  <a:tcPr marL="36000" marR="36000" marT="0" marB="0" anchor="ct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val="10001"/>
                  </a:ext>
                </a:extLst>
              </a:tr>
              <a:tr h="1165898">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特定秘密</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9EDF4"/>
                    </a:solidFill>
                  </a:tcPr>
                </a:tc>
                <a:tc>
                  <a:txBody>
                    <a:bodyPr/>
                    <a:lstStyle/>
                    <a:p>
                      <a:pPr algn="l">
                        <a:defRPr/>
                      </a:pPr>
                      <a:r>
                        <a:rPr kumimoji="0" lang="ja-JP" altLang="en-US" sz="1400" kern="0" dirty="0">
                          <a:latin typeface="Meiryo UI" panose="020B0604030504040204" pitchFamily="50" charset="-128"/>
                          <a:ea typeface="Meiryo UI" panose="020B0604030504040204" pitchFamily="50" charset="-128"/>
                        </a:rPr>
                        <a:t>特定秘密の保護に関する法律</a:t>
                      </a:r>
                      <a:endParaRPr kumimoji="0" lang="en-US" altLang="ja-JP" sz="1400" kern="0" dirty="0">
                        <a:latin typeface="Meiryo UI" panose="020B0604030504040204" pitchFamily="50" charset="-128"/>
                        <a:ea typeface="Meiryo UI" panose="020B0604030504040204" pitchFamily="50" charset="-128"/>
                      </a:endParaRPr>
                    </a:p>
                    <a:p>
                      <a:pPr algn="l">
                        <a:defRPr/>
                      </a:pPr>
                      <a:r>
                        <a:rPr kumimoji="0" lang="en-US" altLang="ja-JP" sz="1400" kern="0" dirty="0">
                          <a:latin typeface="Meiryo UI" panose="020B0604030504040204" pitchFamily="50" charset="-128"/>
                          <a:ea typeface="Meiryo UI" panose="020B0604030504040204" pitchFamily="50" charset="-128"/>
                        </a:rPr>
                        <a:t>(</a:t>
                      </a:r>
                      <a:r>
                        <a:rPr kumimoji="0" lang="zh-CN" altLang="en-US" sz="1400" kern="0" dirty="0">
                          <a:latin typeface="Meiryo UI" panose="020B0604030504040204" pitchFamily="50" charset="-128"/>
                          <a:ea typeface="Meiryo UI" panose="020B0604030504040204" pitchFamily="50" charset="-128"/>
                        </a:rPr>
                        <a:t>平成</a:t>
                      </a:r>
                      <a:r>
                        <a:rPr kumimoji="0" lang="en-US" altLang="ja-JP" sz="1400" kern="0" dirty="0">
                          <a:latin typeface="Meiryo UI" panose="020B0604030504040204" pitchFamily="50" charset="-128"/>
                          <a:ea typeface="Meiryo UI" panose="020B0604030504040204" pitchFamily="50" charset="-128"/>
                        </a:rPr>
                        <a:t>25</a:t>
                      </a:r>
                      <a:r>
                        <a:rPr kumimoji="0" lang="zh-CN" altLang="en-US" sz="1400" kern="0" dirty="0">
                          <a:latin typeface="Meiryo UI" panose="020B0604030504040204" pitchFamily="50" charset="-128"/>
                          <a:ea typeface="Meiryo UI" panose="020B0604030504040204" pitchFamily="50" charset="-128"/>
                        </a:rPr>
                        <a:t>年法律第</a:t>
                      </a:r>
                      <a:r>
                        <a:rPr kumimoji="0" lang="en-US" altLang="ja-JP" sz="1400" kern="0" dirty="0">
                          <a:latin typeface="Meiryo UI" panose="020B0604030504040204" pitchFamily="50" charset="-128"/>
                          <a:ea typeface="Meiryo UI" panose="020B0604030504040204" pitchFamily="50" charset="-128"/>
                        </a:rPr>
                        <a:t>108</a:t>
                      </a:r>
                      <a:r>
                        <a:rPr kumimoji="0" lang="zh-CN" altLang="en-US" sz="1400" kern="0" dirty="0">
                          <a:latin typeface="Meiryo UI" panose="020B0604030504040204" pitchFamily="50" charset="-128"/>
                          <a:ea typeface="Meiryo UI" panose="020B0604030504040204" pitchFamily="50" charset="-128"/>
                        </a:rPr>
                        <a:t>号</a:t>
                      </a:r>
                      <a:r>
                        <a:rPr kumimoji="0" lang="en-US" altLang="ja-JP" sz="1400" kern="0" dirty="0">
                          <a:latin typeface="Meiryo UI" panose="020B0604030504040204" pitchFamily="50" charset="-128"/>
                          <a:ea typeface="Meiryo UI" panose="020B0604030504040204" pitchFamily="50" charset="-128"/>
                        </a:rPr>
                        <a:t>)</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9EDF4"/>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　防衛、外交、特定有害活動の防止、テロリズムの防止に関する情報であって、公になっていないもののうち、その漏えいが我が国の安全保障に著しい支障を与えるおそれがあるため、特に秘匿することが必要なもの</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特定秘密の業務に従事し漏えいした者</a:t>
                      </a:r>
                      <a:endParaRPr kumimoji="1" lang="en-US" altLang="ja-JP" sz="1400" dirty="0">
                        <a:latin typeface="Meiryo UI" panose="020B0604030504040204" pitchFamily="50" charset="-128"/>
                        <a:ea typeface="Meiryo UI" panose="020B0604030504040204" pitchFamily="50" charset="-128"/>
                      </a:endParaRPr>
                    </a:p>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→１０年以下の拘禁刑及び</a:t>
                      </a:r>
                      <a:r>
                        <a:rPr kumimoji="1" lang="en-US" altLang="ja-JP" sz="1400" dirty="0">
                          <a:latin typeface="Meiryo UI" panose="020B0604030504040204" pitchFamily="50" charset="-128"/>
                          <a:ea typeface="Meiryo UI" panose="020B0604030504040204" pitchFamily="50" charset="-128"/>
                        </a:rPr>
                        <a:t>1000</a:t>
                      </a:r>
                      <a:r>
                        <a:rPr kumimoji="1" lang="ja-JP" altLang="en-US" sz="1400" dirty="0">
                          <a:latin typeface="Meiryo UI" panose="020B0604030504040204" pitchFamily="50" charset="-128"/>
                          <a:ea typeface="Meiryo UI" panose="020B0604030504040204" pitchFamily="50" charset="-128"/>
                        </a:rPr>
                        <a:t>万円以下の罰金等</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0"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extLst>
                  <a:ext uri="{0D108BD9-81ED-4DB2-BD59-A6C34878D82A}">
                    <a16:rowId xmlns:a16="http://schemas.microsoft.com/office/drawing/2014/main" val="10002"/>
                  </a:ext>
                </a:extLst>
              </a:tr>
              <a:tr h="1165898">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dirty="0">
                          <a:latin typeface="Meiryo UI" panose="020B0604030504040204" pitchFamily="50" charset="-128"/>
                          <a:ea typeface="Meiryo UI" panose="020B0604030504040204" pitchFamily="50" charset="-128"/>
                        </a:rPr>
                        <a:t>（秘密）</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p>
                      <a:pPr algn="l">
                        <a:defRPr/>
                      </a:pPr>
                      <a:r>
                        <a:rPr kumimoji="0" lang="ja-JP" altLang="en-US" sz="1400" kern="0" dirty="0">
                          <a:latin typeface="Meiryo UI" panose="020B0604030504040204" pitchFamily="50" charset="-128"/>
                          <a:ea typeface="Meiryo UI" panose="020B0604030504040204" pitchFamily="50" charset="-128"/>
                        </a:rPr>
                        <a:t>自衛隊法</a:t>
                      </a:r>
                      <a:endParaRPr kumimoji="0" lang="en-US" altLang="ja-JP" sz="1400" kern="0" dirty="0">
                        <a:latin typeface="Meiryo UI" panose="020B0604030504040204" pitchFamily="50" charset="-128"/>
                        <a:ea typeface="Meiryo UI" panose="020B0604030504040204" pitchFamily="50" charset="-128"/>
                      </a:endParaRPr>
                    </a:p>
                    <a:p>
                      <a:pPr algn="l">
                        <a:defRPr/>
                      </a:pPr>
                      <a:r>
                        <a:rPr kumimoji="0" lang="en-US" altLang="ja-JP" sz="1400" kern="0" dirty="0">
                          <a:latin typeface="Meiryo UI" panose="020B0604030504040204" pitchFamily="50" charset="-128"/>
                          <a:ea typeface="Meiryo UI" panose="020B0604030504040204" pitchFamily="50" charset="-128"/>
                        </a:rPr>
                        <a:t>(</a:t>
                      </a:r>
                      <a:r>
                        <a:rPr kumimoji="0" lang="ja-JP" altLang="en-US" sz="1400" kern="0" dirty="0">
                          <a:latin typeface="Meiryo UI" panose="020B0604030504040204" pitchFamily="50" charset="-128"/>
                          <a:ea typeface="Meiryo UI" panose="020B0604030504040204" pitchFamily="50" charset="-128"/>
                        </a:rPr>
                        <a:t>昭和</a:t>
                      </a:r>
                      <a:r>
                        <a:rPr kumimoji="0" lang="en-US" altLang="ja-JP" sz="1400" kern="0" dirty="0">
                          <a:latin typeface="Meiryo UI" panose="020B0604030504040204" pitchFamily="50" charset="-128"/>
                          <a:ea typeface="Meiryo UI" panose="020B0604030504040204" pitchFamily="50" charset="-128"/>
                        </a:rPr>
                        <a:t>29</a:t>
                      </a:r>
                      <a:r>
                        <a:rPr kumimoji="0" lang="ja-JP" altLang="en-US" sz="1400" kern="0" dirty="0">
                          <a:latin typeface="Meiryo UI" panose="020B0604030504040204" pitchFamily="50" charset="-128"/>
                          <a:ea typeface="Meiryo UI" panose="020B0604030504040204" pitchFamily="50" charset="-128"/>
                        </a:rPr>
                        <a:t>年法律第</a:t>
                      </a:r>
                      <a:r>
                        <a:rPr kumimoji="0" lang="en-US" altLang="ja-JP" sz="1400" kern="0" dirty="0">
                          <a:latin typeface="Meiryo UI" panose="020B0604030504040204" pitchFamily="50" charset="-128"/>
                          <a:ea typeface="Meiryo UI" panose="020B0604030504040204" pitchFamily="50" charset="-128"/>
                        </a:rPr>
                        <a:t>165</a:t>
                      </a:r>
                      <a:r>
                        <a:rPr kumimoji="0" lang="ja-JP" altLang="en-US" sz="1400" kern="0" dirty="0">
                          <a:latin typeface="Meiryo UI" panose="020B0604030504040204" pitchFamily="50" charset="-128"/>
                          <a:ea typeface="Meiryo UI" panose="020B0604030504040204" pitchFamily="50" charset="-128"/>
                        </a:rPr>
                        <a:t>号）</a:t>
                      </a:r>
                      <a:endParaRPr kumimoji="0" lang="en-US" altLang="ja-JP" sz="1400" kern="0" dirty="0">
                        <a:solidFill>
                          <a:srgbClr val="000000"/>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400" dirty="0">
                          <a:latin typeface="Meiryo UI" panose="020B0604030504040204" pitchFamily="50" charset="-128"/>
                          <a:ea typeface="Meiryo UI" panose="020B0604030504040204" pitchFamily="50" charset="-128"/>
                        </a:rPr>
                        <a:t>　所掌する事務に関する知識又は文書、図画若しくは物件のうち、国の安全又は利益に関わる事項であって、関係職員以外に知らせてはならないもの</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l"/>
                      <a:r>
                        <a:rPr kumimoji="1" lang="ja-JP" altLang="en-US" sz="1400" kern="1200" dirty="0">
                          <a:effectLst/>
                          <a:latin typeface="Meiryo UI" panose="020B0604030504040204" pitchFamily="50" charset="-128"/>
                          <a:ea typeface="Meiryo UI" panose="020B0604030504040204" pitchFamily="50" charset="-128"/>
                        </a:rPr>
                        <a:t>職務上知ることのできた秘密を漏えいした者</a:t>
                      </a:r>
                      <a:endParaRPr kumimoji="1" lang="en-US" altLang="ja-JP" sz="1400" kern="1200" dirty="0">
                        <a:effectLst/>
                        <a:latin typeface="Meiryo UI" panose="020B0604030504040204" pitchFamily="50" charset="-128"/>
                        <a:ea typeface="Meiryo UI" panose="020B0604030504040204" pitchFamily="50" charset="-128"/>
                      </a:endParaRPr>
                    </a:p>
                    <a:p>
                      <a:pPr marL="188913" indent="-188913" algn="l"/>
                      <a:r>
                        <a:rPr kumimoji="1" lang="ja-JP" altLang="en-US" sz="1400" dirty="0">
                          <a:latin typeface="Meiryo UI" panose="020B0604030504040204" pitchFamily="50" charset="-128"/>
                          <a:ea typeface="Meiryo UI" panose="020B0604030504040204" pitchFamily="50" charset="-128"/>
                        </a:rPr>
                        <a:t>→１年以下の拘禁刑、又は５０万円以下の罰金等</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val="1848512171"/>
                  </a:ext>
                </a:extLst>
              </a:tr>
              <a:tr h="1165898">
                <a:tc>
                  <a:txBody>
                    <a:bodyPr/>
                    <a:lstStyle/>
                    <a:p>
                      <a:pPr algn="ctr"/>
                      <a:r>
                        <a:rPr kumimoji="1" lang="ja-JP" altLang="en-US" sz="1400" dirty="0">
                          <a:latin typeface="Meiryo UI" panose="020B0604030504040204" pitchFamily="50" charset="-128"/>
                          <a:ea typeface="Meiryo UI" panose="020B0604030504040204" pitchFamily="50" charset="-128"/>
                        </a:rPr>
                        <a:t>装備品等秘密</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9EDF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kern="0" dirty="0">
                          <a:latin typeface="Meiryo UI" panose="020B0604030504040204" pitchFamily="50" charset="-128"/>
                          <a:ea typeface="Meiryo UI" panose="020B0604030504040204" pitchFamily="50" charset="-128"/>
                        </a:rPr>
                        <a:t>防衛省が調達する装備品等の開発及び生産のための基盤の強化に関する法律</a:t>
                      </a:r>
                      <a:endParaRPr kumimoji="0" lang="en-US" altLang="ja-JP" sz="1400" kern="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400" kern="0" dirty="0">
                          <a:latin typeface="Meiryo UI" panose="020B0604030504040204" pitchFamily="50" charset="-128"/>
                          <a:ea typeface="Meiryo UI" panose="020B0604030504040204" pitchFamily="50" charset="-128"/>
                        </a:rPr>
                        <a:t>（令和</a:t>
                      </a:r>
                      <a:r>
                        <a:rPr kumimoji="0" lang="en-US" altLang="ja-JP" sz="1400" kern="0" dirty="0">
                          <a:latin typeface="Meiryo UI" panose="020B0604030504040204" pitchFamily="50" charset="-128"/>
                          <a:ea typeface="Meiryo UI" panose="020B0604030504040204" pitchFamily="50" charset="-128"/>
                        </a:rPr>
                        <a:t>5</a:t>
                      </a:r>
                      <a:r>
                        <a:rPr kumimoji="0" lang="zh-CN" altLang="en-US" sz="1400" kern="0" dirty="0">
                          <a:latin typeface="Meiryo UI" panose="020B0604030504040204" pitchFamily="50" charset="-128"/>
                          <a:ea typeface="Meiryo UI" panose="020B0604030504040204" pitchFamily="50" charset="-128"/>
                        </a:rPr>
                        <a:t>年法律第</a:t>
                      </a:r>
                      <a:r>
                        <a:rPr kumimoji="0" lang="en-US" altLang="ja-JP" sz="1400" kern="0" dirty="0">
                          <a:latin typeface="Meiryo UI" panose="020B0604030504040204" pitchFamily="50" charset="-128"/>
                          <a:ea typeface="Meiryo UI" panose="020B0604030504040204" pitchFamily="50" charset="-128"/>
                        </a:rPr>
                        <a:t>54</a:t>
                      </a:r>
                      <a:r>
                        <a:rPr kumimoji="0" lang="zh-CN" altLang="en-US" sz="1400" kern="0" dirty="0">
                          <a:latin typeface="Meiryo UI" panose="020B0604030504040204" pitchFamily="50" charset="-128"/>
                          <a:ea typeface="Meiryo UI" panose="020B0604030504040204" pitchFamily="50" charset="-128"/>
                        </a:rPr>
                        <a:t>号）</a:t>
                      </a:r>
                      <a:endParaRPr kumimoji="0" lang="ja-JP" altLang="en-US" sz="1400" kern="0" dirty="0">
                        <a:solidFill>
                          <a:srgbClr val="000000"/>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9EDF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　所掌する事務に関する知識又は文書、図画若しくは物件のうち、国の安全又は利益に関わる事項であって、関係職員以外に知らせてはならないもの</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職務上知ることのできた秘密を漏えいした者</a:t>
                      </a:r>
                    </a:p>
                    <a:p>
                      <a:pPr marL="144463" marR="0" lvl="0" indent="-144463"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→１年以下の拘禁刑、又は５０万円以下の罰金</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extLst>
                  <a:ext uri="{0D108BD9-81ED-4DB2-BD59-A6C34878D82A}">
                    <a16:rowId xmlns:a16="http://schemas.microsoft.com/office/drawing/2014/main" val="1837984647"/>
                  </a:ext>
                </a:extLst>
              </a:tr>
            </a:tbl>
          </a:graphicData>
        </a:graphic>
      </p:graphicFrame>
      <p:sp>
        <p:nvSpPr>
          <p:cNvPr id="17" name="タイトル 1">
            <a:extLst>
              <a:ext uri="{FF2B5EF4-FFF2-40B4-BE49-F238E27FC236}">
                <a16:creationId xmlns:a16="http://schemas.microsoft.com/office/drawing/2014/main" id="{F9B44771-F33C-4117-82F7-9BEC0F245CFA}"/>
              </a:ext>
            </a:extLst>
          </p:cNvPr>
          <p:cNvSpPr txBox="1">
            <a:spLocks/>
          </p:cNvSpPr>
          <p:nvPr/>
        </p:nvSpPr>
        <p:spPr>
          <a:xfrm>
            <a:off x="89803" y="636539"/>
            <a:ext cx="5750793" cy="442387"/>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black"/>
                </a:solidFill>
                <a:latin typeface="Meiryo UI" panose="020B0604030504040204" pitchFamily="50" charset="-128"/>
                <a:ea typeface="Meiryo UI" panose="020B0604030504040204" pitchFamily="50" charset="-128"/>
              </a:rPr>
              <a:t>（１）罰則</a:t>
            </a:r>
          </a:p>
        </p:txBody>
      </p:sp>
      <p:graphicFrame>
        <p:nvGraphicFramePr>
          <p:cNvPr id="3" name="表 2">
            <a:extLst>
              <a:ext uri="{FF2B5EF4-FFF2-40B4-BE49-F238E27FC236}">
                <a16:creationId xmlns:a16="http://schemas.microsoft.com/office/drawing/2014/main" id="{7DEAEA35-5444-47EC-97AD-2CF3245FBDF9}"/>
              </a:ext>
            </a:extLst>
          </p:cNvPr>
          <p:cNvGraphicFramePr>
            <a:graphicFrameLocks noGrp="1"/>
          </p:cNvGraphicFramePr>
          <p:nvPr>
            <p:extLst>
              <p:ext uri="{D42A27DB-BD31-4B8C-83A1-F6EECF244321}">
                <p14:modId xmlns:p14="http://schemas.microsoft.com/office/powerpoint/2010/main" val="2869403825"/>
              </p:ext>
            </p:extLst>
          </p:nvPr>
        </p:nvGraphicFramePr>
        <p:xfrm>
          <a:off x="9945012" y="1352550"/>
          <a:ext cx="3522428" cy="3064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881373"/>
                    </a:ext>
                  </a:extLst>
                </a:gridCol>
                <a:gridCol w="3233150">
                  <a:extLst>
                    <a:ext uri="{9D8B030D-6E8A-4147-A177-3AD203B41FA5}">
                      <a16:colId xmlns:a16="http://schemas.microsoft.com/office/drawing/2014/main" val="3988157978"/>
                    </a:ext>
                  </a:extLst>
                </a:gridCol>
              </a:tblGrid>
              <a:tr h="141741">
                <a:tc>
                  <a:txBody>
                    <a:bodyPr/>
                    <a:lstStyle/>
                    <a:p>
                      <a:pPr algn="ctr" fontAlgn="ctr"/>
                      <a:r>
                        <a:rPr lang="en-US" altLang="ja-JP" sz="1000" u="none" strike="noStrike" dirty="0">
                          <a:effectLst/>
                        </a:rPr>
                        <a:t>27</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秘密の漏えい等に係る罰則、懲戒処分、違約金条項等が記載されているか。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79588809"/>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C8E168F9-D43F-403B-B7E1-2B703733E849}"/>
              </a:ext>
            </a:extLst>
          </p:cNvPr>
          <p:cNvSpPr txBox="1"/>
          <p:nvPr/>
        </p:nvSpPr>
        <p:spPr>
          <a:xfrm>
            <a:off x="399614" y="4282293"/>
            <a:ext cx="9211111" cy="523220"/>
          </a:xfrm>
          <a:prstGeom prst="rect">
            <a:avLst/>
          </a:prstGeom>
          <a:noFill/>
          <a:ln>
            <a:solidFill>
              <a:schemeClr val="tx1"/>
            </a:solidFill>
          </a:ln>
        </p:spPr>
        <p:txBody>
          <a:bodyPr wrap="square" rtlCol="0">
            <a:spAutoFit/>
          </a:bodyPr>
          <a:lstStyle/>
          <a:p>
            <a:pPr defTabSz="914400" fontAlgn="base">
              <a:spcBef>
                <a:spcPct val="0"/>
              </a:spcBef>
              <a:spcAft>
                <a:spcPct val="0"/>
              </a:spcAft>
              <a:defRPr/>
            </a:pPr>
            <a:r>
              <a:rPr kumimoji="1" lang="ja-JP" altLang="en-US" sz="2800" b="1" dirty="0">
                <a:solidFill>
                  <a:srgbClr val="92D050"/>
                </a:solidFill>
                <a:latin typeface="Meiryo UI" panose="020B0604030504040204" pitchFamily="50" charset="-128"/>
                <a:ea typeface="Meiryo UI" panose="020B0604030504040204" pitchFamily="50" charset="-128"/>
              </a:rPr>
              <a:t>規程の懲戒処分に関する箇所を記載してください。</a:t>
            </a:r>
            <a:endParaRPr kumimoji="1" lang="ja-JP" altLang="en-US" sz="2800" b="1" dirty="0">
              <a:solidFill>
                <a:srgbClr val="131313"/>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6991F5FF-8FA0-441C-AF5D-093F251D1C88}"/>
              </a:ext>
            </a:extLst>
          </p:cNvPr>
          <p:cNvSpPr txBox="1"/>
          <p:nvPr/>
        </p:nvSpPr>
        <p:spPr>
          <a:xfrm>
            <a:off x="399613" y="2200941"/>
            <a:ext cx="9211110" cy="523220"/>
          </a:xfrm>
          <a:prstGeom prst="rect">
            <a:avLst/>
          </a:prstGeom>
          <a:noFill/>
          <a:ln>
            <a:solidFill>
              <a:schemeClr val="tx1"/>
            </a:solidFill>
          </a:ln>
        </p:spPr>
        <p:txBody>
          <a:bodyPr wrap="square" rtlCol="0">
            <a:spAutoFit/>
          </a:bodyPr>
          <a:lstStyle/>
          <a:p>
            <a:pPr defTabSz="914400" fontAlgn="base">
              <a:spcBef>
                <a:spcPct val="0"/>
              </a:spcBef>
              <a:spcAft>
                <a:spcPct val="0"/>
              </a:spcAft>
              <a:defRPr/>
            </a:pPr>
            <a:r>
              <a:rPr kumimoji="1" lang="ja-JP" altLang="en-US" sz="2800" b="1" dirty="0">
                <a:solidFill>
                  <a:srgbClr val="92D050"/>
                </a:solidFill>
                <a:latin typeface="Meiryo UI" panose="020B0604030504040204" pitchFamily="50" charset="-128"/>
                <a:ea typeface="Meiryo UI" panose="020B0604030504040204" pitchFamily="50" charset="-128"/>
              </a:rPr>
              <a:t>社内秘密保全規則の該当箇所を記載してください。</a:t>
            </a:r>
          </a:p>
        </p:txBody>
      </p:sp>
      <p:sp>
        <p:nvSpPr>
          <p:cNvPr id="13" name="タイトル 1">
            <a:extLst>
              <a:ext uri="{FF2B5EF4-FFF2-40B4-BE49-F238E27FC236}">
                <a16:creationId xmlns:a16="http://schemas.microsoft.com/office/drawing/2014/main" id="{0E608B04-96A2-4FC6-A380-3F2738CAA75A}"/>
              </a:ext>
            </a:extLst>
          </p:cNvPr>
          <p:cNvSpPr txBox="1">
            <a:spLocks/>
          </p:cNvSpPr>
          <p:nvPr/>
        </p:nvSpPr>
        <p:spPr>
          <a:xfrm>
            <a:off x="256433" y="1468509"/>
            <a:ext cx="4070298" cy="6477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defRPr/>
            </a:pPr>
            <a:r>
              <a:rPr lang="ja-JP" altLang="en-US" sz="2000" dirty="0">
                <a:solidFill>
                  <a:prstClr val="black"/>
                </a:solidFill>
                <a:latin typeface="Meiryo UI" panose="020B0604030504040204" pitchFamily="50" charset="-128"/>
                <a:ea typeface="Meiryo UI" panose="020B0604030504040204" pitchFamily="50" charset="-128"/>
              </a:rPr>
              <a:t>①秘密の保全に関する社内規則</a:t>
            </a:r>
          </a:p>
        </p:txBody>
      </p:sp>
      <p:sp>
        <p:nvSpPr>
          <p:cNvPr id="14" name="タイトル 1">
            <a:extLst>
              <a:ext uri="{FF2B5EF4-FFF2-40B4-BE49-F238E27FC236}">
                <a16:creationId xmlns:a16="http://schemas.microsoft.com/office/drawing/2014/main" id="{1FBA5AC9-7F2D-4320-8A6D-88A37712E027}"/>
              </a:ext>
            </a:extLst>
          </p:cNvPr>
          <p:cNvSpPr txBox="1">
            <a:spLocks/>
          </p:cNvSpPr>
          <p:nvPr/>
        </p:nvSpPr>
        <p:spPr>
          <a:xfrm>
            <a:off x="154111" y="3503370"/>
            <a:ext cx="4070298" cy="6477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defRPr/>
            </a:pPr>
            <a:r>
              <a:rPr lang="ja-JP" altLang="en-US" sz="2200" dirty="0">
                <a:solidFill>
                  <a:prstClr val="black"/>
                </a:solidFill>
                <a:latin typeface="Meiryo UI" panose="020B0604030504040204" pitchFamily="50" charset="-128"/>
                <a:ea typeface="Meiryo UI" panose="020B0604030504040204" pitchFamily="50" charset="-128"/>
              </a:rPr>
              <a:t>②社内規則による懲戒処分</a:t>
            </a:r>
          </a:p>
        </p:txBody>
      </p:sp>
      <p:sp>
        <p:nvSpPr>
          <p:cNvPr id="10" name="スライド番号プレースホルダー 4">
            <a:extLst>
              <a:ext uri="{FF2B5EF4-FFF2-40B4-BE49-F238E27FC236}">
                <a16:creationId xmlns:a16="http://schemas.microsoft.com/office/drawing/2014/main" id="{85AA9EBA-3571-4D77-925D-357290B18254}"/>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17</a:t>
            </a:fld>
            <a:endParaRPr kumimoji="1" lang="ja-JP" altLang="en-US" sz="1400" dirty="0">
              <a:latin typeface="Meiryo UI" panose="020B0604030504040204" pitchFamily="50" charset="-128"/>
              <a:ea typeface="Meiryo UI" panose="020B0604030504040204" pitchFamily="50" charset="-128"/>
            </a:endParaRPr>
          </a:p>
        </p:txBody>
      </p:sp>
      <p:sp>
        <p:nvSpPr>
          <p:cNvPr id="15" name="Rectangle 2">
            <a:extLst>
              <a:ext uri="{FF2B5EF4-FFF2-40B4-BE49-F238E27FC236}">
                <a16:creationId xmlns:a16="http://schemas.microsoft.com/office/drawing/2014/main" id="{9C7A22CE-5E0B-4BDB-9763-1712B5BAECE6}"/>
              </a:ext>
            </a:extLst>
          </p:cNvPr>
          <p:cNvSpPr txBox="1">
            <a:spLocks noChangeArrowheads="1"/>
          </p:cNvSpPr>
          <p:nvPr/>
        </p:nvSpPr>
        <p:spPr>
          <a:xfrm>
            <a:off x="69677" y="132675"/>
            <a:ext cx="550244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５　秘密の漏えい等による罰則・懲戒処分</a:t>
            </a:r>
          </a:p>
        </p:txBody>
      </p:sp>
      <p:sp>
        <p:nvSpPr>
          <p:cNvPr id="16" name="タイトル 1">
            <a:extLst>
              <a:ext uri="{FF2B5EF4-FFF2-40B4-BE49-F238E27FC236}">
                <a16:creationId xmlns:a16="http://schemas.microsoft.com/office/drawing/2014/main" id="{D3E238AE-209B-4F23-A259-289434B6C3E4}"/>
              </a:ext>
            </a:extLst>
          </p:cNvPr>
          <p:cNvSpPr txBox="1">
            <a:spLocks/>
          </p:cNvSpPr>
          <p:nvPr/>
        </p:nvSpPr>
        <p:spPr>
          <a:xfrm>
            <a:off x="89803" y="839735"/>
            <a:ext cx="5750793" cy="442387"/>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black"/>
                </a:solidFill>
                <a:latin typeface="Meiryo UI" panose="020B0604030504040204" pitchFamily="50" charset="-128"/>
                <a:ea typeface="Meiryo UI" panose="020B0604030504040204" pitchFamily="50" charset="-128"/>
              </a:rPr>
              <a:t>（２）社内規則による懲戒処分</a:t>
            </a:r>
          </a:p>
        </p:txBody>
      </p:sp>
      <p:graphicFrame>
        <p:nvGraphicFramePr>
          <p:cNvPr id="18" name="表 17">
            <a:extLst>
              <a:ext uri="{FF2B5EF4-FFF2-40B4-BE49-F238E27FC236}">
                <a16:creationId xmlns:a16="http://schemas.microsoft.com/office/drawing/2014/main" id="{CA08D5CF-F27F-47E6-B5E9-713328680B25}"/>
              </a:ext>
            </a:extLst>
          </p:cNvPr>
          <p:cNvGraphicFramePr>
            <a:graphicFrameLocks noGrp="1"/>
          </p:cNvGraphicFramePr>
          <p:nvPr>
            <p:extLst>
              <p:ext uri="{D42A27DB-BD31-4B8C-83A1-F6EECF244321}">
                <p14:modId xmlns:p14="http://schemas.microsoft.com/office/powerpoint/2010/main" val="1957020274"/>
              </p:ext>
            </p:extLst>
          </p:nvPr>
        </p:nvGraphicFramePr>
        <p:xfrm>
          <a:off x="9945012" y="1352550"/>
          <a:ext cx="3522428" cy="3064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881373"/>
                    </a:ext>
                  </a:extLst>
                </a:gridCol>
                <a:gridCol w="3233150">
                  <a:extLst>
                    <a:ext uri="{9D8B030D-6E8A-4147-A177-3AD203B41FA5}">
                      <a16:colId xmlns:a16="http://schemas.microsoft.com/office/drawing/2014/main" val="3988157978"/>
                    </a:ext>
                  </a:extLst>
                </a:gridCol>
              </a:tblGrid>
              <a:tr h="141741">
                <a:tc>
                  <a:txBody>
                    <a:bodyPr/>
                    <a:lstStyle/>
                    <a:p>
                      <a:pPr algn="ctr" fontAlgn="ctr"/>
                      <a:r>
                        <a:rPr lang="en-US" altLang="ja-JP" sz="1000" u="none" strike="noStrike" dirty="0">
                          <a:effectLst/>
                        </a:rPr>
                        <a:t>27</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秘密の漏えい等に係る罰則、懲戒処分、違約金条項等が記載されているか。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79588809"/>
                  </a:ext>
                </a:extLst>
              </a:tr>
            </a:tbl>
          </a:graphicData>
        </a:graphic>
      </p:graphicFrame>
    </p:spTree>
    <p:extLst>
      <p:ext uri="{BB962C8B-B14F-4D97-AF65-F5344CB8AC3E}">
        <p14:creationId xmlns:p14="http://schemas.microsoft.com/office/powerpoint/2010/main" val="391308610"/>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91BA185C-55DF-4004-9D59-4A35FA4DA46C}"/>
              </a:ext>
            </a:extLst>
          </p:cNvPr>
          <p:cNvSpPr/>
          <p:nvPr/>
        </p:nvSpPr>
        <p:spPr>
          <a:xfrm>
            <a:off x="721760" y="1319040"/>
            <a:ext cx="9108038" cy="2554545"/>
          </a:xfrm>
          <a:prstGeom prst="rect">
            <a:avLst/>
          </a:prstGeom>
        </p:spPr>
        <p:txBody>
          <a:bodyPr wrap="square">
            <a:spAutoFit/>
          </a:bodyPr>
          <a:lstStyle/>
          <a:p>
            <a:pPr defTabSz="914400" fontAlgn="base">
              <a:spcBef>
                <a:spcPct val="0"/>
              </a:spcBef>
              <a:spcAft>
                <a:spcPct val="0"/>
              </a:spcAft>
              <a:defRPr/>
            </a:pPr>
            <a:r>
              <a:rPr kumimoji="1" lang="ja-JP" altLang="en-US" sz="2000" dirty="0">
                <a:solidFill>
                  <a:srgbClr val="131313"/>
                </a:solidFill>
                <a:latin typeface="Meiryo UI" panose="020B0604030504040204" pitchFamily="50" charset="-128"/>
                <a:ea typeface="Meiryo UI" panose="020B0604030504040204" pitchFamily="50" charset="-128"/>
              </a:rPr>
              <a:t>　関係社員は、知り得た秘密事項を関係社員以外の第三者に、漏らしてはいけません。 </a:t>
            </a:r>
            <a:endParaRPr kumimoji="1" lang="en-US" altLang="ja-JP" sz="2000" dirty="0">
              <a:solidFill>
                <a:srgbClr val="131313"/>
              </a:solidFill>
              <a:latin typeface="Meiryo UI" panose="020B0604030504040204" pitchFamily="50" charset="-128"/>
              <a:ea typeface="Meiryo UI" panose="020B0604030504040204" pitchFamily="50" charset="-128"/>
            </a:endParaRPr>
          </a:p>
          <a:p>
            <a:pPr indent="174625" defTabSz="914400" fontAlgn="base">
              <a:spcBef>
                <a:spcPct val="0"/>
              </a:spcBef>
              <a:spcAft>
                <a:spcPct val="0"/>
              </a:spcAft>
              <a:defRPr/>
            </a:pPr>
            <a:r>
              <a:rPr kumimoji="1" lang="ja-JP" altLang="en-US" sz="2000" dirty="0">
                <a:solidFill>
                  <a:srgbClr val="131313"/>
                </a:solidFill>
                <a:latin typeface="Meiryo UI" panose="020B0604030504040204" pitchFamily="50" charset="-128"/>
                <a:ea typeface="Meiryo UI" panose="020B0604030504040204" pitchFamily="50" charset="-128"/>
              </a:rPr>
              <a:t>秘密を洩らした場合には、会社に大きな損害を与えることになり、秘密の保全又は保護の確保に関する違約金条項に基づき、違約金を支払わなければならない。</a:t>
            </a:r>
            <a:endParaRPr kumimoji="1" lang="en-US" altLang="ja-JP" sz="2000" dirty="0">
              <a:solidFill>
                <a:srgbClr val="131313"/>
              </a:solidFill>
              <a:latin typeface="Meiryo UI" panose="020B0604030504040204" pitchFamily="50" charset="-128"/>
              <a:ea typeface="Meiryo UI" panose="020B0604030504040204" pitchFamily="50" charset="-128"/>
            </a:endParaRPr>
          </a:p>
          <a:p>
            <a:pPr defTabSz="914400" fontAlgn="base">
              <a:spcBef>
                <a:spcPct val="0"/>
              </a:spcBef>
              <a:spcAft>
                <a:spcPct val="0"/>
              </a:spcAft>
              <a:defRPr/>
            </a:pPr>
            <a:endParaRPr kumimoji="1" lang="en-US" altLang="ja-JP" sz="2000" dirty="0">
              <a:solidFill>
                <a:srgbClr val="131313"/>
              </a:solidFill>
              <a:latin typeface="Meiryo UI" panose="020B0604030504040204" pitchFamily="50" charset="-128"/>
              <a:ea typeface="Meiryo UI" panose="020B0604030504040204" pitchFamily="50" charset="-128"/>
            </a:endParaRPr>
          </a:p>
          <a:p>
            <a:pPr defTabSz="914400" fontAlgn="base">
              <a:spcBef>
                <a:spcPct val="0"/>
              </a:spcBef>
              <a:spcAft>
                <a:spcPct val="0"/>
              </a:spcAft>
              <a:defRPr/>
            </a:pPr>
            <a:endParaRPr kumimoji="1" lang="en-US" altLang="ja-JP" sz="2000" dirty="0">
              <a:solidFill>
                <a:srgbClr val="131313"/>
              </a:solidFill>
              <a:latin typeface="Meiryo UI" panose="020B0604030504040204" pitchFamily="50" charset="-128"/>
              <a:ea typeface="Meiryo UI" panose="020B0604030504040204" pitchFamily="50" charset="-128"/>
            </a:endParaRPr>
          </a:p>
          <a:p>
            <a:pPr defTabSz="914400" fontAlgn="base">
              <a:spcBef>
                <a:spcPct val="0"/>
              </a:spcBef>
              <a:spcAft>
                <a:spcPct val="0"/>
              </a:spcAft>
              <a:defRPr/>
            </a:pPr>
            <a:endParaRPr kumimoji="1" lang="en-US" altLang="ja-JP" sz="2000" dirty="0">
              <a:solidFill>
                <a:srgbClr val="131313"/>
              </a:solidFill>
              <a:latin typeface="Meiryo UI" panose="020B0604030504040204" pitchFamily="50" charset="-128"/>
              <a:ea typeface="Meiryo UI" panose="020B0604030504040204" pitchFamily="50" charset="-128"/>
            </a:endParaRPr>
          </a:p>
          <a:p>
            <a:pPr defTabSz="914400" fontAlgn="base">
              <a:spcBef>
                <a:spcPct val="0"/>
              </a:spcBef>
              <a:spcAft>
                <a:spcPct val="0"/>
              </a:spcAft>
              <a:defRPr/>
            </a:pPr>
            <a:endParaRPr kumimoji="1" lang="en-US" altLang="ja-JP" sz="2000" dirty="0">
              <a:solidFill>
                <a:srgbClr val="131313"/>
              </a:solidFill>
              <a:latin typeface="Meiryo UI" panose="020B0604030504040204" pitchFamily="50" charset="-128"/>
              <a:ea typeface="Meiryo UI" panose="020B0604030504040204" pitchFamily="50" charset="-128"/>
            </a:endParaRPr>
          </a:p>
          <a:p>
            <a:pPr defTabSz="914400" fontAlgn="base">
              <a:spcBef>
                <a:spcPct val="0"/>
              </a:spcBef>
              <a:spcAft>
                <a:spcPct val="0"/>
              </a:spcAft>
              <a:defRPr/>
            </a:pPr>
            <a:r>
              <a:rPr kumimoji="1" lang="ja-JP" altLang="en-US" sz="2000" dirty="0">
                <a:solidFill>
                  <a:srgbClr val="131313"/>
                </a:solidFill>
                <a:latin typeface="Meiryo UI" panose="020B0604030504040204" pitchFamily="50" charset="-128"/>
                <a:ea typeface="Meiryo UI" panose="020B0604030504040204" pitchFamily="50" charset="-128"/>
              </a:rPr>
              <a:t>　</a:t>
            </a:r>
            <a:endParaRPr kumimoji="1" lang="en-US" altLang="ja-JP" sz="2000" dirty="0">
              <a:solidFill>
                <a:srgbClr val="131313"/>
              </a:solidFill>
              <a:latin typeface="Meiryo UI" panose="020B0604030504040204" pitchFamily="50" charset="-128"/>
              <a:ea typeface="Meiryo UI" panose="020B0604030504040204" pitchFamily="50" charset="-128"/>
            </a:endParaRPr>
          </a:p>
        </p:txBody>
      </p:sp>
      <p:sp>
        <p:nvSpPr>
          <p:cNvPr id="6" name="Rectangle 4">
            <a:extLst>
              <a:ext uri="{FF2B5EF4-FFF2-40B4-BE49-F238E27FC236}">
                <a16:creationId xmlns:a16="http://schemas.microsoft.com/office/drawing/2014/main" id="{105D6D27-9A86-4ED6-9D6C-F21FE5564734}"/>
              </a:ext>
            </a:extLst>
          </p:cNvPr>
          <p:cNvSpPr>
            <a:spLocks noChangeArrowheads="1"/>
          </p:cNvSpPr>
          <p:nvPr/>
        </p:nvSpPr>
        <p:spPr bwMode="auto">
          <a:xfrm>
            <a:off x="776536" y="3025419"/>
            <a:ext cx="8136904" cy="1940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150000"/>
              </a:lnSpc>
              <a:spcBef>
                <a:spcPct val="0"/>
              </a:spcBef>
              <a:spcAft>
                <a:spcPct val="0"/>
              </a:spcAft>
              <a:buNone/>
              <a:defRPr/>
            </a:pPr>
            <a:r>
              <a:rPr lang="en-US" altLang="ja-JP" sz="2800" b="1" dirty="0">
                <a:solidFill>
                  <a:prstClr val="black"/>
                </a:solidFill>
                <a:latin typeface="Meiryo UI" panose="020B0604030504040204" pitchFamily="50" charset="-128"/>
                <a:ea typeface="Meiryo UI" panose="020B0604030504040204" pitchFamily="50" charset="-128"/>
              </a:rPr>
              <a:t>(</a:t>
            </a:r>
            <a:r>
              <a:rPr lang="ja-JP" altLang="en-US" sz="2800" b="1" dirty="0">
                <a:solidFill>
                  <a:prstClr val="black"/>
                </a:solidFill>
                <a:latin typeface="Meiryo UI" panose="020B0604030504040204" pitchFamily="50" charset="-128"/>
                <a:ea typeface="Meiryo UI" panose="020B0604030504040204" pitchFamily="50" charset="-128"/>
              </a:rPr>
              <a:t>特定</a:t>
            </a:r>
            <a:r>
              <a:rPr lang="en-US" altLang="ja-JP" sz="2800" b="1" dirty="0">
                <a:solidFill>
                  <a:prstClr val="black"/>
                </a:solidFill>
                <a:latin typeface="Meiryo UI" panose="020B0604030504040204" pitchFamily="50" charset="-128"/>
                <a:ea typeface="Meiryo UI" panose="020B0604030504040204" pitchFamily="50" charset="-128"/>
              </a:rPr>
              <a:t>)</a:t>
            </a:r>
            <a:r>
              <a:rPr lang="ja-JP" altLang="en-US" sz="2800" b="1" dirty="0">
                <a:solidFill>
                  <a:prstClr val="black"/>
                </a:solidFill>
                <a:latin typeface="Meiryo UI" panose="020B0604030504040204" pitchFamily="50" charset="-128"/>
                <a:ea typeface="Meiryo UI" panose="020B0604030504040204" pitchFamily="50" charset="-128"/>
              </a:rPr>
              <a:t>特別防衛秘密	→　契約金額の　１０％</a:t>
            </a:r>
            <a:endParaRPr lang="en-US" altLang="ja-JP" sz="2800" b="1" dirty="0">
              <a:solidFill>
                <a:prstClr val="black"/>
              </a:solidFill>
              <a:latin typeface="Meiryo UI" panose="020B0604030504040204" pitchFamily="50" charset="-128"/>
              <a:ea typeface="Meiryo UI" panose="020B0604030504040204" pitchFamily="50" charset="-128"/>
            </a:endParaRPr>
          </a:p>
          <a:p>
            <a:pPr defTabSz="914400" eaLnBrk="1" fontAlgn="base" hangingPunct="1">
              <a:lnSpc>
                <a:spcPct val="150000"/>
              </a:lnSpc>
              <a:spcBef>
                <a:spcPct val="0"/>
              </a:spcBef>
              <a:spcAft>
                <a:spcPct val="0"/>
              </a:spcAft>
              <a:buNone/>
              <a:defRPr/>
            </a:pPr>
            <a:r>
              <a:rPr lang="ja-JP" altLang="en-US" sz="2800" b="1" dirty="0">
                <a:solidFill>
                  <a:prstClr val="black"/>
                </a:solidFill>
                <a:latin typeface="Meiryo UI" panose="020B0604030504040204" pitchFamily="50" charset="-128"/>
                <a:ea typeface="Meiryo UI" panose="020B0604030504040204" pitchFamily="50" charset="-128"/>
              </a:rPr>
              <a:t>特定秘密</a:t>
            </a:r>
            <a:r>
              <a:rPr lang="en-US" altLang="ja-JP" sz="2800" b="1" dirty="0">
                <a:solidFill>
                  <a:prstClr val="black"/>
                </a:solidFill>
                <a:latin typeface="Meiryo UI" panose="020B0604030504040204" pitchFamily="50" charset="-128"/>
                <a:ea typeface="Meiryo UI" panose="020B0604030504040204" pitchFamily="50" charset="-128"/>
              </a:rPr>
              <a:t>			</a:t>
            </a:r>
            <a:r>
              <a:rPr lang="ja-JP" altLang="en-US" sz="2800" b="1" dirty="0">
                <a:solidFill>
                  <a:prstClr val="black"/>
                </a:solidFill>
                <a:latin typeface="Meiryo UI" panose="020B0604030504040204" pitchFamily="50" charset="-128"/>
                <a:ea typeface="Meiryo UI" panose="020B0604030504040204" pitchFamily="50" charset="-128"/>
              </a:rPr>
              <a:t>→　契約金額の　７</a:t>
            </a:r>
            <a:r>
              <a:rPr lang="en-US" altLang="ja-JP" sz="2800" b="1" dirty="0">
                <a:solidFill>
                  <a:prstClr val="black"/>
                </a:solidFill>
                <a:latin typeface="Meiryo UI" panose="020B0604030504040204" pitchFamily="50" charset="-128"/>
                <a:ea typeface="Meiryo UI" panose="020B0604030504040204" pitchFamily="50" charset="-128"/>
              </a:rPr>
              <a:t>.</a:t>
            </a:r>
            <a:r>
              <a:rPr lang="ja-JP" altLang="en-US" sz="2800" b="1" dirty="0">
                <a:solidFill>
                  <a:prstClr val="black"/>
                </a:solidFill>
                <a:latin typeface="Meiryo UI" panose="020B0604030504040204" pitchFamily="50" charset="-128"/>
                <a:ea typeface="Meiryo UI" panose="020B0604030504040204" pitchFamily="50" charset="-128"/>
              </a:rPr>
              <a:t>５％</a:t>
            </a:r>
            <a:endParaRPr lang="en-US" altLang="ja-JP" sz="2800" b="1" dirty="0">
              <a:solidFill>
                <a:prstClr val="black"/>
              </a:solidFill>
              <a:latin typeface="Meiryo UI" panose="020B0604030504040204" pitchFamily="50" charset="-128"/>
              <a:ea typeface="Meiryo UI" panose="020B0604030504040204" pitchFamily="50" charset="-128"/>
            </a:endParaRPr>
          </a:p>
          <a:p>
            <a:pPr defTabSz="914400" eaLnBrk="1" fontAlgn="base" hangingPunct="1">
              <a:lnSpc>
                <a:spcPct val="150000"/>
              </a:lnSpc>
              <a:spcBef>
                <a:spcPct val="0"/>
              </a:spcBef>
              <a:spcAft>
                <a:spcPct val="0"/>
              </a:spcAft>
              <a:buNone/>
              <a:defRPr/>
            </a:pPr>
            <a:r>
              <a:rPr lang="ja-JP" altLang="en-US" sz="2800" b="1" dirty="0">
                <a:solidFill>
                  <a:prstClr val="black"/>
                </a:solidFill>
                <a:latin typeface="Meiryo UI" panose="020B0604030504040204" pitchFamily="50" charset="-128"/>
                <a:ea typeface="Meiryo UI" panose="020B0604030504040204" pitchFamily="50" charset="-128"/>
              </a:rPr>
              <a:t>装備品等秘密		→　契約金額の　５％　</a:t>
            </a:r>
          </a:p>
        </p:txBody>
      </p:sp>
      <p:sp>
        <p:nvSpPr>
          <p:cNvPr id="8" name="スライド番号プレースホルダー 4">
            <a:extLst>
              <a:ext uri="{FF2B5EF4-FFF2-40B4-BE49-F238E27FC236}">
                <a16:creationId xmlns:a16="http://schemas.microsoft.com/office/drawing/2014/main" id="{0EE78293-21F3-482B-811F-A6B7CB9C9373}"/>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18</a:t>
            </a:fld>
            <a:endParaRPr kumimoji="1" lang="ja-JP" altLang="en-US" sz="1400" dirty="0">
              <a:latin typeface="Meiryo UI" panose="020B0604030504040204" pitchFamily="50" charset="-128"/>
              <a:ea typeface="Meiryo UI" panose="020B0604030504040204" pitchFamily="50" charset="-128"/>
            </a:endParaRPr>
          </a:p>
        </p:txBody>
      </p:sp>
      <p:sp>
        <p:nvSpPr>
          <p:cNvPr id="9" name="Rectangle 2">
            <a:extLst>
              <a:ext uri="{FF2B5EF4-FFF2-40B4-BE49-F238E27FC236}">
                <a16:creationId xmlns:a16="http://schemas.microsoft.com/office/drawing/2014/main" id="{C65BE80E-9BDC-4C47-8F7D-6057E2E0FC84}"/>
              </a:ext>
            </a:extLst>
          </p:cNvPr>
          <p:cNvSpPr txBox="1">
            <a:spLocks noChangeArrowheads="1"/>
          </p:cNvSpPr>
          <p:nvPr/>
        </p:nvSpPr>
        <p:spPr>
          <a:xfrm>
            <a:off x="69677" y="132675"/>
            <a:ext cx="550244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５　秘密の漏えい等による罰則・懲戒処分</a:t>
            </a:r>
          </a:p>
        </p:txBody>
      </p:sp>
      <p:sp>
        <p:nvSpPr>
          <p:cNvPr id="10" name="タイトル 1">
            <a:extLst>
              <a:ext uri="{FF2B5EF4-FFF2-40B4-BE49-F238E27FC236}">
                <a16:creationId xmlns:a16="http://schemas.microsoft.com/office/drawing/2014/main" id="{C5D7D4AB-749D-4737-87F3-A8EF8E4732C4}"/>
              </a:ext>
            </a:extLst>
          </p:cNvPr>
          <p:cNvSpPr txBox="1">
            <a:spLocks/>
          </p:cNvSpPr>
          <p:nvPr/>
        </p:nvSpPr>
        <p:spPr>
          <a:xfrm>
            <a:off x="89803" y="839735"/>
            <a:ext cx="5750793" cy="442387"/>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latin typeface="Meiryo UI" panose="020B0604030504040204" pitchFamily="50" charset="-128"/>
                <a:ea typeface="Meiryo UI" panose="020B0604030504040204" pitchFamily="50" charset="-128"/>
              </a:rPr>
              <a:t>（３）違約金</a:t>
            </a:r>
            <a:endParaRPr lang="ja-JP" altLang="en-US" sz="2400" dirty="0">
              <a:solidFill>
                <a:prstClr val="black"/>
              </a:solidFill>
              <a:latin typeface="Meiryo UI" panose="020B0604030504040204" pitchFamily="50" charset="-128"/>
              <a:ea typeface="Meiryo UI" panose="020B0604030504040204" pitchFamily="50" charset="-128"/>
            </a:endParaRPr>
          </a:p>
        </p:txBody>
      </p:sp>
      <p:graphicFrame>
        <p:nvGraphicFramePr>
          <p:cNvPr id="12" name="表 11">
            <a:extLst>
              <a:ext uri="{FF2B5EF4-FFF2-40B4-BE49-F238E27FC236}">
                <a16:creationId xmlns:a16="http://schemas.microsoft.com/office/drawing/2014/main" id="{A410C91C-C059-4280-907B-11C08180B6A1}"/>
              </a:ext>
            </a:extLst>
          </p:cNvPr>
          <p:cNvGraphicFramePr>
            <a:graphicFrameLocks noGrp="1"/>
          </p:cNvGraphicFramePr>
          <p:nvPr>
            <p:extLst>
              <p:ext uri="{D42A27DB-BD31-4B8C-83A1-F6EECF244321}">
                <p14:modId xmlns:p14="http://schemas.microsoft.com/office/powerpoint/2010/main" val="3678196022"/>
              </p:ext>
            </p:extLst>
          </p:nvPr>
        </p:nvGraphicFramePr>
        <p:xfrm>
          <a:off x="10002162" y="2181225"/>
          <a:ext cx="3522428" cy="3064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881373"/>
                    </a:ext>
                  </a:extLst>
                </a:gridCol>
                <a:gridCol w="3233150">
                  <a:extLst>
                    <a:ext uri="{9D8B030D-6E8A-4147-A177-3AD203B41FA5}">
                      <a16:colId xmlns:a16="http://schemas.microsoft.com/office/drawing/2014/main" val="3988157978"/>
                    </a:ext>
                  </a:extLst>
                </a:gridCol>
              </a:tblGrid>
              <a:tr h="141741">
                <a:tc>
                  <a:txBody>
                    <a:bodyPr/>
                    <a:lstStyle/>
                    <a:p>
                      <a:pPr algn="ctr" fontAlgn="ctr"/>
                      <a:r>
                        <a:rPr lang="en-US" altLang="ja-JP" sz="1000" u="none" strike="noStrike" dirty="0">
                          <a:effectLst/>
                        </a:rPr>
                        <a:t>27</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秘密の漏えい等に係る罰則、懲戒処分、違約金条項等が記載されているか。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79588809"/>
                  </a:ext>
                </a:extLst>
              </a:tr>
            </a:tbl>
          </a:graphicData>
        </a:graphic>
      </p:graphicFrame>
    </p:spTree>
    <p:extLst>
      <p:ext uri="{BB962C8B-B14F-4D97-AF65-F5344CB8AC3E}">
        <p14:creationId xmlns:p14="http://schemas.microsoft.com/office/powerpoint/2010/main" val="13338753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スライド番号プレースホルダー 4">
            <a:extLst>
              <a:ext uri="{FF2B5EF4-FFF2-40B4-BE49-F238E27FC236}">
                <a16:creationId xmlns:a16="http://schemas.microsoft.com/office/drawing/2014/main" id="{817BDF43-3595-462D-93BB-B33AAC406720}"/>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19</a:t>
            </a:fld>
            <a:endParaRPr kumimoji="1" lang="ja-JP" altLang="en-US" sz="1400" dirty="0">
              <a:latin typeface="Meiryo UI" panose="020B0604030504040204" pitchFamily="50" charset="-128"/>
              <a:ea typeface="Meiryo UI" panose="020B0604030504040204" pitchFamily="50" charset="-128"/>
            </a:endParaRPr>
          </a:p>
        </p:txBody>
      </p:sp>
      <p:sp>
        <p:nvSpPr>
          <p:cNvPr id="12" name="Rectangle 2">
            <a:extLst>
              <a:ext uri="{FF2B5EF4-FFF2-40B4-BE49-F238E27FC236}">
                <a16:creationId xmlns:a16="http://schemas.microsoft.com/office/drawing/2014/main" id="{E58AF0ED-E148-412D-88B8-9C708027CC02}"/>
              </a:ext>
            </a:extLst>
          </p:cNvPr>
          <p:cNvSpPr txBox="1">
            <a:spLocks noChangeArrowheads="1"/>
          </p:cNvSpPr>
          <p:nvPr/>
        </p:nvSpPr>
        <p:spPr>
          <a:xfrm>
            <a:off x="69677" y="132675"/>
            <a:ext cx="4883323"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６　秘密を取り扱う業務の範囲・態様</a:t>
            </a:r>
          </a:p>
        </p:txBody>
      </p:sp>
      <p:sp>
        <p:nvSpPr>
          <p:cNvPr id="13" name="タイトル 1">
            <a:extLst>
              <a:ext uri="{FF2B5EF4-FFF2-40B4-BE49-F238E27FC236}">
                <a16:creationId xmlns:a16="http://schemas.microsoft.com/office/drawing/2014/main" id="{7C4B4EFA-2AA5-401A-AAA9-96DD921039D7}"/>
              </a:ext>
            </a:extLst>
          </p:cNvPr>
          <p:cNvSpPr txBox="1">
            <a:spLocks/>
          </p:cNvSpPr>
          <p:nvPr/>
        </p:nvSpPr>
        <p:spPr>
          <a:xfrm>
            <a:off x="89803" y="839735"/>
            <a:ext cx="5750793" cy="442387"/>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latin typeface="Meiryo UI" panose="020B0604030504040204" pitchFamily="50" charset="-128"/>
                <a:ea typeface="Meiryo UI" panose="020B0604030504040204" pitchFamily="50" charset="-128"/>
              </a:rPr>
              <a:t>（１）業務の範囲</a:t>
            </a:r>
            <a:endParaRPr lang="ja-JP" altLang="en-US" sz="2400" dirty="0">
              <a:solidFill>
                <a:prstClr val="black"/>
              </a:solidFill>
              <a:latin typeface="Meiryo UI" panose="020B0604030504040204" pitchFamily="50" charset="-128"/>
              <a:ea typeface="Meiryo UI" panose="020B0604030504040204" pitchFamily="50" charset="-128"/>
            </a:endParaRPr>
          </a:p>
        </p:txBody>
      </p:sp>
      <p:sp>
        <p:nvSpPr>
          <p:cNvPr id="15" name="タイトル 1">
            <a:extLst>
              <a:ext uri="{FF2B5EF4-FFF2-40B4-BE49-F238E27FC236}">
                <a16:creationId xmlns:a16="http://schemas.microsoft.com/office/drawing/2014/main" id="{F3900536-2333-48F5-91FA-610832ED85E1}"/>
              </a:ext>
            </a:extLst>
          </p:cNvPr>
          <p:cNvSpPr txBox="1">
            <a:spLocks/>
          </p:cNvSpPr>
          <p:nvPr/>
        </p:nvSpPr>
        <p:spPr>
          <a:xfrm>
            <a:off x="89804" y="2697110"/>
            <a:ext cx="4453622" cy="442387"/>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black"/>
                </a:solidFill>
                <a:latin typeface="Meiryo UI" panose="020B0604030504040204" pitchFamily="50" charset="-128"/>
                <a:ea typeface="Meiryo UI" panose="020B0604030504040204" pitchFamily="50" charset="-128"/>
              </a:rPr>
              <a:t>（２）業務の態様</a:t>
            </a:r>
          </a:p>
        </p:txBody>
      </p:sp>
      <p:sp>
        <p:nvSpPr>
          <p:cNvPr id="16" name="タイトル 1">
            <a:extLst>
              <a:ext uri="{FF2B5EF4-FFF2-40B4-BE49-F238E27FC236}">
                <a16:creationId xmlns:a16="http://schemas.microsoft.com/office/drawing/2014/main" id="{2CFA31A7-28CA-4A62-8FD6-CF87A1145F4C}"/>
              </a:ext>
            </a:extLst>
          </p:cNvPr>
          <p:cNvSpPr txBox="1">
            <a:spLocks/>
          </p:cNvSpPr>
          <p:nvPr/>
        </p:nvSpPr>
        <p:spPr>
          <a:xfrm>
            <a:off x="89803" y="4516385"/>
            <a:ext cx="8082647" cy="442387"/>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black"/>
                </a:solidFill>
                <a:latin typeface="Meiryo UI" panose="020B0604030504040204" pitchFamily="50" charset="-128"/>
                <a:ea typeface="Meiryo UI" panose="020B0604030504040204" pitchFamily="50" charset="-128"/>
              </a:rPr>
              <a:t>（３）業務の範囲及び態様に応じた秘密保全上のリスク</a:t>
            </a:r>
          </a:p>
        </p:txBody>
      </p:sp>
      <p:sp>
        <p:nvSpPr>
          <p:cNvPr id="17" name="テキスト ボックス 16">
            <a:extLst>
              <a:ext uri="{FF2B5EF4-FFF2-40B4-BE49-F238E27FC236}">
                <a16:creationId xmlns:a16="http://schemas.microsoft.com/office/drawing/2014/main" id="{3FD3941A-DF68-4D21-9FC8-235AEBD566BA}"/>
              </a:ext>
            </a:extLst>
          </p:cNvPr>
          <p:cNvSpPr txBox="1"/>
          <p:nvPr/>
        </p:nvSpPr>
        <p:spPr>
          <a:xfrm>
            <a:off x="399613" y="1457991"/>
            <a:ext cx="9211110" cy="523220"/>
          </a:xfrm>
          <a:prstGeom prst="rect">
            <a:avLst/>
          </a:prstGeom>
          <a:noFill/>
          <a:ln>
            <a:solidFill>
              <a:schemeClr val="tx1"/>
            </a:solidFill>
          </a:ln>
        </p:spPr>
        <p:txBody>
          <a:bodyPr wrap="square" rtlCol="0">
            <a:spAutoFit/>
          </a:bodyPr>
          <a:lstStyle/>
          <a:p>
            <a:pPr defTabSz="914400" fontAlgn="base">
              <a:spcBef>
                <a:spcPct val="0"/>
              </a:spcBef>
              <a:spcAft>
                <a:spcPct val="0"/>
              </a:spcAft>
              <a:defRPr/>
            </a:pPr>
            <a:r>
              <a:rPr kumimoji="1" lang="ja-JP" altLang="en-US" sz="2800" b="1" dirty="0">
                <a:solidFill>
                  <a:srgbClr val="92D050"/>
                </a:solidFill>
                <a:latin typeface="Meiryo UI" panose="020B0604030504040204" pitchFamily="50" charset="-128"/>
                <a:ea typeface="Meiryo UI" panose="020B0604030504040204" pitchFamily="50" charset="-128"/>
              </a:rPr>
              <a:t>秘密を取り扱う業務の範囲をここに明記してください。</a:t>
            </a:r>
          </a:p>
        </p:txBody>
      </p:sp>
      <p:sp>
        <p:nvSpPr>
          <p:cNvPr id="18" name="テキスト ボックス 17">
            <a:extLst>
              <a:ext uri="{FF2B5EF4-FFF2-40B4-BE49-F238E27FC236}">
                <a16:creationId xmlns:a16="http://schemas.microsoft.com/office/drawing/2014/main" id="{FA74DB3B-E476-4527-AABC-35036CC11E5D}"/>
              </a:ext>
            </a:extLst>
          </p:cNvPr>
          <p:cNvSpPr txBox="1"/>
          <p:nvPr/>
        </p:nvSpPr>
        <p:spPr>
          <a:xfrm>
            <a:off x="399613" y="3229641"/>
            <a:ext cx="9211110" cy="523220"/>
          </a:xfrm>
          <a:prstGeom prst="rect">
            <a:avLst/>
          </a:prstGeom>
          <a:noFill/>
          <a:ln>
            <a:solidFill>
              <a:schemeClr val="tx1"/>
            </a:solidFill>
          </a:ln>
        </p:spPr>
        <p:txBody>
          <a:bodyPr wrap="square" rtlCol="0">
            <a:spAutoFit/>
          </a:bodyPr>
          <a:lstStyle/>
          <a:p>
            <a:pPr defTabSz="914400" fontAlgn="base">
              <a:spcBef>
                <a:spcPct val="0"/>
              </a:spcBef>
              <a:spcAft>
                <a:spcPct val="0"/>
              </a:spcAft>
              <a:defRPr/>
            </a:pPr>
            <a:r>
              <a:rPr kumimoji="1" lang="ja-JP" altLang="en-US" sz="2800" b="1" dirty="0">
                <a:solidFill>
                  <a:srgbClr val="92D050"/>
                </a:solidFill>
                <a:latin typeface="Meiryo UI" panose="020B0604030504040204" pitchFamily="50" charset="-128"/>
                <a:ea typeface="Meiryo UI" panose="020B0604030504040204" pitchFamily="50" charset="-128"/>
              </a:rPr>
              <a:t>秘密を取り扱う業務の態様をここに明記してください</a:t>
            </a:r>
          </a:p>
        </p:txBody>
      </p:sp>
      <p:sp>
        <p:nvSpPr>
          <p:cNvPr id="19" name="テキスト ボックス 18">
            <a:extLst>
              <a:ext uri="{FF2B5EF4-FFF2-40B4-BE49-F238E27FC236}">
                <a16:creationId xmlns:a16="http://schemas.microsoft.com/office/drawing/2014/main" id="{DF4BFEDC-A67F-4EAD-A75A-60A9127BDED2}"/>
              </a:ext>
            </a:extLst>
          </p:cNvPr>
          <p:cNvSpPr txBox="1"/>
          <p:nvPr/>
        </p:nvSpPr>
        <p:spPr>
          <a:xfrm>
            <a:off x="399613" y="5115591"/>
            <a:ext cx="9211110" cy="954107"/>
          </a:xfrm>
          <a:prstGeom prst="rect">
            <a:avLst/>
          </a:prstGeom>
          <a:noFill/>
          <a:ln>
            <a:solidFill>
              <a:schemeClr val="tx1"/>
            </a:solidFill>
          </a:ln>
        </p:spPr>
        <p:txBody>
          <a:bodyPr wrap="square" rtlCol="0">
            <a:spAutoFit/>
          </a:bodyPr>
          <a:lstStyle/>
          <a:p>
            <a:pPr defTabSz="914400" fontAlgn="base">
              <a:spcBef>
                <a:spcPct val="0"/>
              </a:spcBef>
              <a:spcAft>
                <a:spcPct val="0"/>
              </a:spcAft>
              <a:defRPr/>
            </a:pPr>
            <a:r>
              <a:rPr kumimoji="1" lang="ja-JP" altLang="en-US" sz="2800" b="1" dirty="0">
                <a:solidFill>
                  <a:srgbClr val="92D050"/>
                </a:solidFill>
                <a:latin typeface="Meiryo UI" panose="020B0604030504040204" pitchFamily="50" charset="-128"/>
                <a:ea typeface="Meiryo UI" panose="020B0604030504040204" pitchFamily="50" charset="-128"/>
              </a:rPr>
              <a:t>秘密を取り扱う業務の範囲及び態様に応じた秘密保全上のリスクをここに明記してください。</a:t>
            </a:r>
          </a:p>
        </p:txBody>
      </p:sp>
      <p:graphicFrame>
        <p:nvGraphicFramePr>
          <p:cNvPr id="14" name="表 13">
            <a:extLst>
              <a:ext uri="{FF2B5EF4-FFF2-40B4-BE49-F238E27FC236}">
                <a16:creationId xmlns:a16="http://schemas.microsoft.com/office/drawing/2014/main" id="{74F587D3-68B9-429B-B44B-2F3510E3C5FC}"/>
              </a:ext>
            </a:extLst>
          </p:cNvPr>
          <p:cNvGraphicFramePr>
            <a:graphicFrameLocks noGrp="1"/>
          </p:cNvGraphicFramePr>
          <p:nvPr>
            <p:extLst>
              <p:ext uri="{D42A27DB-BD31-4B8C-83A1-F6EECF244321}">
                <p14:modId xmlns:p14="http://schemas.microsoft.com/office/powerpoint/2010/main" val="239836363"/>
              </p:ext>
            </p:extLst>
          </p:nvPr>
        </p:nvGraphicFramePr>
        <p:xfrm>
          <a:off x="10121900" y="1282122"/>
          <a:ext cx="3522428" cy="3064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1642998079"/>
                    </a:ext>
                  </a:extLst>
                </a:gridCol>
                <a:gridCol w="3233150">
                  <a:extLst>
                    <a:ext uri="{9D8B030D-6E8A-4147-A177-3AD203B41FA5}">
                      <a16:colId xmlns:a16="http://schemas.microsoft.com/office/drawing/2014/main" val="2078673650"/>
                    </a:ext>
                  </a:extLst>
                </a:gridCol>
              </a:tblGrid>
              <a:tr h="141741">
                <a:tc>
                  <a:txBody>
                    <a:bodyPr/>
                    <a:lstStyle/>
                    <a:p>
                      <a:pPr algn="ctr" fontAlgn="ctr"/>
                      <a:r>
                        <a:rPr lang="en-US" altLang="ja-JP" sz="800" u="none" strike="noStrike" dirty="0">
                          <a:effectLst/>
                        </a:rPr>
                        <a:t>28</a:t>
                      </a: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事業者として行う防衛省の秘密を取り扱う業務の範囲を特定し、その内容について記載されているか。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83053443"/>
                  </a:ext>
                </a:extLst>
              </a:tr>
            </a:tbl>
          </a:graphicData>
        </a:graphic>
      </p:graphicFrame>
      <p:graphicFrame>
        <p:nvGraphicFramePr>
          <p:cNvPr id="3" name="表 2">
            <a:extLst>
              <a:ext uri="{FF2B5EF4-FFF2-40B4-BE49-F238E27FC236}">
                <a16:creationId xmlns:a16="http://schemas.microsoft.com/office/drawing/2014/main" id="{7FDE2AF8-F7B4-4DE5-80B5-355E9EF6ED1B}"/>
              </a:ext>
            </a:extLst>
          </p:cNvPr>
          <p:cNvGraphicFramePr>
            <a:graphicFrameLocks noGrp="1"/>
          </p:cNvGraphicFramePr>
          <p:nvPr>
            <p:extLst>
              <p:ext uri="{D42A27DB-BD31-4B8C-83A1-F6EECF244321}">
                <p14:modId xmlns:p14="http://schemas.microsoft.com/office/powerpoint/2010/main" val="408303127"/>
              </p:ext>
            </p:extLst>
          </p:nvPr>
        </p:nvGraphicFramePr>
        <p:xfrm>
          <a:off x="10134204" y="3306274"/>
          <a:ext cx="3522428" cy="3064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815294922"/>
                    </a:ext>
                  </a:extLst>
                </a:gridCol>
                <a:gridCol w="3233150">
                  <a:extLst>
                    <a:ext uri="{9D8B030D-6E8A-4147-A177-3AD203B41FA5}">
                      <a16:colId xmlns:a16="http://schemas.microsoft.com/office/drawing/2014/main" val="3345312108"/>
                    </a:ext>
                  </a:extLst>
                </a:gridCol>
              </a:tblGrid>
              <a:tr h="141741">
                <a:tc>
                  <a:txBody>
                    <a:bodyPr/>
                    <a:lstStyle/>
                    <a:p>
                      <a:pPr algn="ctr" fontAlgn="ctr"/>
                      <a:r>
                        <a:rPr lang="en-US" altLang="ja-JP" sz="1000" u="none" strike="noStrike" dirty="0">
                          <a:effectLst/>
                        </a:rPr>
                        <a:t>29</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事業者として行う防衛省の秘密を取り扱う業務の態様を特定し、その内容について記載されているか。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750930639"/>
                  </a:ext>
                </a:extLst>
              </a:tr>
            </a:tbl>
          </a:graphicData>
        </a:graphic>
      </p:graphicFrame>
      <p:graphicFrame>
        <p:nvGraphicFramePr>
          <p:cNvPr id="4" name="表 3">
            <a:extLst>
              <a:ext uri="{FF2B5EF4-FFF2-40B4-BE49-F238E27FC236}">
                <a16:creationId xmlns:a16="http://schemas.microsoft.com/office/drawing/2014/main" id="{427DE1B1-E854-4BD6-9553-50ED5BD8BC6C}"/>
              </a:ext>
            </a:extLst>
          </p:cNvPr>
          <p:cNvGraphicFramePr>
            <a:graphicFrameLocks noGrp="1"/>
          </p:cNvGraphicFramePr>
          <p:nvPr>
            <p:extLst>
              <p:ext uri="{D42A27DB-BD31-4B8C-83A1-F6EECF244321}">
                <p14:modId xmlns:p14="http://schemas.microsoft.com/office/powerpoint/2010/main" val="1233227360"/>
              </p:ext>
            </p:extLst>
          </p:nvPr>
        </p:nvGraphicFramePr>
        <p:xfrm>
          <a:off x="10134204" y="5453152"/>
          <a:ext cx="3522428" cy="4588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4219847259"/>
                    </a:ext>
                  </a:extLst>
                </a:gridCol>
                <a:gridCol w="3233150">
                  <a:extLst>
                    <a:ext uri="{9D8B030D-6E8A-4147-A177-3AD203B41FA5}">
                      <a16:colId xmlns:a16="http://schemas.microsoft.com/office/drawing/2014/main" val="1513541056"/>
                    </a:ext>
                  </a:extLst>
                </a:gridCol>
              </a:tblGrid>
              <a:tr h="141741">
                <a:tc>
                  <a:txBody>
                    <a:bodyPr/>
                    <a:lstStyle/>
                    <a:p>
                      <a:pPr algn="ctr" fontAlgn="ctr"/>
                      <a:r>
                        <a:rPr lang="en-US" altLang="ja-JP" sz="1000" u="none" strike="noStrike" dirty="0">
                          <a:effectLst/>
                        </a:rPr>
                        <a:t>30</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事業者として行う防衛省の秘密の取り扱う業務の範囲及び態様に応じた秘密保全上のリスクを特定し、その内容について記載されているか。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764409056"/>
                  </a:ext>
                </a:extLst>
              </a:tr>
            </a:tbl>
          </a:graphicData>
        </a:graphic>
      </p:graphicFrame>
    </p:spTree>
    <p:extLst>
      <p:ext uri="{BB962C8B-B14F-4D97-AF65-F5344CB8AC3E}">
        <p14:creationId xmlns:p14="http://schemas.microsoft.com/office/powerpoint/2010/main" val="35490535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9"/>
          <p:cNvSpPr txBox="1">
            <a:spLocks noChangeArrowheads="1"/>
          </p:cNvSpPr>
          <p:nvPr/>
        </p:nvSpPr>
        <p:spPr bwMode="auto">
          <a:xfrm>
            <a:off x="291493" y="1428388"/>
            <a:ext cx="9323014" cy="4001224"/>
          </a:xfrm>
          <a:prstGeom prst="rect">
            <a:avLst/>
          </a:prstGeom>
          <a:noFill/>
          <a:ln w="9525">
            <a:noFill/>
            <a:miter lim="800000"/>
            <a:headEnd/>
            <a:tailEnd/>
          </a:ln>
        </p:spPr>
        <p:txBody>
          <a:bodyPr wrap="square">
            <a:spAutoFit/>
          </a:bodyPr>
          <a:lstStyle/>
          <a:p>
            <a:pPr marL="342900" indent="-342900" defTabSz="914400" fontAlgn="base">
              <a:lnSpc>
                <a:spcPts val="3100"/>
              </a:lnSpc>
              <a:spcBef>
                <a:spcPct val="50000"/>
              </a:spcBef>
              <a:spcAft>
                <a:spcPct val="0"/>
              </a:spcAft>
              <a:buFont typeface="Wingdings" panose="05000000000000000000" pitchFamily="2" charset="2"/>
              <a:buChar char="ü"/>
              <a:defRPr/>
            </a:pPr>
            <a:r>
              <a:rPr kumimoji="1" lang="ja-JP" altLang="en-US" sz="2400" dirty="0">
                <a:solidFill>
                  <a:prstClr val="black"/>
                </a:solidFill>
                <a:latin typeface="Meiryo UI" panose="020B0604030504040204" pitchFamily="50" charset="-128"/>
                <a:ea typeface="Meiryo UI" panose="020B0604030504040204" pitchFamily="50" charset="-128"/>
              </a:rPr>
              <a:t>組織として秘密保全を確実に実施するため、●●社が防衛省等との契約に基づき取り扱う秘密情報について、その重要性及び法令・契約上の位置付けを正しく理解すること。</a:t>
            </a:r>
            <a:endParaRPr kumimoji="1" lang="en-US" altLang="ja-JP" sz="2400" dirty="0">
              <a:solidFill>
                <a:prstClr val="black"/>
              </a:solidFill>
              <a:latin typeface="Meiryo UI" panose="020B0604030504040204" pitchFamily="50" charset="-128"/>
              <a:ea typeface="Meiryo UI" panose="020B0604030504040204" pitchFamily="50" charset="-128"/>
            </a:endParaRPr>
          </a:p>
          <a:p>
            <a:pPr marL="342900" indent="-342900" defTabSz="914400" fontAlgn="base">
              <a:lnSpc>
                <a:spcPts val="3100"/>
              </a:lnSpc>
              <a:spcBef>
                <a:spcPct val="50000"/>
              </a:spcBef>
              <a:spcAft>
                <a:spcPct val="0"/>
              </a:spcAft>
              <a:buFont typeface="Wingdings" panose="05000000000000000000" pitchFamily="2" charset="2"/>
              <a:buChar char="ü"/>
              <a:defRPr/>
            </a:pPr>
            <a:r>
              <a:rPr kumimoji="1" lang="ja-JP" altLang="en-US" sz="2400" dirty="0">
                <a:solidFill>
                  <a:prstClr val="black"/>
                </a:solidFill>
                <a:latin typeface="Meiryo UI" panose="020B0604030504040204" pitchFamily="50" charset="-128"/>
                <a:ea typeface="Meiryo UI" panose="020B0604030504040204" pitchFamily="50" charset="-128"/>
              </a:rPr>
              <a:t>関係社員として求められる役割と責任を自覚し、秘密文書・物件等の取扱要領について体系的に理解し、日常業務において適切な判断と行動がとられるようになること。</a:t>
            </a:r>
            <a:endParaRPr kumimoji="1" lang="en-US" altLang="ja-JP" sz="2400" dirty="0">
              <a:solidFill>
                <a:prstClr val="black"/>
              </a:solidFill>
              <a:latin typeface="Meiryo UI" panose="020B0604030504040204" pitchFamily="50" charset="-128"/>
              <a:ea typeface="Meiryo UI" panose="020B0604030504040204" pitchFamily="50" charset="-128"/>
            </a:endParaRPr>
          </a:p>
          <a:p>
            <a:pPr marL="342900" indent="-342900" defTabSz="914400" fontAlgn="base">
              <a:lnSpc>
                <a:spcPts val="3100"/>
              </a:lnSpc>
              <a:spcBef>
                <a:spcPct val="50000"/>
              </a:spcBef>
              <a:spcAft>
                <a:spcPct val="0"/>
              </a:spcAft>
              <a:buFont typeface="Wingdings" panose="05000000000000000000" pitchFamily="2" charset="2"/>
              <a:buChar char="ü"/>
              <a:defRPr/>
            </a:pPr>
            <a:r>
              <a:rPr kumimoji="1" lang="ja-JP" altLang="en-US" sz="2400" dirty="0">
                <a:solidFill>
                  <a:prstClr val="black"/>
                </a:solidFill>
                <a:latin typeface="Meiryo UI" panose="020B0604030504040204" pitchFamily="50" charset="-128"/>
                <a:ea typeface="Meiryo UI" panose="020B0604030504040204" pitchFamily="50" charset="-128"/>
              </a:rPr>
              <a:t>リスク評価の必要性を理解し、緊急時における連絡体制及び対応手順を把握した上で、定められたルールに従い速やかに報告・対応ができるようになること。</a:t>
            </a:r>
            <a:endParaRPr kumimoji="1" lang="en-US" altLang="ja-JP" sz="2400" dirty="0">
              <a:solidFill>
                <a:prstClr val="black"/>
              </a:solidFill>
              <a:latin typeface="Meiryo UI" panose="020B0604030504040204" pitchFamily="50" charset="-128"/>
              <a:ea typeface="Meiryo UI" panose="020B0604030504040204" pitchFamily="50" charset="-128"/>
            </a:endParaRPr>
          </a:p>
        </p:txBody>
      </p:sp>
      <p:sp>
        <p:nvSpPr>
          <p:cNvPr id="11" name="Rectangle 2">
            <a:extLst>
              <a:ext uri="{FF2B5EF4-FFF2-40B4-BE49-F238E27FC236}">
                <a16:creationId xmlns:a16="http://schemas.microsoft.com/office/drawing/2014/main" id="{E9DF9C0E-28C6-4E85-BD71-B96DF9EC6BE1}"/>
              </a:ext>
            </a:extLst>
          </p:cNvPr>
          <p:cNvSpPr txBox="1">
            <a:spLocks noChangeArrowheads="1"/>
          </p:cNvSpPr>
          <p:nvPr/>
        </p:nvSpPr>
        <p:spPr>
          <a:xfrm>
            <a:off x="0" y="0"/>
            <a:ext cx="9906000"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defRPr/>
            </a:pPr>
            <a:r>
              <a:rPr lang="ja-JP" altLang="en-US" sz="2400" dirty="0">
                <a:solidFill>
                  <a:prstClr val="white"/>
                </a:solidFill>
                <a:latin typeface="Meiryo UI" panose="020B0604030504040204" pitchFamily="50" charset="-128"/>
                <a:ea typeface="Meiryo UI" panose="020B0604030504040204" pitchFamily="50" charset="-128"/>
              </a:rPr>
              <a:t>本教育の目的</a:t>
            </a:r>
          </a:p>
        </p:txBody>
      </p:sp>
      <p:sp>
        <p:nvSpPr>
          <p:cNvPr id="12" name="スライド番号プレースホルダー 4">
            <a:extLst>
              <a:ext uri="{FF2B5EF4-FFF2-40B4-BE49-F238E27FC236}">
                <a16:creationId xmlns:a16="http://schemas.microsoft.com/office/drawing/2014/main" id="{6EA50F42-77F2-4E31-9C19-B8D207200217}"/>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2</a:t>
            </a:fld>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923569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D0BD41A-6509-43F1-B035-CC2A18789B2E}"/>
              </a:ext>
            </a:extLst>
          </p:cNvPr>
          <p:cNvSpPr/>
          <p:nvPr/>
        </p:nvSpPr>
        <p:spPr>
          <a:xfrm>
            <a:off x="3913293" y="3290502"/>
            <a:ext cx="2079415" cy="276999"/>
          </a:xfrm>
          <a:prstGeom prst="rect">
            <a:avLst/>
          </a:prstGeom>
        </p:spPr>
        <p:txBody>
          <a:bodyPr wrap="none">
            <a:spAutoFit/>
          </a:bodyPr>
          <a:lstStyle/>
          <a:p>
            <a:pPr defTabSz="914400">
              <a:spcBef>
                <a:spcPct val="0"/>
              </a:spcBef>
              <a:defRPr/>
            </a:pPr>
            <a:r>
              <a:rPr kumimoji="1" lang="ja-JP" altLang="en-US" sz="1200" dirty="0">
                <a:solidFill>
                  <a:prstClr val="white"/>
                </a:solidFill>
                <a:latin typeface="Meiryo UI" panose="020B0604030504040204" pitchFamily="50" charset="-128"/>
                <a:ea typeface="Meiryo UI" panose="020B0604030504040204" pitchFamily="50" charset="-128"/>
              </a:rPr>
              <a:t>６　関係社員の役割及び責任</a:t>
            </a:r>
          </a:p>
        </p:txBody>
      </p:sp>
      <p:sp>
        <p:nvSpPr>
          <p:cNvPr id="7" name="スライド番号プレースホルダー 4">
            <a:extLst>
              <a:ext uri="{FF2B5EF4-FFF2-40B4-BE49-F238E27FC236}">
                <a16:creationId xmlns:a16="http://schemas.microsoft.com/office/drawing/2014/main" id="{C5C5FB36-C8DF-4B38-89F6-9862C8375717}"/>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20</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1F6FB3B9-AB41-4611-AA30-D4DDF6ED0F9D}"/>
              </a:ext>
            </a:extLst>
          </p:cNvPr>
          <p:cNvSpPr txBox="1">
            <a:spLocks noChangeArrowheads="1"/>
          </p:cNvSpPr>
          <p:nvPr/>
        </p:nvSpPr>
        <p:spPr>
          <a:xfrm>
            <a:off x="69677" y="132675"/>
            <a:ext cx="4302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７　関係社員の役割及び責任</a:t>
            </a:r>
          </a:p>
        </p:txBody>
      </p:sp>
      <p:sp>
        <p:nvSpPr>
          <p:cNvPr id="9" name="タイトル 1">
            <a:extLst>
              <a:ext uri="{FF2B5EF4-FFF2-40B4-BE49-F238E27FC236}">
                <a16:creationId xmlns:a16="http://schemas.microsoft.com/office/drawing/2014/main" id="{E5FD14A1-1736-42BE-A686-0DA5CC7BFC65}"/>
              </a:ext>
            </a:extLst>
          </p:cNvPr>
          <p:cNvSpPr txBox="1">
            <a:spLocks/>
          </p:cNvSpPr>
          <p:nvPr/>
        </p:nvSpPr>
        <p:spPr>
          <a:xfrm>
            <a:off x="89803" y="839735"/>
            <a:ext cx="9490612" cy="3979915"/>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base">
              <a:spcAft>
                <a:spcPct val="0"/>
              </a:spcAft>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（１）</a:t>
            </a:r>
            <a:r>
              <a:rPr lang="ja-JP" altLang="en-US" sz="2400" dirty="0">
                <a:solidFill>
                  <a:prstClr val="black"/>
                </a:solidFill>
                <a:latin typeface="Meiryo UI" panose="020B0604030504040204" pitchFamily="50" charset="-128"/>
                <a:ea typeface="Meiryo UI" panose="020B0604030504040204" pitchFamily="50" charset="-128"/>
              </a:rPr>
              <a:t>関係社員の役割及び責任</a:t>
            </a:r>
            <a:endParaRPr lang="ja-JP" altLang="en-US" sz="2400" b="1" dirty="0">
              <a:solidFill>
                <a:prstClr val="black"/>
              </a:solidFill>
              <a:latin typeface="Meiryo UI" panose="020B0604030504040204" pitchFamily="50" charset="-128"/>
              <a:ea typeface="Meiryo UI" panose="020B0604030504040204" pitchFamily="50" charset="-128"/>
            </a:endParaRPr>
          </a:p>
          <a:p>
            <a:pPr indent="542925" algn="l" fontAlgn="base">
              <a:spcAft>
                <a:spcPct val="0"/>
              </a:spcAft>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ア　総括者 　　　</a:t>
            </a:r>
          </a:p>
          <a:p>
            <a:pPr marL="714375" indent="-85725" algn="l" fontAlgn="base">
              <a:spcAft>
                <a:spcPct val="0"/>
              </a:spcAft>
              <a:defRPr/>
            </a:pPr>
            <a:r>
              <a:rPr lang="ja-JP" altLang="en-US" sz="1800" b="1"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  　</a:t>
            </a: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秘密保全業務の最高責任者として秘密保全に関する適切な監督及び指導を行うとともに、秘密保全規則の実施を総括する。 </a:t>
            </a:r>
          </a:p>
          <a:p>
            <a:pPr indent="542925" algn="l" fontAlgn="base">
              <a:lnSpc>
                <a:spcPct val="60000"/>
              </a:lnSpc>
              <a:spcAft>
                <a:spcPct val="0"/>
              </a:spcAft>
              <a:defRPr/>
            </a:pPr>
            <a:endParaRPr lang="ja-JP" altLang="en-US" sz="18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endParaRPr>
          </a:p>
          <a:p>
            <a:pPr indent="542925" algn="l" fontAlgn="base">
              <a:spcAft>
                <a:spcPct val="0"/>
              </a:spcAft>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イ　管理責任者　　</a:t>
            </a:r>
          </a:p>
          <a:p>
            <a:pPr marL="714375" indent="-85725" algn="l" fontAlgn="base">
              <a:spcAft>
                <a:spcPct val="0"/>
              </a:spcAft>
              <a:defRPr/>
            </a:pPr>
            <a:r>
              <a:rPr lang="ja-JP" altLang="en-US" sz="1800" b="1"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　　</a:t>
            </a: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総括管理責任者を補佐し、秘密業務の管理の責に当たるとともに、保全責任者、取扱者の指導、監督に当たる。</a:t>
            </a:r>
          </a:p>
          <a:p>
            <a:pPr indent="542925" algn="l" fontAlgn="base">
              <a:lnSpc>
                <a:spcPct val="60000"/>
              </a:lnSpc>
              <a:spcAft>
                <a:spcPct val="0"/>
              </a:spcAft>
              <a:defRPr/>
            </a:pPr>
            <a:endParaRPr lang="ja-JP" altLang="en-US" sz="18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endParaRPr>
          </a:p>
          <a:p>
            <a:pPr indent="542925" algn="l" fontAlgn="base">
              <a:spcAft>
                <a:spcPct val="0"/>
              </a:spcAft>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ウ　保全責任者　</a:t>
            </a:r>
          </a:p>
          <a:p>
            <a:pPr marL="714375" indent="-85725" algn="l" fontAlgn="base">
              <a:lnSpc>
                <a:spcPct val="90000"/>
              </a:lnSpc>
              <a:spcAft>
                <a:spcPct val="0"/>
              </a:spcAft>
              <a:defRPr/>
            </a:pPr>
            <a:r>
              <a:rPr lang="ja-JP" altLang="en-US" sz="1800" b="1"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　　</a:t>
            </a: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管理責任者を補佐し秘密の情報等の取扱いの責に当たるとともに、取扱者の指導・監督に当たる。</a:t>
            </a:r>
          </a:p>
          <a:p>
            <a:pPr indent="542925" algn="l" fontAlgn="base">
              <a:lnSpc>
                <a:spcPct val="90000"/>
              </a:lnSpc>
              <a:spcAft>
                <a:spcPct val="0"/>
              </a:spcAft>
              <a:defRPr/>
            </a:pPr>
            <a:r>
              <a:rPr lang="ja-JP" altLang="en-US" sz="1800" b="1"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　   </a:t>
            </a:r>
          </a:p>
          <a:p>
            <a:pPr indent="542925" algn="l" fontAlgn="base">
              <a:spcAft>
                <a:spcPct val="0"/>
              </a:spcAft>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エ　代行者</a:t>
            </a:r>
            <a:endParaRPr lang="en-US" altLang="ja-JP"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endParaRPr>
          </a:p>
          <a:p>
            <a:pPr indent="628650" algn="l" fontAlgn="base">
              <a:spcAft>
                <a:spcPct val="0"/>
              </a:spcAft>
              <a:tabLst>
                <a:tab pos="628650" algn="l"/>
              </a:tabLst>
              <a:defRPr/>
            </a:pPr>
            <a:r>
              <a:rPr lang="ja-JP" altLang="en-US" sz="1800" b="1"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　　</a:t>
            </a: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管理責任者又は保全責任者の不在時に、臨時にその職務を代行する。</a:t>
            </a:r>
            <a:endParaRPr lang="en-US" altLang="ja-JP" sz="2000" b="1"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endParaRPr>
          </a:p>
          <a:p>
            <a:pPr indent="542925" algn="l" fontAlgn="base">
              <a:spcAft>
                <a:spcPct val="0"/>
              </a:spcAft>
              <a:defRPr/>
            </a:pPr>
            <a:endParaRPr lang="en-US" altLang="ja-JP" sz="1800" b="1"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endParaRPr>
          </a:p>
          <a:p>
            <a:pPr indent="542925" algn="l" fontAlgn="base">
              <a:spcAft>
                <a:spcPct val="0"/>
              </a:spcAft>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オ　取扱者　　　　　 </a:t>
            </a:r>
          </a:p>
          <a:p>
            <a:pPr indent="628650" algn="l" fontAlgn="base">
              <a:spcAft>
                <a:spcPct val="0"/>
              </a:spcAft>
              <a:defRPr/>
            </a:pPr>
            <a:r>
              <a:rPr lang="ja-JP" altLang="en-US" sz="1800" b="1" dirty="0">
                <a:solidFill>
                  <a:prstClr val="black"/>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秘密の情報等の取扱いに当たる。</a:t>
            </a:r>
            <a:endParaRPr lang="ja-JP" altLang="en-US" sz="2400" b="1" dirty="0">
              <a:solidFill>
                <a:prstClr val="black"/>
              </a:solidFill>
              <a:latin typeface="Meiryo UI" panose="020B0604030504040204" pitchFamily="50" charset="-128"/>
              <a:ea typeface="Meiryo UI" panose="020B0604030504040204" pitchFamily="50" charset="-128"/>
            </a:endParaRPr>
          </a:p>
        </p:txBody>
      </p:sp>
      <p:graphicFrame>
        <p:nvGraphicFramePr>
          <p:cNvPr id="4" name="表 3">
            <a:extLst>
              <a:ext uri="{FF2B5EF4-FFF2-40B4-BE49-F238E27FC236}">
                <a16:creationId xmlns:a16="http://schemas.microsoft.com/office/drawing/2014/main" id="{A310F2CE-4B46-4A3E-9558-A60D205B8320}"/>
              </a:ext>
            </a:extLst>
          </p:cNvPr>
          <p:cNvGraphicFramePr>
            <a:graphicFrameLocks noGrp="1"/>
          </p:cNvGraphicFramePr>
          <p:nvPr>
            <p:extLst>
              <p:ext uri="{D42A27DB-BD31-4B8C-83A1-F6EECF244321}">
                <p14:modId xmlns:p14="http://schemas.microsoft.com/office/powerpoint/2010/main" val="537534730"/>
              </p:ext>
            </p:extLst>
          </p:nvPr>
        </p:nvGraphicFramePr>
        <p:xfrm>
          <a:off x="9975850" y="1577975"/>
          <a:ext cx="3522428" cy="473529"/>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2697374107"/>
                    </a:ext>
                  </a:extLst>
                </a:gridCol>
                <a:gridCol w="3233150">
                  <a:extLst>
                    <a:ext uri="{9D8B030D-6E8A-4147-A177-3AD203B41FA5}">
                      <a16:colId xmlns:a16="http://schemas.microsoft.com/office/drawing/2014/main" val="2467278385"/>
                    </a:ext>
                  </a:extLst>
                </a:gridCol>
              </a:tblGrid>
              <a:tr h="473529">
                <a:tc>
                  <a:txBody>
                    <a:bodyPr/>
                    <a:lstStyle/>
                    <a:p>
                      <a:pPr algn="ctr" fontAlgn="ctr"/>
                      <a:r>
                        <a:rPr lang="en-US" altLang="ja-JP" sz="1000" u="none" strike="noStrike" dirty="0">
                          <a:effectLst/>
                        </a:rPr>
                        <a:t>31</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取扱業務の範囲及び態様並びに秘密保全上のリスクに照らし、総括者、保全責任者、関係社員等の役割及び責任について記載されているか。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683101628"/>
                  </a:ext>
                </a:extLst>
              </a:tr>
            </a:tbl>
          </a:graphicData>
        </a:graphic>
      </p:graphicFrame>
    </p:spTree>
    <p:extLst>
      <p:ext uri="{BB962C8B-B14F-4D97-AF65-F5344CB8AC3E}">
        <p14:creationId xmlns:p14="http://schemas.microsoft.com/office/powerpoint/2010/main" val="243435607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97098-26AD-E6CF-E85C-28DD0C954A3B}"/>
            </a:ext>
          </a:extLst>
        </p:cNvPr>
        <p:cNvGrpSpPr/>
        <p:nvPr/>
      </p:nvGrpSpPr>
      <p:grpSpPr>
        <a:xfrm>
          <a:off x="0" y="0"/>
          <a:ext cx="0" cy="0"/>
          <a:chOff x="0" y="0"/>
          <a:chExt cx="0" cy="0"/>
        </a:xfrm>
      </p:grpSpPr>
      <p:sp>
        <p:nvSpPr>
          <p:cNvPr id="11" name="タイトル 1">
            <a:extLst>
              <a:ext uri="{FF2B5EF4-FFF2-40B4-BE49-F238E27FC236}">
                <a16:creationId xmlns:a16="http://schemas.microsoft.com/office/drawing/2014/main" id="{4CDEFFFA-E77F-43CB-92FC-3919A3E89B54}"/>
              </a:ext>
            </a:extLst>
          </p:cNvPr>
          <p:cNvSpPr txBox="1">
            <a:spLocks/>
          </p:cNvSpPr>
          <p:nvPr/>
        </p:nvSpPr>
        <p:spPr>
          <a:xfrm>
            <a:off x="89803" y="839736"/>
            <a:ext cx="9490612" cy="3471008"/>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base">
              <a:spcAft>
                <a:spcPct val="0"/>
              </a:spcAft>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（２）</a:t>
            </a:r>
            <a:r>
              <a:rPr lang="ja-JP" altLang="en-US" sz="2400" dirty="0">
                <a:solidFill>
                  <a:prstClr val="black"/>
                </a:solidFill>
                <a:latin typeface="Meiryo UI" panose="020B0604030504040204" pitchFamily="50" charset="-128"/>
                <a:ea typeface="Meiryo UI" panose="020B0604030504040204" pitchFamily="50" charset="-128"/>
              </a:rPr>
              <a:t>関係社員</a:t>
            </a:r>
            <a:endParaRPr lang="en-US" altLang="ja-JP" sz="2400" dirty="0">
              <a:solidFill>
                <a:prstClr val="black"/>
              </a:solidFill>
              <a:latin typeface="Meiryo UI" panose="020B0604030504040204" pitchFamily="50" charset="-128"/>
              <a:ea typeface="Meiryo UI" panose="020B0604030504040204" pitchFamily="50" charset="-128"/>
            </a:endParaRPr>
          </a:p>
          <a:p>
            <a:pPr indent="900113" algn="l" fontAlgn="base">
              <a:spcAft>
                <a:spcPct val="0"/>
              </a:spcAft>
              <a:defRPr/>
            </a:pP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秘密を取り扱うことができるとされた従業者</a:t>
            </a:r>
            <a:endParaRPr lang="en-US" altLang="ja-JP"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endParaRPr>
          </a:p>
          <a:p>
            <a:pPr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endParaRPr>
          </a:p>
          <a:p>
            <a:pPr algn="l" fontAlgn="base">
              <a:spcAft>
                <a:spcPct val="0"/>
              </a:spcAft>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（３）</a:t>
            </a:r>
            <a:r>
              <a:rPr lang="ja-JP" altLang="en-US" sz="2400" dirty="0">
                <a:solidFill>
                  <a:prstClr val="black"/>
                </a:solidFill>
                <a:latin typeface="Meiryo UI" panose="020B0604030504040204" pitchFamily="50" charset="-128"/>
                <a:ea typeface="Meiryo UI" panose="020B0604030504040204" pitchFamily="50" charset="-128"/>
              </a:rPr>
              <a:t>関係社員の手続き</a:t>
            </a:r>
            <a:endParaRPr lang="ja-JP" altLang="en-US" sz="2400" b="1" dirty="0">
              <a:solidFill>
                <a:prstClr val="black"/>
              </a:solidFill>
              <a:latin typeface="Meiryo UI" panose="020B0604030504040204" pitchFamily="50" charset="-128"/>
              <a:ea typeface="Meiryo UI" panose="020B0604030504040204" pitchFamily="50" charset="-128"/>
            </a:endParaRPr>
          </a:p>
          <a:p>
            <a:pPr indent="628650" algn="l" fontAlgn="base">
              <a:spcBef>
                <a:spcPts val="600"/>
              </a:spcBef>
              <a:spcAft>
                <a:spcPct val="0"/>
              </a:spcAft>
              <a:defRPr/>
            </a:pP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ア　「同意書」を提出する。</a:t>
            </a:r>
            <a:endParaRPr lang="en-US" altLang="ja-JP"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endParaRPr>
          </a:p>
          <a:p>
            <a:pPr indent="628650" algn="l" fontAlgn="base">
              <a:spcBef>
                <a:spcPts val="600"/>
              </a:spcBef>
              <a:spcAft>
                <a:spcPct val="0"/>
              </a:spcAft>
              <a:defRPr/>
            </a:pP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イ　防衛省に「同意書の写し」と候補者名簿を提出し確認を受ける。</a:t>
            </a:r>
            <a:endParaRPr lang="en-US" altLang="ja-JP"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endParaRPr>
          </a:p>
          <a:p>
            <a:pPr indent="628650" algn="l" fontAlgn="base">
              <a:spcBef>
                <a:spcPts val="600"/>
              </a:spcBef>
              <a:spcAft>
                <a:spcPct val="0"/>
              </a:spcAft>
              <a:defRPr/>
            </a:pP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ウ　秘密を取り扱う前に、保全教育を受ける。</a:t>
            </a:r>
            <a:endParaRPr lang="en-US" altLang="ja-JP"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endParaRPr>
          </a:p>
          <a:p>
            <a:pPr indent="628650" algn="l" fontAlgn="base">
              <a:spcBef>
                <a:spcPts val="600"/>
              </a:spcBef>
              <a:spcAft>
                <a:spcPct val="0"/>
              </a:spcAft>
              <a:defRPr/>
            </a:pP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エ　適格証明書が交付される。（</a:t>
            </a:r>
            <a:r>
              <a:rPr lang="en-US" altLang="ja-JP"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a:t>
            </a: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a:t>
            </a:r>
            <a:endParaRPr lang="en-US" altLang="ja-JP"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endParaRPr>
          </a:p>
          <a:p>
            <a:pPr indent="628650" algn="l" fontAlgn="base">
              <a:spcBef>
                <a:spcPts val="600"/>
              </a:spcBef>
              <a:spcAft>
                <a:spcPct val="0"/>
              </a:spcAft>
              <a:defRPr/>
            </a:pP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 </a:t>
            </a:r>
            <a:r>
              <a:rPr lang="en-US" altLang="ja-JP"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a:t>
            </a: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適格証明書：当社の関係社員であることを証明もの。</a:t>
            </a:r>
            <a:endParaRPr lang="ja-JP" altLang="en-US" sz="2400" b="1" dirty="0">
              <a:solidFill>
                <a:prstClr val="black"/>
              </a:solidFill>
              <a:latin typeface="Meiryo UI" panose="020B0604030504040204" pitchFamily="50" charset="-128"/>
              <a:ea typeface="Meiryo UI" panose="020B0604030504040204" pitchFamily="50" charset="-128"/>
            </a:endParaRPr>
          </a:p>
        </p:txBody>
      </p:sp>
      <p:sp>
        <p:nvSpPr>
          <p:cNvPr id="2" name="Rectangle 2">
            <a:extLst>
              <a:ext uri="{FF2B5EF4-FFF2-40B4-BE49-F238E27FC236}">
                <a16:creationId xmlns:a16="http://schemas.microsoft.com/office/drawing/2014/main" id="{EBBDC274-EF3C-6088-A6CB-60CF1A233F9E}"/>
              </a:ext>
            </a:extLst>
          </p:cNvPr>
          <p:cNvSpPr>
            <a:spLocks noChangeArrowheads="1"/>
          </p:cNvSpPr>
          <p:nvPr/>
        </p:nvSpPr>
        <p:spPr bwMode="auto">
          <a:xfrm>
            <a:off x="2115741" y="4649674"/>
            <a:ext cx="627716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en-US" altLang="ja-JP" sz="2000" b="1" dirty="0">
                <a:solidFill>
                  <a:srgbClr val="008000"/>
                </a:solidFill>
                <a:latin typeface="Meiryo UI" panose="020B0604030504040204" pitchFamily="50" charset="-128"/>
                <a:ea typeface="Meiryo UI" panose="020B0604030504040204" pitchFamily="50" charset="-128"/>
              </a:rPr>
              <a:t>※</a:t>
            </a:r>
            <a:r>
              <a:rPr lang="ja-JP" altLang="en-US" sz="2000" b="1" dirty="0">
                <a:solidFill>
                  <a:srgbClr val="008000"/>
                </a:solidFill>
                <a:latin typeface="Meiryo UI" panose="020B0604030504040204" pitchFamily="50" charset="-128"/>
                <a:ea typeface="Meiryo UI" panose="020B0604030504040204" pitchFamily="50" charset="-128"/>
              </a:rPr>
              <a:t>貴社の適格証明書を記載ください。</a:t>
            </a:r>
            <a:endParaRPr lang="en-US" altLang="ja-JP" sz="2000" b="1" dirty="0">
              <a:solidFill>
                <a:srgbClr val="008000"/>
              </a:solidFill>
              <a:latin typeface="Meiryo UI" panose="020B0604030504040204" pitchFamily="50" charset="-128"/>
              <a:ea typeface="Meiryo UI" panose="020B0604030504040204" pitchFamily="50" charset="-128"/>
            </a:endParaRPr>
          </a:p>
        </p:txBody>
      </p:sp>
      <p:sp>
        <p:nvSpPr>
          <p:cNvPr id="7" name="スライド番号プレースホルダー 4">
            <a:extLst>
              <a:ext uri="{FF2B5EF4-FFF2-40B4-BE49-F238E27FC236}">
                <a16:creationId xmlns:a16="http://schemas.microsoft.com/office/drawing/2014/main" id="{142D4879-3E47-493C-A5CB-E1B2584FDB34}"/>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21</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7B92C3C5-0743-49B2-9476-0FC799B49819}"/>
              </a:ext>
            </a:extLst>
          </p:cNvPr>
          <p:cNvSpPr txBox="1">
            <a:spLocks noChangeArrowheads="1"/>
          </p:cNvSpPr>
          <p:nvPr/>
        </p:nvSpPr>
        <p:spPr>
          <a:xfrm>
            <a:off x="69677" y="132675"/>
            <a:ext cx="4302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７　関係社員の役割及び責任</a:t>
            </a:r>
          </a:p>
        </p:txBody>
      </p:sp>
      <p:sp>
        <p:nvSpPr>
          <p:cNvPr id="3" name="正方形/長方形 2">
            <a:extLst>
              <a:ext uri="{FF2B5EF4-FFF2-40B4-BE49-F238E27FC236}">
                <a16:creationId xmlns:a16="http://schemas.microsoft.com/office/drawing/2014/main" id="{E1F1292A-E447-4432-A2E7-2F6491CF38BF}"/>
              </a:ext>
            </a:extLst>
          </p:cNvPr>
          <p:cNvSpPr/>
          <p:nvPr/>
        </p:nvSpPr>
        <p:spPr>
          <a:xfrm>
            <a:off x="1876425" y="4649674"/>
            <a:ext cx="5095875" cy="197091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0" name="表 9">
            <a:extLst>
              <a:ext uri="{FF2B5EF4-FFF2-40B4-BE49-F238E27FC236}">
                <a16:creationId xmlns:a16="http://schemas.microsoft.com/office/drawing/2014/main" id="{6D4DE3DA-59DA-417F-A9A4-2F18A84BE389}"/>
              </a:ext>
            </a:extLst>
          </p:cNvPr>
          <p:cNvGraphicFramePr>
            <a:graphicFrameLocks noGrp="1"/>
          </p:cNvGraphicFramePr>
          <p:nvPr>
            <p:extLst>
              <p:ext uri="{D42A27DB-BD31-4B8C-83A1-F6EECF244321}">
                <p14:modId xmlns:p14="http://schemas.microsoft.com/office/powerpoint/2010/main" val="4051963021"/>
              </p:ext>
            </p:extLst>
          </p:nvPr>
        </p:nvGraphicFramePr>
        <p:xfrm>
          <a:off x="9975850" y="1577975"/>
          <a:ext cx="3522428" cy="473529"/>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2697374107"/>
                    </a:ext>
                  </a:extLst>
                </a:gridCol>
                <a:gridCol w="3233150">
                  <a:extLst>
                    <a:ext uri="{9D8B030D-6E8A-4147-A177-3AD203B41FA5}">
                      <a16:colId xmlns:a16="http://schemas.microsoft.com/office/drawing/2014/main" val="2467278385"/>
                    </a:ext>
                  </a:extLst>
                </a:gridCol>
              </a:tblGrid>
              <a:tr h="473529">
                <a:tc>
                  <a:txBody>
                    <a:bodyPr/>
                    <a:lstStyle/>
                    <a:p>
                      <a:pPr algn="ctr" fontAlgn="ctr"/>
                      <a:r>
                        <a:rPr lang="en-US" altLang="ja-JP" sz="1000" u="none" strike="noStrike" dirty="0">
                          <a:effectLst/>
                        </a:rPr>
                        <a:t>31</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取扱業務の範囲及び態様並びに秘密保全上のリスクに照らし、総括者、保全責任者、関係社員等の役割及び責任について記載されているか。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683101628"/>
                  </a:ext>
                </a:extLst>
              </a:tr>
            </a:tbl>
          </a:graphicData>
        </a:graphic>
      </p:graphicFrame>
    </p:spTree>
    <p:extLst>
      <p:ext uri="{BB962C8B-B14F-4D97-AF65-F5344CB8AC3E}">
        <p14:creationId xmlns:p14="http://schemas.microsoft.com/office/powerpoint/2010/main" val="364775793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4">
            <a:extLst>
              <a:ext uri="{FF2B5EF4-FFF2-40B4-BE49-F238E27FC236}">
                <a16:creationId xmlns:a16="http://schemas.microsoft.com/office/drawing/2014/main" id="{D2A754F7-F0C6-48BC-8028-4A5726BD79FB}"/>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22</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5514DB93-6057-43B9-8D84-8E164B7F2913}"/>
              </a:ext>
            </a:extLst>
          </p:cNvPr>
          <p:cNvSpPr txBox="1">
            <a:spLocks noChangeArrowheads="1"/>
          </p:cNvSpPr>
          <p:nvPr/>
        </p:nvSpPr>
        <p:spPr>
          <a:xfrm>
            <a:off x="69677" y="132675"/>
            <a:ext cx="3159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８　秘密の取扱要領</a:t>
            </a:r>
          </a:p>
        </p:txBody>
      </p:sp>
      <p:sp>
        <p:nvSpPr>
          <p:cNvPr id="9" name="タイトル 1">
            <a:extLst>
              <a:ext uri="{FF2B5EF4-FFF2-40B4-BE49-F238E27FC236}">
                <a16:creationId xmlns:a16="http://schemas.microsoft.com/office/drawing/2014/main" id="{FB4293EE-6034-4731-8AA9-0B37EE01FB45}"/>
              </a:ext>
            </a:extLst>
          </p:cNvPr>
          <p:cNvSpPr txBox="1">
            <a:spLocks/>
          </p:cNvSpPr>
          <p:nvPr/>
        </p:nvSpPr>
        <p:spPr>
          <a:xfrm>
            <a:off x="166005" y="849259"/>
            <a:ext cx="9739995" cy="5599165"/>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base">
              <a:spcAft>
                <a:spcPct val="0"/>
              </a:spcAft>
              <a:defRPr/>
            </a:pPr>
            <a:r>
              <a:rPr lang="ja-JP" altLang="en-US" sz="2400" dirty="0">
                <a:solidFill>
                  <a:prstClr val="black"/>
                </a:solidFill>
                <a:latin typeface="Meiryo UI" panose="020B0604030504040204" pitchFamily="50" charset="-128"/>
                <a:ea typeface="Meiryo UI" panose="020B0604030504040204" pitchFamily="50" charset="-128"/>
              </a:rPr>
              <a:t>（１）関係簿冊</a:t>
            </a:r>
            <a:endParaRPr lang="en-US" altLang="ja-JP" sz="2400" dirty="0">
              <a:solidFill>
                <a:prstClr val="black"/>
              </a:solidFill>
              <a:latin typeface="Meiryo UI" panose="020B0604030504040204" pitchFamily="50" charset="-128"/>
              <a:ea typeface="Meiryo UI" panose="020B0604030504040204" pitchFamily="50" charset="-128"/>
            </a:endParaRPr>
          </a:p>
          <a:p>
            <a:pPr indent="542925" algn="l" eaLnBrk="0" fontAlgn="base" hangingPunct="0">
              <a:spcBef>
                <a:spcPct val="200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ア　総括者は秘密業務の実施状況を記録するために、関係簿冊を備えなければならない。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indent="542925" algn="l" eaLnBrk="0" fontAlgn="base" hangingPunct="0">
              <a:spcBef>
                <a:spcPct val="200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イ　関係簿冊は、秘密保全の責任がある期間経過後も必要期間、保管する。</a:t>
            </a:r>
            <a:endParaRPr lang="en-US" altLang="ja-JP" sz="2000" dirty="0">
              <a:solidFill>
                <a:prstClr val="black"/>
              </a:solidFill>
              <a:latin typeface="Meiryo UI" panose="020B0604030504040204" pitchFamily="50" charset="-128"/>
              <a:ea typeface="Meiryo UI" panose="020B0604030504040204" pitchFamily="50" charset="-128"/>
            </a:endParaRPr>
          </a:p>
          <a:p>
            <a:pPr algn="l" eaLnBrk="0" fontAlgn="base" hangingPunct="0">
              <a:spcBef>
                <a:spcPct val="20000"/>
              </a:spcBef>
              <a:spcAft>
                <a:spcPct val="0"/>
              </a:spcAft>
              <a:tabLst>
                <a:tab pos="8248650" algn="l"/>
              </a:tabLst>
              <a:defRPr/>
            </a:pPr>
            <a:endParaRPr lang="en-US" altLang="ja-JP" sz="2000" dirty="0">
              <a:solidFill>
                <a:prstClr val="black"/>
              </a:solidFill>
              <a:latin typeface="Meiryo UI" panose="020B0604030504040204" pitchFamily="50" charset="-128"/>
              <a:ea typeface="Meiryo UI" panose="020B0604030504040204" pitchFamily="50" charset="-128"/>
            </a:endParaRPr>
          </a:p>
          <a:p>
            <a:pPr indent="536575" algn="l" eaLnBrk="0" fontAlgn="base" hangingPunct="0">
              <a:spcBef>
                <a:spcPct val="20000"/>
              </a:spcBef>
              <a:spcAft>
                <a:spcPct val="0"/>
              </a:spcAft>
              <a:tabLst>
                <a:tab pos="8248650" algn="l"/>
              </a:tabLst>
              <a:defRPr/>
            </a:pPr>
            <a:r>
              <a:rPr lang="ja-JP" altLang="en-US" sz="2400" dirty="0">
                <a:solidFill>
                  <a:prstClr val="black"/>
                </a:solidFill>
                <a:latin typeface="Meiryo UI" panose="020B0604030504040204" pitchFamily="50" charset="-128"/>
                <a:ea typeface="Meiryo UI" panose="020B0604030504040204" pitchFamily="50" charset="-128"/>
              </a:rPr>
              <a:t>関係簿冊の例</a:t>
            </a:r>
            <a:endParaRPr lang="en-US" altLang="ja-JP" sz="2400" dirty="0">
              <a:solidFill>
                <a:prstClr val="black"/>
              </a:solidFill>
              <a:latin typeface="Meiryo UI" panose="020B0604030504040204" pitchFamily="50" charset="-128"/>
              <a:ea typeface="Meiryo UI" panose="020B0604030504040204" pitchFamily="50" charset="-128"/>
            </a:endParaRPr>
          </a:p>
          <a:p>
            <a:pPr indent="536575" algn="l" eaLnBrk="0" fontAlgn="base" hangingPunct="0">
              <a:spcBef>
                <a:spcPct val="20000"/>
              </a:spcBef>
              <a:spcAft>
                <a:spcPct val="0"/>
              </a:spcAft>
              <a:tabLst>
                <a:tab pos="3228975" algn="l"/>
              </a:tabLst>
              <a:defRPr/>
            </a:pPr>
            <a:r>
              <a:rPr lang="ja-JP" altLang="en-US" sz="2000" dirty="0">
                <a:solidFill>
                  <a:prstClr val="black"/>
                </a:solidFill>
                <a:latin typeface="Meiryo UI" panose="020B0604030504040204" pitchFamily="50" charset="-128"/>
                <a:ea typeface="Meiryo UI" panose="020B0604030504040204" pitchFamily="50" charset="-128"/>
              </a:rPr>
              <a:t>・指名・解除簿</a:t>
            </a:r>
            <a:r>
              <a:rPr lang="en-US" altLang="ja-JP" sz="2000" dirty="0">
                <a:solidFill>
                  <a:prstClr val="black"/>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　・秘密適格証明書管理簿</a:t>
            </a:r>
            <a:endParaRPr lang="en-US" altLang="ja-JP" sz="2000" dirty="0">
              <a:solidFill>
                <a:prstClr val="black"/>
              </a:solidFill>
              <a:latin typeface="Meiryo UI" panose="020B0604030504040204" pitchFamily="50" charset="-128"/>
              <a:ea typeface="Meiryo UI" panose="020B0604030504040204" pitchFamily="50" charset="-128"/>
            </a:endParaRPr>
          </a:p>
          <a:p>
            <a:pPr indent="536575" algn="l" eaLnBrk="0" fontAlgn="base" hangingPunct="0">
              <a:spcBef>
                <a:spcPct val="20000"/>
              </a:spcBef>
              <a:spcAft>
                <a:spcPct val="0"/>
              </a:spcAft>
              <a:tabLst>
                <a:tab pos="3228975" algn="l"/>
              </a:tabLst>
              <a:defRPr/>
            </a:pPr>
            <a:r>
              <a:rPr lang="ja-JP" altLang="en-US" sz="2000" dirty="0">
                <a:solidFill>
                  <a:prstClr val="black"/>
                </a:solidFill>
                <a:latin typeface="Meiryo UI" panose="020B0604030504040204" pitchFamily="50" charset="-128"/>
                <a:ea typeface="Meiryo UI" panose="020B0604030504040204" pitchFamily="50" charset="-128"/>
              </a:rPr>
              <a:t>・引継確認簿</a:t>
            </a:r>
            <a:r>
              <a:rPr lang="en-US" altLang="ja-JP" sz="2000" dirty="0">
                <a:solidFill>
                  <a:prstClr val="black"/>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　・関係簿冊廃棄記録簿</a:t>
            </a:r>
            <a:endParaRPr lang="en-US" altLang="ja-JP" sz="2000" dirty="0">
              <a:solidFill>
                <a:prstClr val="black"/>
              </a:solidFill>
              <a:latin typeface="Meiryo UI" panose="020B0604030504040204" pitchFamily="50" charset="-128"/>
              <a:ea typeface="Meiryo UI" panose="020B0604030504040204" pitchFamily="50" charset="-128"/>
            </a:endParaRPr>
          </a:p>
          <a:p>
            <a:pPr indent="536575" algn="l" eaLnBrk="0" fontAlgn="base" hangingPunct="0">
              <a:spcBef>
                <a:spcPct val="20000"/>
              </a:spcBef>
              <a:spcAft>
                <a:spcPct val="0"/>
              </a:spcAft>
              <a:tabLst>
                <a:tab pos="3228975" algn="l"/>
              </a:tabLst>
              <a:defRPr/>
            </a:pPr>
            <a:r>
              <a:rPr lang="ja-JP" altLang="en-US" sz="2000" dirty="0">
                <a:solidFill>
                  <a:prstClr val="black"/>
                </a:solidFill>
                <a:latin typeface="Meiryo UI" panose="020B0604030504040204" pitchFamily="50" charset="-128"/>
                <a:ea typeface="Meiryo UI" panose="020B0604030504040204" pitchFamily="50" charset="-128"/>
              </a:rPr>
              <a:t>・秘密文書等保管簿</a:t>
            </a:r>
            <a:r>
              <a:rPr lang="en-US" altLang="ja-JP" sz="2000" dirty="0">
                <a:solidFill>
                  <a:prstClr val="black"/>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　・文字盤鍵組合番号変更記録簿</a:t>
            </a:r>
            <a:endParaRPr lang="en-US" altLang="ja-JP" sz="2000" dirty="0">
              <a:solidFill>
                <a:prstClr val="black"/>
              </a:solidFill>
              <a:latin typeface="Meiryo UI" panose="020B0604030504040204" pitchFamily="50" charset="-128"/>
              <a:ea typeface="Meiryo UI" panose="020B0604030504040204" pitchFamily="50" charset="-128"/>
            </a:endParaRPr>
          </a:p>
          <a:p>
            <a:pPr indent="536575" algn="l" eaLnBrk="0" fontAlgn="base" hangingPunct="0">
              <a:spcBef>
                <a:spcPct val="20000"/>
              </a:spcBef>
              <a:spcAft>
                <a:spcPct val="0"/>
              </a:spcAft>
              <a:tabLst>
                <a:tab pos="3228975" algn="l"/>
              </a:tabLst>
              <a:defRPr/>
            </a:pPr>
            <a:r>
              <a:rPr lang="ja-JP" altLang="en-US" sz="2000" dirty="0">
                <a:solidFill>
                  <a:prstClr val="black"/>
                </a:solidFill>
                <a:latin typeface="Meiryo UI" panose="020B0604030504040204" pitchFamily="50" charset="-128"/>
                <a:ea typeface="Meiryo UI" panose="020B0604030504040204" pitchFamily="50" charset="-128"/>
              </a:rPr>
              <a:t>・秘密文書等閲覧簿</a:t>
            </a:r>
            <a:r>
              <a:rPr lang="en-US" altLang="ja-JP" sz="2000" dirty="0">
                <a:solidFill>
                  <a:prstClr val="black"/>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　・秘密文書等貸出簿</a:t>
            </a:r>
            <a:endParaRPr lang="en-US" altLang="ja-JP" sz="2000" dirty="0">
              <a:solidFill>
                <a:prstClr val="black"/>
              </a:solidFill>
              <a:latin typeface="Meiryo UI" panose="020B0604030504040204" pitchFamily="50" charset="-128"/>
              <a:ea typeface="Meiryo UI" panose="020B0604030504040204" pitchFamily="50" charset="-128"/>
            </a:endParaRPr>
          </a:p>
          <a:p>
            <a:pPr indent="536575" algn="l" eaLnBrk="0" fontAlgn="base" hangingPunct="0">
              <a:spcBef>
                <a:spcPct val="20000"/>
              </a:spcBef>
              <a:spcAft>
                <a:spcPct val="0"/>
              </a:spcAft>
              <a:tabLst>
                <a:tab pos="3228975" algn="l"/>
              </a:tabLst>
              <a:defRPr/>
            </a:pPr>
            <a:r>
              <a:rPr lang="ja-JP" altLang="en-US" sz="2000" dirty="0">
                <a:solidFill>
                  <a:prstClr val="black"/>
                </a:solidFill>
                <a:latin typeface="Meiryo UI" panose="020B0604030504040204" pitchFamily="50" charset="-128"/>
                <a:ea typeface="Meiryo UI" panose="020B0604030504040204" pitchFamily="50" charset="-128"/>
              </a:rPr>
              <a:t>・検査記録表</a:t>
            </a:r>
            <a:r>
              <a:rPr lang="en-US" altLang="ja-JP" sz="2000" dirty="0">
                <a:solidFill>
                  <a:prstClr val="black"/>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　・秘密文書等保管状況点検表</a:t>
            </a:r>
            <a:endParaRPr lang="en-US" altLang="ja-JP" sz="2000" dirty="0">
              <a:solidFill>
                <a:prstClr val="black"/>
              </a:solidFill>
              <a:latin typeface="Meiryo UI" panose="020B0604030504040204" pitchFamily="50" charset="-128"/>
              <a:ea typeface="Meiryo UI" panose="020B0604030504040204" pitchFamily="50" charset="-128"/>
            </a:endParaRPr>
          </a:p>
          <a:p>
            <a:pPr indent="536575" algn="l" defTabSz="539750" fontAlgn="base">
              <a:spcBef>
                <a:spcPts val="1200"/>
              </a:spcBef>
              <a:spcAft>
                <a:spcPct val="0"/>
              </a:spcAft>
              <a:tabLst>
                <a:tab pos="3409950" algn="l"/>
              </a:tabLst>
              <a:defRPr/>
            </a:pPr>
            <a:r>
              <a:rPr lang="ja-JP" altLang="en-US" sz="2000" dirty="0">
                <a:solidFill>
                  <a:prstClr val="black"/>
                </a:solidFill>
                <a:latin typeface="Meiryo UI" panose="020B0604030504040204" pitchFamily="50" charset="-128"/>
                <a:ea typeface="Meiryo UI" panose="020B0604030504040204" pitchFamily="50" charset="-128"/>
              </a:rPr>
              <a:t>・秘密文書等保管一覧表</a:t>
            </a:r>
            <a:r>
              <a:rPr lang="en-US" altLang="ja-JP" sz="2000" dirty="0">
                <a:solidFill>
                  <a:prstClr val="black"/>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・秘密文書等作成実施記録簿</a:t>
            </a:r>
            <a:endParaRPr lang="en-US" altLang="ja-JP" sz="2000" dirty="0">
              <a:solidFill>
                <a:prstClr val="black"/>
              </a:solidFill>
              <a:latin typeface="Meiryo UI" panose="020B0604030504040204" pitchFamily="50" charset="-128"/>
              <a:ea typeface="Meiryo UI" panose="020B0604030504040204" pitchFamily="50" charset="-128"/>
            </a:endParaRPr>
          </a:p>
          <a:p>
            <a:pPr indent="536575" algn="l" defTabSz="852488" fontAlgn="base">
              <a:spcBef>
                <a:spcPts val="1200"/>
              </a:spcBef>
              <a:spcAft>
                <a:spcPct val="0"/>
              </a:spcAft>
              <a:defRPr/>
            </a:pPr>
            <a:r>
              <a:rPr lang="ja-JP" altLang="en-US" sz="2000" dirty="0">
                <a:solidFill>
                  <a:prstClr val="black"/>
                </a:solidFill>
                <a:latin typeface="Meiryo UI" panose="020B0604030504040204" pitchFamily="50" charset="-128"/>
                <a:ea typeface="Meiryo UI" panose="020B0604030504040204" pitchFamily="50" charset="-128"/>
              </a:rPr>
              <a:t>・反古紙廃棄簿</a:t>
            </a:r>
            <a:r>
              <a:rPr lang="en-US" altLang="ja-JP" sz="2000" dirty="0">
                <a:solidFill>
                  <a:prstClr val="black"/>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　　</a:t>
            </a:r>
            <a:r>
              <a:rPr lang="en-US" altLang="ja-JP" sz="2000" dirty="0">
                <a:solidFill>
                  <a:prstClr val="black"/>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・立入記録簿</a:t>
            </a:r>
            <a:endParaRPr lang="en-US" altLang="ja-JP" sz="2000" dirty="0">
              <a:solidFill>
                <a:prstClr val="black"/>
              </a:solidFill>
              <a:latin typeface="Meiryo UI" panose="020B0604030504040204" pitchFamily="50" charset="-128"/>
              <a:ea typeface="Meiryo UI" panose="020B0604030504040204" pitchFamily="50" charset="-128"/>
            </a:endParaRPr>
          </a:p>
          <a:p>
            <a:pPr indent="536575"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ja-JP" altLang="en-US" sz="2400" b="1" dirty="0">
              <a:solidFill>
                <a:prstClr val="black"/>
              </a:solidFill>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F8FE9731-3707-4AA4-BADC-CC005954F7E9}"/>
              </a:ext>
            </a:extLst>
          </p:cNvPr>
          <p:cNvGraphicFramePr>
            <a:graphicFrameLocks noGrp="1"/>
          </p:cNvGraphicFramePr>
          <p:nvPr>
            <p:extLst>
              <p:ext uri="{D42A27DB-BD31-4B8C-83A1-F6EECF244321}">
                <p14:modId xmlns:p14="http://schemas.microsoft.com/office/powerpoint/2010/main" val="1299146269"/>
              </p:ext>
            </p:extLst>
          </p:nvPr>
        </p:nvGraphicFramePr>
        <p:xfrm>
          <a:off x="10033000" y="1447800"/>
          <a:ext cx="3199522" cy="321651"/>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3312957030"/>
                    </a:ext>
                  </a:extLst>
                </a:gridCol>
                <a:gridCol w="2910409">
                  <a:extLst>
                    <a:ext uri="{9D8B030D-6E8A-4147-A177-3AD203B41FA5}">
                      <a16:colId xmlns:a16="http://schemas.microsoft.com/office/drawing/2014/main" val="891396445"/>
                    </a:ext>
                  </a:extLst>
                </a:gridCol>
              </a:tblGrid>
              <a:tr h="162365">
                <a:tc>
                  <a:txBody>
                    <a:bodyPr/>
                    <a:lstStyle/>
                    <a:p>
                      <a:pPr algn="ctr" fontAlgn="ctr"/>
                      <a:r>
                        <a:rPr lang="en-US" altLang="ja-JP" sz="1050" u="none" strike="noStrike" dirty="0">
                          <a:effectLst/>
                        </a:rPr>
                        <a:t>45</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50" u="none" strike="noStrike" dirty="0">
                          <a:effectLst/>
                        </a:rPr>
                        <a:t>関係簿冊の作成・記録・保存要領が記載されているか。</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2425161100"/>
                  </a:ext>
                </a:extLst>
              </a:tr>
            </a:tbl>
          </a:graphicData>
        </a:graphic>
      </p:graphicFrame>
    </p:spTree>
    <p:extLst>
      <p:ext uri="{BB962C8B-B14F-4D97-AF65-F5344CB8AC3E}">
        <p14:creationId xmlns:p14="http://schemas.microsoft.com/office/powerpoint/2010/main" val="53156336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a:extLst>
              <a:ext uri="{FF2B5EF4-FFF2-40B4-BE49-F238E27FC236}">
                <a16:creationId xmlns:a16="http://schemas.microsoft.com/office/drawing/2014/main" id="{0251726D-1FC3-4051-883A-EEF123C38AFD}"/>
              </a:ext>
            </a:extLst>
          </p:cNvPr>
          <p:cNvSpPr txBox="1">
            <a:spLocks/>
          </p:cNvSpPr>
          <p:nvPr/>
        </p:nvSpPr>
        <p:spPr>
          <a:xfrm>
            <a:off x="166005" y="896884"/>
            <a:ext cx="9663793" cy="5599165"/>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base">
              <a:spcAft>
                <a:spcPct val="0"/>
              </a:spcAft>
              <a:defRPr/>
            </a:pPr>
            <a:r>
              <a:rPr lang="ja-JP" altLang="en-US" sz="2400" dirty="0">
                <a:solidFill>
                  <a:prstClr val="black"/>
                </a:solidFill>
                <a:latin typeface="Meiryo UI" panose="020B0604030504040204" pitchFamily="50" charset="-128"/>
                <a:ea typeface="Meiryo UI" panose="020B0604030504040204" pitchFamily="50" charset="-128"/>
              </a:rPr>
              <a:t>（２）秘密の提供等に係る手続等</a:t>
            </a:r>
          </a:p>
          <a:p>
            <a:pPr marL="714375" indent="-171450" algn="l" eaLnBrk="0" fontAlgn="base" hangingPunct="0">
              <a:spcBef>
                <a:spcPct val="200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ア　防衛省等との契約に基づき、秘密（特定資料等）は、秘密の管理職員（秘密取扱業務に関して、取扱状況を管理し、及び監督する防衛装備庁の職員）又はその代理人を通じて交付されます。</a:t>
            </a:r>
            <a:endParaRPr lang="en-US" altLang="ja-JP" sz="2000" dirty="0">
              <a:solidFill>
                <a:prstClr val="black"/>
              </a:solidFill>
              <a:latin typeface="Meiryo UI" panose="020B0604030504040204" pitchFamily="50" charset="-128"/>
              <a:ea typeface="Meiryo UI" panose="020B0604030504040204" pitchFamily="50" charset="-128"/>
            </a:endParaRPr>
          </a:p>
          <a:p>
            <a:pPr marL="714375" indent="-171450" algn="l" eaLnBrk="0" fontAlgn="base" hangingPunct="0">
              <a:lnSpc>
                <a:spcPts val="2400"/>
              </a:lnSpc>
              <a:spcBef>
                <a:spcPts val="12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イ　交付される秘密には、秘密の該当区分を示す表示、その他装備政策部長が別に定める表示が付されます。</a:t>
            </a:r>
            <a:endParaRPr lang="en-US" altLang="ja-JP" sz="2000" dirty="0">
              <a:solidFill>
                <a:prstClr val="black"/>
              </a:solidFill>
              <a:latin typeface="Meiryo UI" panose="020B0604030504040204" pitchFamily="50" charset="-128"/>
              <a:ea typeface="Meiryo UI" panose="020B0604030504040204" pitchFamily="50" charset="-128"/>
            </a:endParaRPr>
          </a:p>
          <a:p>
            <a:pPr indent="895350" algn="l" eaLnBrk="0" fontAlgn="base" hangingPunct="0">
              <a:spcBef>
                <a:spcPct val="200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　特別防衛秘密</a:t>
            </a:r>
            <a:endParaRPr lang="en-US" altLang="ja-JP" sz="2000" dirty="0">
              <a:solidFill>
                <a:prstClr val="black"/>
              </a:solidFill>
              <a:latin typeface="Meiryo UI" panose="020B0604030504040204" pitchFamily="50" charset="-128"/>
              <a:ea typeface="Meiryo UI" panose="020B0604030504040204" pitchFamily="50" charset="-128"/>
            </a:endParaRPr>
          </a:p>
          <a:p>
            <a:pPr indent="1295400" algn="l" eaLnBrk="0" fontAlgn="base" hangingPunct="0">
              <a:spcBef>
                <a:spcPct val="200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秘密区分（機密、極秘又は秘の別）及び米国政府の表示を確認する。</a:t>
            </a:r>
            <a:endParaRPr lang="en-US" altLang="ja-JP" sz="2000" dirty="0">
              <a:solidFill>
                <a:prstClr val="black"/>
              </a:solidFill>
              <a:latin typeface="Meiryo UI" panose="020B0604030504040204" pitchFamily="50" charset="-128"/>
              <a:ea typeface="Meiryo UI" panose="020B0604030504040204" pitchFamily="50" charset="-128"/>
            </a:endParaRPr>
          </a:p>
          <a:p>
            <a:pPr indent="895350" algn="l" eaLnBrk="0" fontAlgn="base" hangingPunct="0">
              <a:spcBef>
                <a:spcPct val="200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　特定秘密</a:t>
            </a:r>
            <a:endParaRPr lang="en-US" altLang="ja-JP" sz="2000" dirty="0">
              <a:solidFill>
                <a:prstClr val="black"/>
              </a:solidFill>
              <a:latin typeface="Meiryo UI" panose="020B0604030504040204" pitchFamily="50" charset="-128"/>
              <a:ea typeface="Meiryo UI" panose="020B0604030504040204" pitchFamily="50" charset="-128"/>
            </a:endParaRPr>
          </a:p>
          <a:p>
            <a:pPr marL="1085850" indent="257175" algn="l" eaLnBrk="0" fontAlgn="base" hangingPunct="0">
              <a:spcBef>
                <a:spcPct val="200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当該特定資料等を契約事業者に提供する旨を記載し、又は記録した文書又は電磁的記録が添えられる。</a:t>
            </a:r>
            <a:endParaRPr lang="en-US" altLang="ja-JP" sz="2000" dirty="0">
              <a:solidFill>
                <a:prstClr val="black"/>
              </a:solidFill>
              <a:latin typeface="Meiryo UI" panose="020B0604030504040204" pitchFamily="50" charset="-128"/>
              <a:ea typeface="Meiryo UI" panose="020B0604030504040204" pitchFamily="50" charset="-128"/>
            </a:endParaRPr>
          </a:p>
          <a:p>
            <a:pPr indent="895350" algn="l" eaLnBrk="0" fontAlgn="base" hangingPunct="0">
              <a:spcBef>
                <a:spcPct val="200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　装備品等秘密</a:t>
            </a:r>
            <a:endParaRPr lang="en-US" altLang="ja-JP" sz="2000" dirty="0">
              <a:solidFill>
                <a:prstClr val="black"/>
              </a:solidFill>
              <a:latin typeface="Meiryo UI" panose="020B0604030504040204" pitchFamily="50" charset="-128"/>
              <a:ea typeface="Meiryo UI" panose="020B0604030504040204" pitchFamily="50" charset="-128"/>
            </a:endParaRPr>
          </a:p>
          <a:p>
            <a:pPr marL="1066800" indent="247650" algn="l" eaLnBrk="0" fontAlgn="base" hangingPunct="0">
              <a:spcBef>
                <a:spcPct val="200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装備品等秘密指定書（当該特定資料等において装備品等秘密を記録し、又は化体する部分を特定するために必要な事項を記載した書面）が添えられる。</a:t>
            </a:r>
            <a:endParaRPr lang="en-US" altLang="ja-JP" sz="2000" dirty="0">
              <a:solidFill>
                <a:prstClr val="black"/>
              </a:solidFill>
              <a:latin typeface="Meiryo UI" panose="020B0604030504040204" pitchFamily="50" charset="-128"/>
              <a:ea typeface="Meiryo UI" panose="020B0604030504040204" pitchFamily="50" charset="-128"/>
            </a:endParaRPr>
          </a:p>
          <a:p>
            <a:pPr marL="714375" indent="-171450" algn="l" eaLnBrk="0" fontAlgn="base" hangingPunct="0">
              <a:spcBef>
                <a:spcPts val="12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ウ　秘密である特定資料等の交付を受け、又は秘密を保有したときは、これらを取り扱う関係社員にその旨を周知します。</a:t>
            </a:r>
            <a:endParaRPr lang="en-US" altLang="ja-JP" sz="20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ja-JP" altLang="en-US" sz="2400" b="1" dirty="0">
              <a:solidFill>
                <a:prstClr val="black"/>
              </a:solidFill>
              <a:latin typeface="Meiryo UI" panose="020B0604030504040204" pitchFamily="50" charset="-128"/>
              <a:ea typeface="Meiryo UI" panose="020B0604030504040204" pitchFamily="50" charset="-128"/>
            </a:endParaRPr>
          </a:p>
        </p:txBody>
      </p:sp>
      <p:sp>
        <p:nvSpPr>
          <p:cNvPr id="7" name="スライド番号プレースホルダー 4">
            <a:extLst>
              <a:ext uri="{FF2B5EF4-FFF2-40B4-BE49-F238E27FC236}">
                <a16:creationId xmlns:a16="http://schemas.microsoft.com/office/drawing/2014/main" id="{4336C65B-90ED-4F9C-BB7E-E445D21252A0}"/>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23</a:t>
            </a:fld>
            <a:endParaRPr kumimoji="1" lang="ja-JP" altLang="en-US" sz="1400" dirty="0">
              <a:latin typeface="Meiryo UI" panose="020B0604030504040204" pitchFamily="50" charset="-128"/>
              <a:ea typeface="Meiryo UI" panose="020B0604030504040204" pitchFamily="50" charset="-128"/>
            </a:endParaRPr>
          </a:p>
        </p:txBody>
      </p:sp>
      <p:sp>
        <p:nvSpPr>
          <p:cNvPr id="6" name="Rectangle 2">
            <a:extLst>
              <a:ext uri="{FF2B5EF4-FFF2-40B4-BE49-F238E27FC236}">
                <a16:creationId xmlns:a16="http://schemas.microsoft.com/office/drawing/2014/main" id="{C2FDCE30-AF3D-429B-8FB1-4FFBB2E6FC10}"/>
              </a:ext>
            </a:extLst>
          </p:cNvPr>
          <p:cNvSpPr txBox="1">
            <a:spLocks noChangeArrowheads="1"/>
          </p:cNvSpPr>
          <p:nvPr/>
        </p:nvSpPr>
        <p:spPr>
          <a:xfrm>
            <a:off x="69677" y="132675"/>
            <a:ext cx="3159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８　秘密の取扱要領</a:t>
            </a:r>
          </a:p>
        </p:txBody>
      </p:sp>
      <p:graphicFrame>
        <p:nvGraphicFramePr>
          <p:cNvPr id="3" name="表 2">
            <a:extLst>
              <a:ext uri="{FF2B5EF4-FFF2-40B4-BE49-F238E27FC236}">
                <a16:creationId xmlns:a16="http://schemas.microsoft.com/office/drawing/2014/main" id="{34CB8CC7-02D8-48C3-BFD1-CC0BC459553F}"/>
              </a:ext>
            </a:extLst>
          </p:cNvPr>
          <p:cNvGraphicFramePr>
            <a:graphicFrameLocks noGrp="1"/>
          </p:cNvGraphicFramePr>
          <p:nvPr>
            <p:extLst>
              <p:ext uri="{D42A27DB-BD31-4B8C-83A1-F6EECF244321}">
                <p14:modId xmlns:p14="http://schemas.microsoft.com/office/powerpoint/2010/main" val="2006807045"/>
              </p:ext>
            </p:extLst>
          </p:nvPr>
        </p:nvGraphicFramePr>
        <p:xfrm>
          <a:off x="9988550" y="979714"/>
          <a:ext cx="3759864" cy="442537"/>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1783186949"/>
                    </a:ext>
                  </a:extLst>
                </a:gridCol>
                <a:gridCol w="3470751">
                  <a:extLst>
                    <a:ext uri="{9D8B030D-6E8A-4147-A177-3AD203B41FA5}">
                      <a16:colId xmlns:a16="http://schemas.microsoft.com/office/drawing/2014/main" val="3722264847"/>
                    </a:ext>
                  </a:extLst>
                </a:gridCol>
              </a:tblGrid>
              <a:tr h="442537">
                <a:tc>
                  <a:txBody>
                    <a:bodyPr/>
                    <a:lstStyle/>
                    <a:p>
                      <a:pPr algn="ctr" fontAlgn="ctr"/>
                      <a:r>
                        <a:rPr lang="en-US" altLang="ja-JP" sz="900" u="none" strike="noStrike" dirty="0">
                          <a:effectLst/>
                        </a:rPr>
                        <a:t>36</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900" u="none" strike="noStrike" dirty="0">
                          <a:effectLst/>
                        </a:rPr>
                        <a:t>防衛装備庁からの秘密の提供等に係る手続等が記載されているか。</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724524333"/>
                  </a:ext>
                </a:extLst>
              </a:tr>
            </a:tbl>
          </a:graphicData>
        </a:graphic>
      </p:graphicFrame>
      <p:graphicFrame>
        <p:nvGraphicFramePr>
          <p:cNvPr id="9" name="表 8">
            <a:extLst>
              <a:ext uri="{FF2B5EF4-FFF2-40B4-BE49-F238E27FC236}">
                <a16:creationId xmlns:a16="http://schemas.microsoft.com/office/drawing/2014/main" id="{C4674532-FAA0-46C9-82C2-FD200812C5A3}"/>
              </a:ext>
            </a:extLst>
          </p:cNvPr>
          <p:cNvGraphicFramePr>
            <a:graphicFrameLocks noGrp="1"/>
          </p:cNvGraphicFramePr>
          <p:nvPr>
            <p:extLst>
              <p:ext uri="{D42A27DB-BD31-4B8C-83A1-F6EECF244321}">
                <p14:modId xmlns:p14="http://schemas.microsoft.com/office/powerpoint/2010/main" val="1565353059"/>
              </p:ext>
            </p:extLst>
          </p:nvPr>
        </p:nvGraphicFramePr>
        <p:xfrm>
          <a:off x="9963150" y="6170444"/>
          <a:ext cx="3199522" cy="316080"/>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424495495"/>
                    </a:ext>
                  </a:extLst>
                </a:gridCol>
                <a:gridCol w="2910409">
                  <a:extLst>
                    <a:ext uri="{9D8B030D-6E8A-4147-A177-3AD203B41FA5}">
                      <a16:colId xmlns:a16="http://schemas.microsoft.com/office/drawing/2014/main" val="666883017"/>
                    </a:ext>
                  </a:extLst>
                </a:gridCol>
              </a:tblGrid>
              <a:tr h="316080">
                <a:tc>
                  <a:txBody>
                    <a:bodyPr/>
                    <a:lstStyle/>
                    <a:p>
                      <a:pPr algn="ctr" fontAlgn="ctr"/>
                      <a:r>
                        <a:rPr lang="en-US" altLang="ja-JP" sz="1000" u="none" strike="noStrike" dirty="0">
                          <a:effectLst/>
                        </a:rPr>
                        <a:t>46</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特定秘密／装備品等秘密の指定、周知等に関することが記載されているか。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1088691776"/>
                  </a:ext>
                </a:extLst>
              </a:tr>
            </a:tbl>
          </a:graphicData>
        </a:graphic>
      </p:graphicFrame>
    </p:spTree>
    <p:extLst>
      <p:ext uri="{BB962C8B-B14F-4D97-AF65-F5344CB8AC3E}">
        <p14:creationId xmlns:p14="http://schemas.microsoft.com/office/powerpoint/2010/main" val="1282012003"/>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1623382A-D7F6-4890-83B0-DF71B3B44190}"/>
              </a:ext>
            </a:extLst>
          </p:cNvPr>
          <p:cNvSpPr txBox="1">
            <a:spLocks/>
          </p:cNvSpPr>
          <p:nvPr/>
        </p:nvSpPr>
        <p:spPr>
          <a:xfrm>
            <a:off x="166005" y="896884"/>
            <a:ext cx="9663793" cy="5599165"/>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base">
              <a:spcAft>
                <a:spcPct val="0"/>
              </a:spcAft>
              <a:defRPr/>
            </a:pPr>
            <a:r>
              <a:rPr lang="ja-JP" altLang="en-US" sz="2400" dirty="0">
                <a:solidFill>
                  <a:prstClr val="black"/>
                </a:solidFill>
                <a:latin typeface="Meiryo UI" panose="020B0604030504040204" pitchFamily="50" charset="-128"/>
                <a:ea typeface="Meiryo UI" panose="020B0604030504040204" pitchFamily="50" charset="-128"/>
              </a:rPr>
              <a:t>（３）秘密の文書・物件の作成について</a:t>
            </a:r>
            <a:endParaRPr lang="ja-JP" altLang="en-US" sz="2400" b="1" dirty="0">
              <a:solidFill>
                <a:prstClr val="black"/>
              </a:solidFill>
              <a:latin typeface="Meiryo UI" panose="020B0604030504040204" pitchFamily="50" charset="-128"/>
              <a:ea typeface="Meiryo UI" panose="020B0604030504040204" pitchFamily="50" charset="-128"/>
            </a:endParaRPr>
          </a:p>
          <a:p>
            <a:pPr marL="714375" indent="-171450" algn="l" eaLnBrk="0" fontAlgn="base" hangingPunct="0">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ア　秘密の文書・物件（特定資料等）を作成（複製及び製作を含む。）しようとする場合には、あらかじめ、秘密の管理職員の許可を得る必要があります。</a:t>
            </a:r>
            <a:r>
              <a:rPr lang="ja-JP" altLang="en-US" sz="2000" dirty="0">
                <a:solidFill>
                  <a:srgbClr val="FF0000"/>
                </a:solidFill>
                <a:latin typeface="Meiryo UI" panose="020B0604030504040204" pitchFamily="50" charset="-128"/>
                <a:ea typeface="Meiryo UI" panose="020B0604030504040204" pitchFamily="50" charset="-128"/>
              </a:rPr>
              <a:t>　</a:t>
            </a:r>
            <a:endParaRPr lang="en-US" altLang="ja-JP" sz="2000" dirty="0">
              <a:solidFill>
                <a:srgbClr val="FF0000"/>
              </a:solidFill>
              <a:latin typeface="Meiryo UI" panose="020B0604030504040204" pitchFamily="50" charset="-128"/>
              <a:ea typeface="Meiryo UI" panose="020B0604030504040204" pitchFamily="50" charset="-128"/>
            </a:endParaRPr>
          </a:p>
          <a:p>
            <a:pPr marL="714375" indent="-171450" algn="l" eaLnBrk="0" fontAlgn="base" hangingPunct="0">
              <a:spcAft>
                <a:spcPct val="0"/>
              </a:spcAft>
              <a:tabLst>
                <a:tab pos="8248650" algn="l"/>
              </a:tabLst>
              <a:defRPr/>
            </a:pPr>
            <a:r>
              <a:rPr lang="ja-JP" altLang="en-US" sz="2000" dirty="0">
                <a:solidFill>
                  <a:srgbClr val="FF0000"/>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ただし、防衛省等の契約に特定資料等の作成に係る定めがあるときは、当該定めに従います。</a:t>
            </a:r>
            <a:endParaRPr lang="en-US" altLang="ja-JP" sz="2000" dirty="0">
              <a:solidFill>
                <a:prstClr val="black"/>
              </a:solidFill>
              <a:latin typeface="Meiryo UI" panose="020B0604030504040204" pitchFamily="50" charset="-128"/>
              <a:ea typeface="Meiryo UI" panose="020B0604030504040204" pitchFamily="50" charset="-128"/>
            </a:endParaRPr>
          </a:p>
          <a:p>
            <a:pPr marL="714375" indent="-171450" algn="l" eaLnBrk="0" fontAlgn="base" hangingPunct="0">
              <a:spcBef>
                <a:spcPts val="18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イ　特定資料等を作成する場合には、これらを作成する方法の細部について秘密の管理職員と協議し、秘密の管理職員又はその指名する者の立会いの下に行わなければなりません。</a:t>
            </a:r>
            <a:endParaRPr lang="en-US" altLang="ja-JP" sz="2000" dirty="0">
              <a:solidFill>
                <a:prstClr val="black"/>
              </a:solidFill>
              <a:latin typeface="Meiryo UI" panose="020B0604030504040204" pitchFamily="50" charset="-128"/>
              <a:ea typeface="Meiryo UI" panose="020B0604030504040204" pitchFamily="50" charset="-128"/>
            </a:endParaRPr>
          </a:p>
          <a:p>
            <a:pPr marL="714375" indent="-171450" algn="l" eaLnBrk="0" fontAlgn="base" hangingPunct="0">
              <a:spcBef>
                <a:spcPts val="1200"/>
              </a:spcBef>
              <a:spcAft>
                <a:spcPct val="0"/>
              </a:spcAft>
              <a:tabLst>
                <a:tab pos="714375" algn="l"/>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ウ　特定資料等を作成したときは、速やかにその旨を秘密の管理職員に書面又は電磁的記録により報告し、必要な指示を受けます。</a:t>
            </a:r>
            <a:endParaRPr lang="en-US" altLang="ja-JP" sz="2000" dirty="0">
              <a:solidFill>
                <a:prstClr val="black"/>
              </a:solidFill>
              <a:latin typeface="Meiryo UI" panose="020B0604030504040204" pitchFamily="50" charset="-128"/>
              <a:ea typeface="Meiryo UI" panose="020B0604030504040204" pitchFamily="50" charset="-128"/>
            </a:endParaRPr>
          </a:p>
          <a:p>
            <a:pPr marL="714375" indent="-171450" algn="l" eaLnBrk="0" fontAlgn="base" hangingPunct="0">
              <a:spcBef>
                <a:spcPts val="1200"/>
              </a:spcBef>
              <a:spcAft>
                <a:spcPct val="0"/>
              </a:spcAft>
              <a:tabLst>
                <a:tab pos="8248650" algn="l"/>
              </a:tabLst>
              <a:defRPr/>
            </a:pPr>
            <a:r>
              <a:rPr lang="ja-JP" altLang="en-US" sz="2000" dirty="0">
                <a:solidFill>
                  <a:prstClr val="black"/>
                </a:solidFill>
                <a:latin typeface="Meiryo UI" panose="020B0604030504040204" pitchFamily="50" charset="-128"/>
                <a:ea typeface="Meiryo UI" panose="020B0604030504040204" pitchFamily="50" charset="-128"/>
              </a:rPr>
              <a:t>エ　特定資料等の作成に際して、完成に至らなかったものがあるときは、秘密の管理職員の指示に従い、これを秘密の管理職員に引き渡し、又は秘密を探知することができないよう、焼却、粉砕、細断、溶解、破壊等の復元不可能な方法により、確実に廃棄しなければなりません。</a:t>
            </a:r>
            <a:endParaRPr lang="en-US" altLang="ja-JP" sz="2000" dirty="0">
              <a:solidFill>
                <a:srgbClr val="FF0000"/>
              </a:solidFill>
              <a:latin typeface="Meiryo UI" panose="020B0604030504040204" pitchFamily="50" charset="-128"/>
              <a:ea typeface="Meiryo UI" panose="020B0604030504040204" pitchFamily="50" charset="-128"/>
            </a:endParaRPr>
          </a:p>
          <a:p>
            <a:pPr indent="542925"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ja-JP" altLang="en-US" sz="2400" b="1" dirty="0">
              <a:solidFill>
                <a:prstClr val="black"/>
              </a:solidFill>
              <a:latin typeface="Meiryo UI" panose="020B0604030504040204" pitchFamily="50" charset="-128"/>
              <a:ea typeface="Meiryo UI" panose="020B0604030504040204" pitchFamily="50" charset="-128"/>
            </a:endParaRPr>
          </a:p>
        </p:txBody>
      </p:sp>
      <p:sp>
        <p:nvSpPr>
          <p:cNvPr id="7" name="スライド番号プレースホルダー 4">
            <a:extLst>
              <a:ext uri="{FF2B5EF4-FFF2-40B4-BE49-F238E27FC236}">
                <a16:creationId xmlns:a16="http://schemas.microsoft.com/office/drawing/2014/main" id="{0078DFEF-0540-406A-B953-AF7B4D48D84F}"/>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24</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B6B5AA22-A46B-4659-8DF4-DABA5E240862}"/>
              </a:ext>
            </a:extLst>
          </p:cNvPr>
          <p:cNvSpPr txBox="1">
            <a:spLocks noChangeArrowheads="1"/>
          </p:cNvSpPr>
          <p:nvPr/>
        </p:nvSpPr>
        <p:spPr>
          <a:xfrm>
            <a:off x="69677" y="132675"/>
            <a:ext cx="2959273"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８　秘密の取扱要領</a:t>
            </a:r>
          </a:p>
        </p:txBody>
      </p:sp>
      <p:graphicFrame>
        <p:nvGraphicFramePr>
          <p:cNvPr id="3" name="表 2">
            <a:extLst>
              <a:ext uri="{FF2B5EF4-FFF2-40B4-BE49-F238E27FC236}">
                <a16:creationId xmlns:a16="http://schemas.microsoft.com/office/drawing/2014/main" id="{5E634118-96B1-4643-947B-D8E2055EC319}"/>
              </a:ext>
            </a:extLst>
          </p:cNvPr>
          <p:cNvGraphicFramePr>
            <a:graphicFrameLocks noGrp="1"/>
          </p:cNvGraphicFramePr>
          <p:nvPr>
            <p:extLst>
              <p:ext uri="{D42A27DB-BD31-4B8C-83A1-F6EECF244321}">
                <p14:modId xmlns:p14="http://schemas.microsoft.com/office/powerpoint/2010/main" val="679163557"/>
              </p:ext>
            </p:extLst>
          </p:nvPr>
        </p:nvGraphicFramePr>
        <p:xfrm>
          <a:off x="10020300" y="1390650"/>
          <a:ext cx="3199522" cy="306411"/>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2999257665"/>
                    </a:ext>
                  </a:extLst>
                </a:gridCol>
                <a:gridCol w="2910409">
                  <a:extLst>
                    <a:ext uri="{9D8B030D-6E8A-4147-A177-3AD203B41FA5}">
                      <a16:colId xmlns:a16="http://schemas.microsoft.com/office/drawing/2014/main" val="1411434258"/>
                    </a:ext>
                  </a:extLst>
                </a:gridCol>
              </a:tblGrid>
              <a:tr h="162365">
                <a:tc>
                  <a:txBody>
                    <a:bodyPr/>
                    <a:lstStyle/>
                    <a:p>
                      <a:pPr algn="ctr" fontAlgn="ctr"/>
                      <a:r>
                        <a:rPr lang="en-US" altLang="ja-JP" sz="1000" u="none" strike="noStrike" dirty="0">
                          <a:effectLst/>
                        </a:rPr>
                        <a:t>47</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秘密の文書、図画及び物件の作成要領が記載されているか。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560335766"/>
                  </a:ext>
                </a:extLst>
              </a:tr>
            </a:tbl>
          </a:graphicData>
        </a:graphic>
      </p:graphicFrame>
    </p:spTree>
    <p:extLst>
      <p:ext uri="{BB962C8B-B14F-4D97-AF65-F5344CB8AC3E}">
        <p14:creationId xmlns:p14="http://schemas.microsoft.com/office/powerpoint/2010/main" val="3606279956"/>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タイトル 1">
            <a:extLst>
              <a:ext uri="{FF2B5EF4-FFF2-40B4-BE49-F238E27FC236}">
                <a16:creationId xmlns:a16="http://schemas.microsoft.com/office/drawing/2014/main" id="{FDF570E2-6D2A-48E1-B1D5-F56E3AB1A707}"/>
              </a:ext>
            </a:extLst>
          </p:cNvPr>
          <p:cNvSpPr txBox="1">
            <a:spLocks/>
          </p:cNvSpPr>
          <p:nvPr/>
        </p:nvSpPr>
        <p:spPr>
          <a:xfrm>
            <a:off x="166005" y="896885"/>
            <a:ext cx="9663793" cy="430668"/>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base">
              <a:spcAft>
                <a:spcPct val="0"/>
              </a:spcAft>
              <a:defRPr/>
            </a:pPr>
            <a:r>
              <a:rPr lang="ja-JP" altLang="en-US" sz="2400" dirty="0">
                <a:latin typeface="Meiryo UI" panose="020B0604030504040204" pitchFamily="50" charset="-128"/>
                <a:ea typeface="Meiryo UI" panose="020B0604030504040204" pitchFamily="50" charset="-128"/>
              </a:rPr>
              <a:t>（４）秘密文書等の秘密の標記と登録番号の標記について</a:t>
            </a:r>
            <a:endParaRPr lang="en-US" altLang="ja-JP" sz="2400" dirty="0">
              <a:latin typeface="Meiryo UI" panose="020B0604030504040204" pitchFamily="50" charset="-128"/>
              <a:ea typeface="Meiryo UI" panose="020B0604030504040204" pitchFamily="50" charset="-128"/>
            </a:endParaRPr>
          </a:p>
          <a:p>
            <a:pPr indent="542925"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ja-JP" altLang="en-US" sz="2400" b="1" dirty="0">
              <a:solidFill>
                <a:prstClr val="black"/>
              </a:solidFill>
              <a:latin typeface="Meiryo UI" panose="020B0604030504040204" pitchFamily="50" charset="-128"/>
              <a:ea typeface="Meiryo UI" panose="020B0604030504040204" pitchFamily="50" charset="-128"/>
            </a:endParaRPr>
          </a:p>
        </p:txBody>
      </p:sp>
      <p:sp>
        <p:nvSpPr>
          <p:cNvPr id="43011" name="Rectangle 3"/>
          <p:cNvSpPr>
            <a:spLocks noGrp="1" noChangeArrowheads="1"/>
          </p:cNvSpPr>
          <p:nvPr>
            <p:ph idx="4294967295"/>
          </p:nvPr>
        </p:nvSpPr>
        <p:spPr>
          <a:xfrm>
            <a:off x="542926" y="1412693"/>
            <a:ext cx="4537075" cy="360363"/>
          </a:xfrm>
        </p:spPr>
        <p:txBody>
          <a:bodyPr/>
          <a:lstStyle/>
          <a:p>
            <a:pPr eaLnBrk="1" hangingPunct="1">
              <a:lnSpc>
                <a:spcPct val="80000"/>
              </a:lnSpc>
              <a:buFontTx/>
              <a:buNone/>
            </a:pPr>
            <a:r>
              <a:rPr lang="ja-JP" altLang="en-US" sz="1800" b="1" dirty="0">
                <a:latin typeface="Meiryo UI" panose="020B0604030504040204" pitchFamily="50" charset="-128"/>
                <a:ea typeface="Meiryo UI" panose="020B0604030504040204" pitchFamily="50" charset="-128"/>
              </a:rPr>
              <a:t>　</a:t>
            </a:r>
            <a:r>
              <a:rPr lang="ja-JP" altLang="en-US" sz="1800" dirty="0">
                <a:latin typeface="Meiryo UI" panose="020B0604030504040204" pitchFamily="50" charset="-128"/>
                <a:ea typeface="Meiryo UI" panose="020B0604030504040204" pitchFamily="50" charset="-128"/>
              </a:rPr>
              <a:t>ア　秘密区分標記（</a:t>
            </a:r>
            <a:r>
              <a:rPr lang="ja-JP" altLang="en-US" sz="1800" dirty="0">
                <a:solidFill>
                  <a:srgbClr val="FF0000"/>
                </a:solidFill>
                <a:latin typeface="Meiryo UI" panose="020B0604030504040204" pitchFamily="50" charset="-128"/>
                <a:ea typeface="Meiryo UI" panose="020B0604030504040204" pitchFamily="50" charset="-128"/>
              </a:rPr>
              <a:t>赤色表示します。</a:t>
            </a:r>
            <a:r>
              <a:rPr lang="ja-JP" altLang="en-US" sz="1800" dirty="0">
                <a:latin typeface="Meiryo UI" panose="020B0604030504040204" pitchFamily="50" charset="-128"/>
                <a:ea typeface="Meiryo UI" panose="020B0604030504040204" pitchFamily="50" charset="-128"/>
              </a:rPr>
              <a:t>）</a:t>
            </a:r>
          </a:p>
          <a:p>
            <a:pPr eaLnBrk="1" hangingPunct="1">
              <a:lnSpc>
                <a:spcPct val="80000"/>
              </a:lnSpc>
              <a:buFontTx/>
              <a:buNone/>
            </a:pPr>
            <a:endParaRPr lang="en-US" altLang="ja-JP" sz="1800" b="1" dirty="0">
              <a:latin typeface="Meiryo UI" panose="020B0604030504040204" pitchFamily="50" charset="-128"/>
              <a:ea typeface="Meiryo UI" panose="020B0604030504040204" pitchFamily="50" charset="-128"/>
            </a:endParaRPr>
          </a:p>
        </p:txBody>
      </p:sp>
      <p:sp>
        <p:nvSpPr>
          <p:cNvPr id="43014" name="Rectangle 6"/>
          <p:cNvSpPr>
            <a:spLocks noChangeArrowheads="1"/>
          </p:cNvSpPr>
          <p:nvPr/>
        </p:nvSpPr>
        <p:spPr bwMode="auto">
          <a:xfrm>
            <a:off x="3587146" y="2056198"/>
            <a:ext cx="1474787" cy="829468"/>
          </a:xfrm>
          <a:prstGeom prst="rect">
            <a:avLst/>
          </a:prstGeom>
          <a:noFill/>
          <a:ln w="9525" algn="ctr">
            <a:solidFill>
              <a:srgbClr val="FF0000"/>
            </a:solidFill>
            <a:miter lim="800000"/>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endParaRPr lang="en-US" altLang="ja-JP" sz="800" dirty="0">
              <a:solidFill>
                <a:srgbClr val="FF0000"/>
              </a:solidFill>
              <a:latin typeface="Meiryo UI" panose="020B0604030504040204" pitchFamily="50" charset="-128"/>
              <a:ea typeface="Meiryo UI" panose="020B0604030504040204" pitchFamily="50" charset="-128"/>
            </a:endParaRPr>
          </a:p>
          <a:p>
            <a:pPr algn="ctr" defTabSz="914400" eaLnBrk="1" fontAlgn="base" hangingPunct="1">
              <a:lnSpc>
                <a:spcPct val="80000"/>
              </a:lnSpc>
              <a:spcBef>
                <a:spcPct val="50000"/>
              </a:spcBef>
              <a:spcAft>
                <a:spcPct val="0"/>
              </a:spcAft>
              <a:buNone/>
              <a:defRPr/>
            </a:pPr>
            <a:r>
              <a:rPr lang="ja-JP" altLang="en-US" sz="2000" dirty="0">
                <a:solidFill>
                  <a:srgbClr val="FF0000"/>
                </a:solidFill>
                <a:latin typeface="Meiryo UI" panose="020B0604030504040204" pitchFamily="50" charset="-128"/>
                <a:ea typeface="Meiryo UI" panose="020B0604030504040204" pitchFamily="50" charset="-128"/>
              </a:rPr>
              <a:t>特定秘密</a:t>
            </a:r>
          </a:p>
          <a:p>
            <a:pPr algn="ctr" defTabSz="914400" eaLnBrk="1" fontAlgn="base" hangingPunct="1">
              <a:lnSpc>
                <a:spcPct val="80000"/>
              </a:lnSpc>
              <a:spcBef>
                <a:spcPct val="50000"/>
              </a:spcBef>
              <a:spcAft>
                <a:spcPct val="0"/>
              </a:spcAft>
              <a:buNone/>
              <a:defRPr/>
            </a:pPr>
            <a:endParaRPr lang="en-US" altLang="ja-JP" sz="800" dirty="0">
              <a:solidFill>
                <a:srgbClr val="FF0000"/>
              </a:solidFill>
              <a:latin typeface="Meiryo UI" panose="020B0604030504040204" pitchFamily="50" charset="-128"/>
              <a:ea typeface="Meiryo UI" panose="020B0604030504040204" pitchFamily="50" charset="-128"/>
            </a:endParaRPr>
          </a:p>
        </p:txBody>
      </p:sp>
      <p:sp>
        <p:nvSpPr>
          <p:cNvPr id="43015" name="Rectangle 9"/>
          <p:cNvSpPr>
            <a:spLocks noChangeArrowheads="1"/>
          </p:cNvSpPr>
          <p:nvPr/>
        </p:nvSpPr>
        <p:spPr bwMode="auto">
          <a:xfrm>
            <a:off x="904022" y="2083563"/>
            <a:ext cx="1474788" cy="779462"/>
          </a:xfrm>
          <a:prstGeom prst="rect">
            <a:avLst/>
          </a:prstGeom>
          <a:noFill/>
          <a:ln w="9525" algn="ctr">
            <a:solidFill>
              <a:srgbClr val="FF0000"/>
            </a:solidFill>
            <a:miter lim="800000"/>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endParaRPr lang="en-US" altLang="ja-JP" sz="400" dirty="0">
              <a:solidFill>
                <a:srgbClr val="FF0000"/>
              </a:solidFill>
              <a:latin typeface="Meiryo UI" panose="020B0604030504040204" pitchFamily="50" charset="-128"/>
              <a:ea typeface="Meiryo UI" panose="020B0604030504040204" pitchFamily="50" charset="-128"/>
            </a:endParaRPr>
          </a:p>
          <a:p>
            <a:pPr algn="ctr" defTabSz="914400" eaLnBrk="1" fontAlgn="base" hangingPunct="1">
              <a:lnSpc>
                <a:spcPct val="80000"/>
              </a:lnSpc>
              <a:spcBef>
                <a:spcPct val="50000"/>
              </a:spcBef>
              <a:spcAft>
                <a:spcPct val="0"/>
              </a:spcAft>
              <a:buNone/>
              <a:defRPr/>
            </a:pPr>
            <a:r>
              <a:rPr lang="ja-JP" altLang="en-US" sz="1400">
                <a:solidFill>
                  <a:srgbClr val="FF0000"/>
                </a:solidFill>
                <a:latin typeface="Meiryo UI" panose="020B0604030504040204" pitchFamily="50" charset="-128"/>
                <a:ea typeface="Meiryo UI" panose="020B0604030504040204" pitchFamily="50" charset="-128"/>
              </a:rPr>
              <a:t>特別防衛秘密</a:t>
            </a:r>
          </a:p>
          <a:p>
            <a:pPr algn="ctr" defTabSz="914400" eaLnBrk="1" fontAlgn="base" hangingPunct="1">
              <a:lnSpc>
                <a:spcPct val="80000"/>
              </a:lnSpc>
              <a:spcBef>
                <a:spcPct val="50000"/>
              </a:spcBef>
              <a:spcAft>
                <a:spcPct val="0"/>
              </a:spcAft>
              <a:buNone/>
              <a:defRPr/>
            </a:pPr>
            <a:r>
              <a:rPr lang="ja-JP" altLang="en-US" sz="1400">
                <a:solidFill>
                  <a:srgbClr val="FF0000"/>
                </a:solidFill>
                <a:latin typeface="Meiryo UI" panose="020B0604030504040204" pitchFamily="50" charset="-128"/>
                <a:ea typeface="Meiryo UI" panose="020B0604030504040204" pitchFamily="50" charset="-128"/>
              </a:rPr>
              <a:t>（秘密）</a:t>
            </a:r>
            <a:endParaRPr lang="ja-JP" altLang="en-US" sz="1200">
              <a:solidFill>
                <a:srgbClr val="FF0000"/>
              </a:solidFill>
              <a:latin typeface="Meiryo UI" panose="020B0604030504040204" pitchFamily="50" charset="-128"/>
              <a:ea typeface="Meiryo UI" panose="020B0604030504040204" pitchFamily="50" charset="-128"/>
            </a:endParaRPr>
          </a:p>
          <a:p>
            <a:pPr algn="ctr" defTabSz="914400" eaLnBrk="1" fontAlgn="base" hangingPunct="1">
              <a:lnSpc>
                <a:spcPct val="80000"/>
              </a:lnSpc>
              <a:spcBef>
                <a:spcPct val="50000"/>
              </a:spcBef>
              <a:spcAft>
                <a:spcPct val="0"/>
              </a:spcAft>
              <a:buNone/>
              <a:defRPr/>
            </a:pPr>
            <a:endParaRPr lang="en-US" altLang="ja-JP" sz="400" dirty="0">
              <a:solidFill>
                <a:srgbClr val="FF0000"/>
              </a:solidFill>
              <a:latin typeface="Meiryo UI" panose="020B0604030504040204" pitchFamily="50" charset="-128"/>
              <a:ea typeface="Meiryo UI" panose="020B0604030504040204" pitchFamily="50" charset="-128"/>
            </a:endParaRPr>
          </a:p>
        </p:txBody>
      </p:sp>
      <p:sp>
        <p:nvSpPr>
          <p:cNvPr id="43016" name="Rectangle 10"/>
          <p:cNvSpPr>
            <a:spLocks noChangeArrowheads="1"/>
          </p:cNvSpPr>
          <p:nvPr/>
        </p:nvSpPr>
        <p:spPr bwMode="auto">
          <a:xfrm>
            <a:off x="1304198" y="2977891"/>
            <a:ext cx="679846" cy="229936"/>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100" b="1" dirty="0">
                <a:solidFill>
                  <a:prstClr val="black"/>
                </a:solidFill>
                <a:latin typeface="Meiryo UI" panose="020B0604030504040204" pitchFamily="50" charset="-128"/>
                <a:ea typeface="Meiryo UI" panose="020B0604030504040204" pitchFamily="50" charset="-128"/>
              </a:rPr>
              <a:t>5.0cm</a:t>
            </a:r>
          </a:p>
        </p:txBody>
      </p:sp>
      <p:sp>
        <p:nvSpPr>
          <p:cNvPr id="43022" name="Text Box 34"/>
          <p:cNvSpPr txBox="1">
            <a:spLocks noChangeArrowheads="1"/>
          </p:cNvSpPr>
          <p:nvPr/>
        </p:nvSpPr>
        <p:spPr bwMode="auto">
          <a:xfrm>
            <a:off x="3617736" y="1725981"/>
            <a:ext cx="1258888" cy="242247"/>
          </a:xfrm>
          <a:prstGeom prst="rect">
            <a:avLst/>
          </a:prstGeom>
          <a:solidFill>
            <a:srgbClr val="D7E4BD"/>
          </a:solidFill>
          <a:ln w="9525" algn="ctr">
            <a:solidFill>
              <a:schemeClr val="tx1"/>
            </a:solidFill>
            <a:miter lim="800000"/>
            <a:headEnd/>
            <a:tailEnd/>
          </a:ln>
          <a:effectLst/>
          <a:extLst/>
        </p:spPr>
        <p:txBody>
          <a:bodyPr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1200" dirty="0">
                <a:solidFill>
                  <a:prstClr val="black"/>
                </a:solidFill>
                <a:latin typeface="Meiryo UI" panose="020B0604030504040204" pitchFamily="50" charset="-128"/>
                <a:ea typeface="Meiryo UI" panose="020B0604030504040204" pitchFamily="50" charset="-128"/>
              </a:rPr>
              <a:t>特定秘密の表記</a:t>
            </a:r>
            <a:endParaRPr lang="ja-JP" altLang="ja-JP" sz="1200" dirty="0">
              <a:solidFill>
                <a:prstClr val="black"/>
              </a:solidFill>
              <a:latin typeface="Meiryo UI" panose="020B0604030504040204" pitchFamily="50" charset="-128"/>
              <a:ea typeface="Meiryo UI" panose="020B0604030504040204" pitchFamily="50" charset="-128"/>
            </a:endParaRPr>
          </a:p>
        </p:txBody>
      </p:sp>
      <p:sp>
        <p:nvSpPr>
          <p:cNvPr id="43023" name="Text Box 35"/>
          <p:cNvSpPr txBox="1">
            <a:spLocks noChangeArrowheads="1"/>
          </p:cNvSpPr>
          <p:nvPr/>
        </p:nvSpPr>
        <p:spPr bwMode="auto">
          <a:xfrm>
            <a:off x="238125" y="3501368"/>
            <a:ext cx="9591673" cy="450850"/>
          </a:xfrm>
          <a:prstGeom prst="rect">
            <a:avLst/>
          </a:prstGeom>
          <a:noFill/>
          <a:ln w="19050" algn="ctr">
            <a:solidFill>
              <a:schemeClr val="tx1"/>
            </a:solidFill>
            <a:miter lim="800000"/>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1400" dirty="0">
                <a:solidFill>
                  <a:prstClr val="black"/>
                </a:solidFill>
                <a:latin typeface="Meiryo UI" panose="020B0604030504040204" pitchFamily="50" charset="-128"/>
                <a:ea typeface="Meiryo UI" panose="020B0604030504040204" pitchFamily="50" charset="-128"/>
              </a:rPr>
              <a:t>文書、図画の標記については、「右上部及び左下部」に、物件についてはその適当な場所に表示しなければなりません。ただし、やむを得ないときは、他の場所に表示することが</a:t>
            </a:r>
            <a:r>
              <a:rPr lang="ja-JP" altLang="en-US" sz="1200" dirty="0">
                <a:solidFill>
                  <a:prstClr val="black"/>
                </a:solidFill>
                <a:latin typeface="Meiryo UI" panose="020B0604030504040204" pitchFamily="50" charset="-128"/>
                <a:ea typeface="Meiryo UI" panose="020B0604030504040204" pitchFamily="50" charset="-128"/>
              </a:rPr>
              <a:t>出来</a:t>
            </a:r>
            <a:r>
              <a:rPr lang="ja-JP" altLang="en-US" sz="1400" dirty="0">
                <a:solidFill>
                  <a:prstClr val="black"/>
                </a:solidFill>
                <a:latin typeface="Meiryo UI" panose="020B0604030504040204" pitchFamily="50" charset="-128"/>
                <a:ea typeface="Meiryo UI" panose="020B0604030504040204" pitchFamily="50" charset="-128"/>
              </a:rPr>
              <a:t>ます。</a:t>
            </a:r>
          </a:p>
        </p:txBody>
      </p:sp>
      <p:sp>
        <p:nvSpPr>
          <p:cNvPr id="43024" name="Text Box 36"/>
          <p:cNvSpPr txBox="1">
            <a:spLocks noChangeArrowheads="1"/>
          </p:cNvSpPr>
          <p:nvPr/>
        </p:nvSpPr>
        <p:spPr bwMode="auto">
          <a:xfrm>
            <a:off x="238126" y="4137031"/>
            <a:ext cx="9591672" cy="450850"/>
          </a:xfrm>
          <a:prstGeom prst="rect">
            <a:avLst/>
          </a:prstGeom>
          <a:noFill/>
          <a:ln w="19050" algn="ctr">
            <a:solidFill>
              <a:schemeClr val="tx1"/>
            </a:solidFill>
            <a:miter lim="800000"/>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1400" dirty="0">
                <a:solidFill>
                  <a:prstClr val="black"/>
                </a:solidFill>
                <a:latin typeface="Meiryo UI" panose="020B0604030504040204" pitchFamily="50" charset="-128"/>
                <a:ea typeface="Meiryo UI" panose="020B0604030504040204" pitchFamily="50" charset="-128"/>
              </a:rPr>
              <a:t>標記の表示の大きさは秘密の種類により違うので気をつけましょう。また、基準の大きさで表示が出来ないとき、やむを得ないとき又は不適当なときは、適宜の大きさとすることが出来ます。</a:t>
            </a:r>
          </a:p>
        </p:txBody>
      </p:sp>
      <p:sp>
        <p:nvSpPr>
          <p:cNvPr id="43025" name="Line 40"/>
          <p:cNvSpPr>
            <a:spLocks noChangeShapeType="1"/>
          </p:cNvSpPr>
          <p:nvPr/>
        </p:nvSpPr>
        <p:spPr bwMode="auto">
          <a:xfrm flipV="1">
            <a:off x="434546" y="6290933"/>
            <a:ext cx="384044" cy="272591"/>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43031" name="Arc 52"/>
          <p:cNvSpPr>
            <a:spLocks/>
          </p:cNvSpPr>
          <p:nvPr/>
        </p:nvSpPr>
        <p:spPr bwMode="auto">
          <a:xfrm flipH="1">
            <a:off x="740980" y="2076738"/>
            <a:ext cx="18182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43033" name="Rectangle 54"/>
          <p:cNvSpPr>
            <a:spLocks noChangeArrowheads="1"/>
          </p:cNvSpPr>
          <p:nvPr/>
        </p:nvSpPr>
        <p:spPr bwMode="auto">
          <a:xfrm>
            <a:off x="326304" y="2359612"/>
            <a:ext cx="663582" cy="229936"/>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100" b="1" dirty="0">
                <a:solidFill>
                  <a:prstClr val="black"/>
                </a:solidFill>
                <a:latin typeface="Meiryo UI" panose="020B0604030504040204" pitchFamily="50" charset="-128"/>
                <a:ea typeface="Meiryo UI" panose="020B0604030504040204" pitchFamily="50" charset="-128"/>
              </a:rPr>
              <a:t>2.5cm</a:t>
            </a:r>
          </a:p>
        </p:txBody>
      </p:sp>
      <p:sp>
        <p:nvSpPr>
          <p:cNvPr id="43035" name="Arc 56"/>
          <p:cNvSpPr>
            <a:spLocks/>
          </p:cNvSpPr>
          <p:nvPr/>
        </p:nvSpPr>
        <p:spPr bwMode="auto">
          <a:xfrm rot="10591906" flipH="1">
            <a:off x="1897519" y="2877470"/>
            <a:ext cx="485672" cy="191116"/>
          </a:xfrm>
          <a:custGeom>
            <a:avLst/>
            <a:gdLst>
              <a:gd name="T0" fmla="*/ 2147483647 w 21600"/>
              <a:gd name="T1" fmla="*/ 0 h 21029"/>
              <a:gd name="T2" fmla="*/ 2147483647 w 21600"/>
              <a:gd name="T3" fmla="*/ 2147483647 h 21029"/>
              <a:gd name="T4" fmla="*/ 0 w 21600"/>
              <a:gd name="T5" fmla="*/ 2147483647 h 21029"/>
              <a:gd name="T6" fmla="*/ 0 60000 65536"/>
              <a:gd name="T7" fmla="*/ 0 60000 65536"/>
              <a:gd name="T8" fmla="*/ 0 60000 65536"/>
            </a:gdLst>
            <a:ahLst/>
            <a:cxnLst>
              <a:cxn ang="T6">
                <a:pos x="T0" y="T1"/>
              </a:cxn>
              <a:cxn ang="T7">
                <a:pos x="T2" y="T3"/>
              </a:cxn>
              <a:cxn ang="T8">
                <a:pos x="T4" y="T5"/>
              </a:cxn>
            </a:cxnLst>
            <a:rect l="0" t="0" r="r" b="b"/>
            <a:pathLst>
              <a:path w="21600" h="21029" fill="none" extrusionOk="0">
                <a:moveTo>
                  <a:pt x="4933" y="0"/>
                </a:moveTo>
                <a:cubicBezTo>
                  <a:pt x="14697" y="2290"/>
                  <a:pt x="21600" y="11000"/>
                  <a:pt x="21600" y="21029"/>
                </a:cubicBezTo>
              </a:path>
              <a:path w="21600" h="21029" stroke="0" extrusionOk="0">
                <a:moveTo>
                  <a:pt x="4933" y="0"/>
                </a:moveTo>
                <a:cubicBezTo>
                  <a:pt x="14697" y="2290"/>
                  <a:pt x="21600" y="11000"/>
                  <a:pt x="21600" y="21029"/>
                </a:cubicBezTo>
                <a:lnTo>
                  <a:pt x="0" y="21029"/>
                </a:lnTo>
                <a:lnTo>
                  <a:pt x="4933"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75" name="Rectangle 3"/>
          <p:cNvSpPr txBox="1">
            <a:spLocks noChangeArrowheads="1"/>
          </p:cNvSpPr>
          <p:nvPr/>
        </p:nvSpPr>
        <p:spPr bwMode="auto">
          <a:xfrm>
            <a:off x="581509" y="4771932"/>
            <a:ext cx="86074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defTabSz="914400" eaLnBrk="1" hangingPunct="1">
              <a:lnSpc>
                <a:spcPct val="80000"/>
              </a:lnSpc>
              <a:buNone/>
              <a:defRPr/>
            </a:pPr>
            <a:r>
              <a:rPr lang="ja-JP" altLang="en-US" sz="1800" kern="0" dirty="0">
                <a:solidFill>
                  <a:prstClr val="black"/>
                </a:solidFill>
                <a:latin typeface="Meiryo UI" panose="020B0604030504040204" pitchFamily="50" charset="-128"/>
                <a:ea typeface="Meiryo UI" panose="020B0604030504040204" pitchFamily="50" charset="-128"/>
              </a:rPr>
              <a:t>イ　秘密軍事情報等に該当するときは、該当する表示をします。</a:t>
            </a:r>
            <a:r>
              <a:rPr lang="ja-JP" altLang="en-US" sz="1800" kern="0" dirty="0">
                <a:solidFill>
                  <a:srgbClr val="FF0000"/>
                </a:solidFill>
                <a:latin typeface="Meiryo UI" panose="020B0604030504040204" pitchFamily="50" charset="-128"/>
                <a:ea typeface="Meiryo UI" panose="020B0604030504040204" pitchFamily="50" charset="-128"/>
              </a:rPr>
              <a:t>全て赤色表示します。</a:t>
            </a:r>
            <a:endParaRPr lang="ja-JP" altLang="en-US" sz="1800" kern="0" dirty="0">
              <a:solidFill>
                <a:prstClr val="black"/>
              </a:solidFill>
              <a:latin typeface="Meiryo UI" panose="020B0604030504040204" pitchFamily="50" charset="-128"/>
              <a:ea typeface="Meiryo UI" panose="020B0604030504040204" pitchFamily="50" charset="-128"/>
            </a:endParaRPr>
          </a:p>
          <a:p>
            <a:pPr defTabSz="914400" eaLnBrk="1" hangingPunct="1">
              <a:lnSpc>
                <a:spcPct val="80000"/>
              </a:lnSpc>
              <a:buNone/>
              <a:defRPr/>
            </a:pPr>
            <a:endParaRPr lang="en-US" altLang="ja-JP" sz="1800" b="1" kern="0" dirty="0">
              <a:solidFill>
                <a:prstClr val="black"/>
              </a:solidFill>
              <a:latin typeface="Meiryo UI" panose="020B0604030504040204" pitchFamily="50" charset="-128"/>
              <a:ea typeface="Meiryo UI" panose="020B0604030504040204" pitchFamily="50" charset="-128"/>
            </a:endParaRPr>
          </a:p>
        </p:txBody>
      </p:sp>
      <p:sp>
        <p:nvSpPr>
          <p:cNvPr id="43042" name="Rectangle 4"/>
          <p:cNvSpPr>
            <a:spLocks noChangeArrowheads="1"/>
          </p:cNvSpPr>
          <p:nvPr/>
        </p:nvSpPr>
        <p:spPr bwMode="auto">
          <a:xfrm>
            <a:off x="934073" y="5423268"/>
            <a:ext cx="1454455" cy="754062"/>
          </a:xfrm>
          <a:prstGeom prst="rect">
            <a:avLst/>
          </a:prstGeom>
          <a:noFill/>
          <a:ln w="9525" algn="ctr">
            <a:solidFill>
              <a:srgbClr val="FF0000"/>
            </a:solidFill>
            <a:miter lim="800000"/>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endParaRPr lang="en-US" altLang="ja-JP" sz="800" dirty="0">
              <a:solidFill>
                <a:prstClr val="black"/>
              </a:solidFill>
              <a:latin typeface="Meiryo UI" panose="020B0604030504040204" pitchFamily="50" charset="-128"/>
              <a:ea typeface="Meiryo UI" panose="020B0604030504040204" pitchFamily="50" charset="-128"/>
            </a:endParaRPr>
          </a:p>
          <a:p>
            <a:pPr algn="ctr" defTabSz="914400" eaLnBrk="1" fontAlgn="base" hangingPunct="1">
              <a:lnSpc>
                <a:spcPct val="80000"/>
              </a:lnSpc>
              <a:spcBef>
                <a:spcPct val="50000"/>
              </a:spcBef>
              <a:spcAft>
                <a:spcPct val="0"/>
              </a:spcAft>
              <a:buNone/>
              <a:defRPr/>
            </a:pPr>
            <a:r>
              <a:rPr lang="ja-JP" altLang="en-US" sz="2000">
                <a:solidFill>
                  <a:srgbClr val="FF0000"/>
                </a:solidFill>
                <a:latin typeface="Meiryo UI" panose="020B0604030504040204" pitchFamily="50" charset="-128"/>
                <a:ea typeface="Meiryo UI" panose="020B0604030504040204" pitchFamily="50" charset="-128"/>
              </a:rPr>
              <a:t>米国政府</a:t>
            </a:r>
          </a:p>
          <a:p>
            <a:pPr algn="ctr" defTabSz="914400" eaLnBrk="1" fontAlgn="base" hangingPunct="1">
              <a:lnSpc>
                <a:spcPct val="80000"/>
              </a:lnSpc>
              <a:spcBef>
                <a:spcPct val="50000"/>
              </a:spcBef>
              <a:spcAft>
                <a:spcPct val="0"/>
              </a:spcAft>
              <a:buNone/>
              <a:defRPr/>
            </a:pPr>
            <a:endParaRPr lang="en-US" altLang="ja-JP" sz="800" dirty="0">
              <a:solidFill>
                <a:prstClr val="black"/>
              </a:solidFill>
              <a:latin typeface="Meiryo UI" panose="020B0604030504040204" pitchFamily="50" charset="-128"/>
              <a:ea typeface="Meiryo UI" panose="020B0604030504040204" pitchFamily="50" charset="-128"/>
            </a:endParaRPr>
          </a:p>
        </p:txBody>
      </p:sp>
      <p:sp>
        <p:nvSpPr>
          <p:cNvPr id="43043" name="Text Box 30"/>
          <p:cNvSpPr txBox="1">
            <a:spLocks noChangeArrowheads="1"/>
          </p:cNvSpPr>
          <p:nvPr/>
        </p:nvSpPr>
        <p:spPr bwMode="auto">
          <a:xfrm>
            <a:off x="7920478" y="1733929"/>
            <a:ext cx="1776412" cy="242247"/>
          </a:xfrm>
          <a:prstGeom prst="rect">
            <a:avLst/>
          </a:prstGeom>
          <a:solidFill>
            <a:srgbClr val="D7E4BD"/>
          </a:solidFill>
          <a:ln w="9525" algn="ctr">
            <a:solidFill>
              <a:schemeClr val="tx1"/>
            </a:solidFill>
            <a:miter lim="800000"/>
            <a:headEnd/>
            <a:tailEnd/>
          </a:ln>
          <a:effectLs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en-US" altLang="ja-JP" sz="1200" dirty="0">
                <a:solidFill>
                  <a:prstClr val="black"/>
                </a:solidFill>
                <a:latin typeface="Meiryo UI" panose="020B0604030504040204" pitchFamily="50" charset="-128"/>
                <a:ea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rPr>
              <a:t>装備品等秘密の標記</a:t>
            </a:r>
          </a:p>
        </p:txBody>
      </p:sp>
      <p:sp>
        <p:nvSpPr>
          <p:cNvPr id="43044" name="Text Box 33"/>
          <p:cNvSpPr txBox="1">
            <a:spLocks noChangeArrowheads="1"/>
          </p:cNvSpPr>
          <p:nvPr/>
        </p:nvSpPr>
        <p:spPr bwMode="auto">
          <a:xfrm>
            <a:off x="950854" y="5111657"/>
            <a:ext cx="1404937" cy="242247"/>
          </a:xfrm>
          <a:prstGeom prst="rect">
            <a:avLst/>
          </a:prstGeom>
          <a:solidFill>
            <a:srgbClr val="D7E4BD"/>
          </a:solidFill>
          <a:ln w="9525" algn="ctr">
            <a:solidFill>
              <a:schemeClr val="tx1"/>
            </a:solidFill>
            <a:miter lim="800000"/>
            <a:headEnd/>
            <a:tailEnd/>
          </a:ln>
          <a:effectLs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1200" dirty="0">
                <a:solidFill>
                  <a:prstClr val="black"/>
                </a:solidFill>
                <a:latin typeface="Meiryo UI" panose="020B0604030504040204" pitchFamily="50" charset="-128"/>
                <a:ea typeface="Meiryo UI" panose="020B0604030504040204" pitchFamily="50" charset="-128"/>
              </a:rPr>
              <a:t>米国秘密軍事情報</a:t>
            </a:r>
          </a:p>
        </p:txBody>
      </p:sp>
      <p:sp>
        <p:nvSpPr>
          <p:cNvPr id="43045" name="Text Box 33"/>
          <p:cNvSpPr txBox="1">
            <a:spLocks noChangeArrowheads="1"/>
          </p:cNvSpPr>
          <p:nvPr/>
        </p:nvSpPr>
        <p:spPr bwMode="auto">
          <a:xfrm>
            <a:off x="3501173" y="5115061"/>
            <a:ext cx="2024063" cy="241300"/>
          </a:xfrm>
          <a:prstGeom prst="rect">
            <a:avLst/>
          </a:prstGeom>
          <a:solidFill>
            <a:srgbClr val="D7E4BD"/>
          </a:solidFill>
          <a:ln w="9525" algn="ctr">
            <a:solidFill>
              <a:schemeClr val="tx1"/>
            </a:solidFill>
            <a:miter lim="800000"/>
            <a:headEnd/>
            <a:tailEnd/>
          </a:ln>
          <a:effectLst/>
          <a:extLst/>
        </p:spPr>
        <p:txBody>
          <a:bodyPr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1200" dirty="0">
                <a:solidFill>
                  <a:prstClr val="black"/>
                </a:solidFill>
                <a:latin typeface="Meiryo UI" panose="020B0604030504040204" pitchFamily="50" charset="-128"/>
                <a:ea typeface="Meiryo UI" panose="020B0604030504040204" pitchFamily="50" charset="-128"/>
              </a:rPr>
              <a:t>北大西洋条約機構秘密情報</a:t>
            </a:r>
          </a:p>
        </p:txBody>
      </p:sp>
      <p:sp>
        <p:nvSpPr>
          <p:cNvPr id="43046" name="Text Box 33"/>
          <p:cNvSpPr txBox="1">
            <a:spLocks noChangeArrowheads="1"/>
          </p:cNvSpPr>
          <p:nvPr/>
        </p:nvSpPr>
        <p:spPr bwMode="auto">
          <a:xfrm>
            <a:off x="3501173" y="5489712"/>
            <a:ext cx="2024063" cy="630045"/>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1905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200" b="1" dirty="0">
                <a:solidFill>
                  <a:srgbClr val="FF0000"/>
                </a:solidFill>
                <a:latin typeface="Meiryo UI" panose="020B0604030504040204" pitchFamily="50" charset="-128"/>
                <a:ea typeface="Meiryo UI" panose="020B0604030504040204" pitchFamily="50" charset="-128"/>
              </a:rPr>
              <a:t>NATO</a:t>
            </a:r>
            <a:r>
              <a:rPr lang="ja-JP" altLang="en-US" sz="1200" b="1" dirty="0">
                <a:solidFill>
                  <a:srgbClr val="FF0000"/>
                </a:solidFill>
                <a:latin typeface="Meiryo UI" panose="020B0604030504040204" pitchFamily="50" charset="-128"/>
                <a:ea typeface="Meiryo UI" panose="020B0604030504040204" pitchFamily="50" charset="-128"/>
              </a:rPr>
              <a:t>　</a:t>
            </a:r>
            <a:r>
              <a:rPr lang="en-US" altLang="ja-JP" sz="1200" b="1" dirty="0">
                <a:solidFill>
                  <a:srgbClr val="FF0000"/>
                </a:solidFill>
                <a:latin typeface="Meiryo UI" panose="020B0604030504040204" pitchFamily="50" charset="-128"/>
                <a:ea typeface="Meiryo UI" panose="020B0604030504040204" pitchFamily="50" charset="-128"/>
              </a:rPr>
              <a:t>CONFIDENTIAL</a:t>
            </a:r>
            <a:r>
              <a:rPr lang="ja-JP" altLang="en-US" sz="1200" b="1" dirty="0">
                <a:solidFill>
                  <a:srgbClr val="FF0000"/>
                </a:solidFill>
                <a:latin typeface="Meiryo UI" panose="020B0604030504040204" pitchFamily="50" charset="-128"/>
                <a:ea typeface="Meiryo UI" panose="020B0604030504040204" pitchFamily="50" charset="-128"/>
              </a:rPr>
              <a:t>又は</a:t>
            </a:r>
            <a:endParaRPr lang="en-US" altLang="ja-JP" sz="1200" b="1" dirty="0">
              <a:solidFill>
                <a:srgbClr val="FF0000"/>
              </a:solidFill>
              <a:latin typeface="Meiryo UI" panose="020B0604030504040204" pitchFamily="50" charset="-128"/>
              <a:ea typeface="Meiryo UI" panose="020B0604030504040204" pitchFamily="50" charset="-128"/>
            </a:endParaRPr>
          </a:p>
          <a:p>
            <a:pPr algn="ctr" defTabSz="914400" eaLnBrk="1" fontAlgn="base" hangingPunct="1">
              <a:lnSpc>
                <a:spcPct val="80000"/>
              </a:lnSpc>
              <a:spcBef>
                <a:spcPct val="50000"/>
              </a:spcBef>
              <a:spcAft>
                <a:spcPct val="0"/>
              </a:spcAft>
              <a:buNone/>
              <a:defRPr/>
            </a:pPr>
            <a:r>
              <a:rPr lang="en-US" altLang="ja-JP" sz="1200" b="1" dirty="0">
                <a:solidFill>
                  <a:srgbClr val="FF0000"/>
                </a:solidFill>
                <a:latin typeface="Meiryo UI" panose="020B0604030504040204" pitchFamily="50" charset="-128"/>
                <a:ea typeface="Meiryo UI" panose="020B0604030504040204" pitchFamily="50" charset="-128"/>
              </a:rPr>
              <a:t>NATO</a:t>
            </a:r>
            <a:r>
              <a:rPr lang="ja-JP" altLang="en-US" sz="1200" b="1" dirty="0">
                <a:solidFill>
                  <a:srgbClr val="FF0000"/>
                </a:solidFill>
                <a:latin typeface="Meiryo UI" panose="020B0604030504040204" pitchFamily="50" charset="-128"/>
                <a:ea typeface="Meiryo UI" panose="020B0604030504040204" pitchFamily="50" charset="-128"/>
              </a:rPr>
              <a:t>　</a:t>
            </a:r>
            <a:r>
              <a:rPr lang="en-US" altLang="ja-JP" sz="1200" b="1" dirty="0">
                <a:solidFill>
                  <a:srgbClr val="FF0000"/>
                </a:solidFill>
                <a:latin typeface="Meiryo UI" panose="020B0604030504040204" pitchFamily="50" charset="-128"/>
                <a:ea typeface="Meiryo UI" panose="020B0604030504040204" pitchFamily="50" charset="-128"/>
              </a:rPr>
              <a:t>RESTRICTED</a:t>
            </a:r>
            <a:endParaRPr lang="ja-JP" altLang="en-US" sz="1200" b="1" dirty="0">
              <a:solidFill>
                <a:srgbClr val="FF0000"/>
              </a:solidFill>
              <a:latin typeface="Meiryo UI" panose="020B0604030504040204" pitchFamily="50" charset="-128"/>
              <a:ea typeface="Meiryo UI" panose="020B0604030504040204" pitchFamily="50" charset="-128"/>
            </a:endParaRPr>
          </a:p>
        </p:txBody>
      </p:sp>
      <p:sp>
        <p:nvSpPr>
          <p:cNvPr id="43048" name="Rectangle 4"/>
          <p:cNvSpPr>
            <a:spLocks noChangeArrowheads="1"/>
          </p:cNvSpPr>
          <p:nvPr/>
        </p:nvSpPr>
        <p:spPr bwMode="auto">
          <a:xfrm>
            <a:off x="7638272" y="5497051"/>
            <a:ext cx="1474787" cy="754063"/>
          </a:xfrm>
          <a:prstGeom prst="rect">
            <a:avLst/>
          </a:prstGeom>
          <a:noFill/>
          <a:ln w="9525" algn="ctr">
            <a:solidFill>
              <a:srgbClr val="FF0000"/>
            </a:solidFill>
            <a:miter lim="800000"/>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endParaRPr lang="en-US" altLang="ja-JP" sz="800" dirty="0">
              <a:solidFill>
                <a:prstClr val="black"/>
              </a:solidFill>
              <a:latin typeface="Meiryo UI" panose="020B0604030504040204" pitchFamily="50" charset="-128"/>
              <a:ea typeface="Meiryo UI" panose="020B0604030504040204" pitchFamily="50" charset="-128"/>
            </a:endParaRPr>
          </a:p>
          <a:p>
            <a:pPr algn="ctr" defTabSz="914400" eaLnBrk="1" fontAlgn="base" hangingPunct="1">
              <a:lnSpc>
                <a:spcPct val="80000"/>
              </a:lnSpc>
              <a:spcBef>
                <a:spcPct val="50000"/>
              </a:spcBef>
              <a:spcAft>
                <a:spcPct val="0"/>
              </a:spcAft>
              <a:buNone/>
              <a:defRPr/>
            </a:pPr>
            <a:r>
              <a:rPr lang="ja-JP" altLang="en-US" sz="2000">
                <a:solidFill>
                  <a:srgbClr val="FF0000"/>
                </a:solidFill>
                <a:latin typeface="Meiryo UI" panose="020B0604030504040204" pitchFamily="50" charset="-128"/>
                <a:ea typeface="Meiryo UI" panose="020B0604030504040204" pitchFamily="50" charset="-128"/>
              </a:rPr>
              <a:t>○○政府</a:t>
            </a:r>
          </a:p>
          <a:p>
            <a:pPr algn="ctr" defTabSz="914400" eaLnBrk="1" fontAlgn="base" hangingPunct="1">
              <a:lnSpc>
                <a:spcPct val="80000"/>
              </a:lnSpc>
              <a:spcBef>
                <a:spcPct val="50000"/>
              </a:spcBef>
              <a:spcAft>
                <a:spcPct val="0"/>
              </a:spcAft>
              <a:buNone/>
              <a:defRPr/>
            </a:pPr>
            <a:endParaRPr lang="en-US" altLang="ja-JP" sz="800" dirty="0">
              <a:solidFill>
                <a:prstClr val="black"/>
              </a:solidFill>
              <a:latin typeface="Meiryo UI" panose="020B0604030504040204" pitchFamily="50" charset="-128"/>
              <a:ea typeface="Meiryo UI" panose="020B0604030504040204" pitchFamily="50" charset="-128"/>
            </a:endParaRPr>
          </a:p>
        </p:txBody>
      </p:sp>
      <p:sp>
        <p:nvSpPr>
          <p:cNvPr id="43052" name="Arc 57"/>
          <p:cNvSpPr>
            <a:spLocks/>
          </p:cNvSpPr>
          <p:nvPr/>
        </p:nvSpPr>
        <p:spPr bwMode="auto">
          <a:xfrm rot="9878257" flipH="1">
            <a:off x="8560555" y="6257890"/>
            <a:ext cx="561975" cy="208135"/>
          </a:xfrm>
          <a:custGeom>
            <a:avLst/>
            <a:gdLst>
              <a:gd name="T0" fmla="*/ 2147483647 w 21600"/>
              <a:gd name="T1" fmla="*/ 0 h 21029"/>
              <a:gd name="T2" fmla="*/ 2147483647 w 21600"/>
              <a:gd name="T3" fmla="*/ 2147483647 h 21029"/>
              <a:gd name="T4" fmla="*/ 0 w 21600"/>
              <a:gd name="T5" fmla="*/ 2147483647 h 21029"/>
              <a:gd name="T6" fmla="*/ 0 60000 65536"/>
              <a:gd name="T7" fmla="*/ 0 60000 65536"/>
              <a:gd name="T8" fmla="*/ 0 60000 65536"/>
            </a:gdLst>
            <a:ahLst/>
            <a:cxnLst>
              <a:cxn ang="T6">
                <a:pos x="T0" y="T1"/>
              </a:cxn>
              <a:cxn ang="T7">
                <a:pos x="T2" y="T3"/>
              </a:cxn>
              <a:cxn ang="T8">
                <a:pos x="T4" y="T5"/>
              </a:cxn>
            </a:cxnLst>
            <a:rect l="0" t="0" r="r" b="b"/>
            <a:pathLst>
              <a:path w="21600" h="21029" fill="none" extrusionOk="0">
                <a:moveTo>
                  <a:pt x="4933" y="0"/>
                </a:moveTo>
                <a:cubicBezTo>
                  <a:pt x="14697" y="2290"/>
                  <a:pt x="21600" y="11000"/>
                  <a:pt x="21600" y="21029"/>
                </a:cubicBezTo>
              </a:path>
              <a:path w="21600" h="21029" stroke="0" extrusionOk="0">
                <a:moveTo>
                  <a:pt x="4933" y="0"/>
                </a:moveTo>
                <a:cubicBezTo>
                  <a:pt x="14697" y="2290"/>
                  <a:pt x="21600" y="11000"/>
                  <a:pt x="21600" y="21029"/>
                </a:cubicBezTo>
                <a:lnTo>
                  <a:pt x="0" y="21029"/>
                </a:lnTo>
                <a:lnTo>
                  <a:pt x="4933"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43053" name="Arc 58"/>
          <p:cNvSpPr>
            <a:spLocks/>
          </p:cNvSpPr>
          <p:nvPr/>
        </p:nvSpPr>
        <p:spPr bwMode="auto">
          <a:xfrm rot="-10564716">
            <a:off x="7636292" y="6245229"/>
            <a:ext cx="493713"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43056" name="Line 40"/>
          <p:cNvSpPr>
            <a:spLocks noChangeShapeType="1"/>
          </p:cNvSpPr>
          <p:nvPr/>
        </p:nvSpPr>
        <p:spPr bwMode="auto">
          <a:xfrm flipV="1">
            <a:off x="6586036" y="6177330"/>
            <a:ext cx="759165" cy="24761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56" name="Rectangle 4">
            <a:extLst>
              <a:ext uri="{FF2B5EF4-FFF2-40B4-BE49-F238E27FC236}">
                <a16:creationId xmlns:a16="http://schemas.microsoft.com/office/drawing/2014/main" id="{6190242D-3769-4FE2-B1A6-5C0B3BDFB5A4}"/>
              </a:ext>
            </a:extLst>
          </p:cNvPr>
          <p:cNvSpPr>
            <a:spLocks noChangeArrowheads="1"/>
          </p:cNvSpPr>
          <p:nvPr/>
        </p:nvSpPr>
        <p:spPr bwMode="auto">
          <a:xfrm>
            <a:off x="8139711" y="2038541"/>
            <a:ext cx="1411617" cy="1006474"/>
          </a:xfrm>
          <a:prstGeom prst="rect">
            <a:avLst/>
          </a:prstGeom>
          <a:noFill/>
          <a:ln w="9525" algn="ctr">
            <a:solidFill>
              <a:srgbClr val="FF0000"/>
            </a:solidFill>
            <a:miter lim="800000"/>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defTabSz="914400" fontAlgn="base">
              <a:lnSpc>
                <a:spcPct val="80000"/>
              </a:lnSpc>
              <a:spcAft>
                <a:spcPct val="0"/>
              </a:spcAft>
              <a:defRPr/>
            </a:pPr>
            <a:endParaRPr kumimoji="1" lang="en-US" altLang="ja-JP" sz="1200" dirty="0">
              <a:solidFill>
                <a:srgbClr val="FF0000"/>
              </a:solidFill>
              <a:latin typeface="Meiryo UI" panose="020B0604030504040204" pitchFamily="50" charset="-128"/>
              <a:ea typeface="Meiryo UI" panose="020B0604030504040204" pitchFamily="50" charset="-128"/>
            </a:endParaRPr>
          </a:p>
          <a:p>
            <a:pPr algn="ctr" defTabSz="914400" fontAlgn="base">
              <a:lnSpc>
                <a:spcPct val="80000"/>
              </a:lnSpc>
              <a:spcAft>
                <a:spcPct val="0"/>
              </a:spcAft>
              <a:defRPr/>
            </a:pPr>
            <a:endParaRPr kumimoji="1" lang="en-US" altLang="ja-JP" sz="1200" dirty="0">
              <a:solidFill>
                <a:srgbClr val="FF0000"/>
              </a:solidFill>
              <a:latin typeface="Meiryo UI" panose="020B0604030504040204" pitchFamily="50" charset="-128"/>
              <a:ea typeface="Meiryo UI" panose="020B0604030504040204" pitchFamily="50" charset="-128"/>
            </a:endParaRPr>
          </a:p>
          <a:p>
            <a:pPr algn="ctr" defTabSz="914400" fontAlgn="base">
              <a:lnSpc>
                <a:spcPct val="80000"/>
              </a:lnSpc>
              <a:spcAft>
                <a:spcPct val="0"/>
              </a:spcAft>
              <a:defRPr/>
            </a:pPr>
            <a:r>
              <a:rPr kumimoji="1" lang="ja-JP" altLang="en-US" sz="1200" dirty="0">
                <a:solidFill>
                  <a:srgbClr val="FF0000"/>
                </a:solidFill>
                <a:latin typeface="Meiryo UI" panose="020B0604030504040204" pitchFamily="50" charset="-128"/>
                <a:ea typeface="Meiryo UI" panose="020B0604030504040204" pitchFamily="50" charset="-128"/>
              </a:rPr>
              <a:t>装備品等秘密</a:t>
            </a:r>
            <a:endParaRPr kumimoji="1" lang="en-US" altLang="ja-JP" sz="1200" dirty="0">
              <a:solidFill>
                <a:srgbClr val="FF0000"/>
              </a:solidFill>
              <a:latin typeface="Meiryo UI" panose="020B0604030504040204" pitchFamily="50" charset="-128"/>
              <a:ea typeface="Meiryo UI" panose="020B0604030504040204" pitchFamily="50" charset="-128"/>
            </a:endParaRPr>
          </a:p>
          <a:p>
            <a:pPr algn="ctr" defTabSz="914400" fontAlgn="base">
              <a:lnSpc>
                <a:spcPct val="80000"/>
              </a:lnSpc>
              <a:spcAft>
                <a:spcPct val="0"/>
              </a:spcAft>
              <a:defRPr/>
            </a:pPr>
            <a:endParaRPr kumimoji="1" lang="en-US" altLang="ja-JP" sz="1200" dirty="0">
              <a:solidFill>
                <a:srgbClr val="FF0000"/>
              </a:solidFill>
              <a:latin typeface="Meiryo UI" panose="020B0604030504040204" pitchFamily="50" charset="-128"/>
              <a:ea typeface="Meiryo UI" panose="020B0604030504040204" pitchFamily="50" charset="-128"/>
            </a:endParaRPr>
          </a:p>
          <a:p>
            <a:pPr algn="ctr" defTabSz="914400" fontAlgn="base">
              <a:lnSpc>
                <a:spcPct val="80000"/>
              </a:lnSpc>
              <a:spcAft>
                <a:spcPct val="0"/>
              </a:spcAft>
              <a:defRPr/>
            </a:pPr>
            <a:r>
              <a:rPr kumimoji="1" lang="ja-JP" altLang="en-US" sz="1200" dirty="0">
                <a:solidFill>
                  <a:srgbClr val="FF0000"/>
                </a:solidFill>
                <a:latin typeface="Meiryo UI" panose="020B0604030504040204" pitchFamily="50" charset="-128"/>
                <a:ea typeface="Meiryo UI" panose="020B0604030504040204" pitchFamily="50" charset="-128"/>
              </a:rPr>
              <a:t>（指定の有効期間　年　月　日から　年　月　日まで）</a:t>
            </a:r>
          </a:p>
          <a:p>
            <a:pPr algn="ctr" defTabSz="914400" fontAlgn="base">
              <a:lnSpc>
                <a:spcPct val="80000"/>
              </a:lnSpc>
              <a:spcBef>
                <a:spcPct val="50000"/>
              </a:spcBef>
              <a:spcAft>
                <a:spcPct val="0"/>
              </a:spcAft>
              <a:defRPr/>
            </a:pPr>
            <a:endParaRPr kumimoji="1" lang="en-US" altLang="ja-JP" sz="800" dirty="0">
              <a:solidFill>
                <a:srgbClr val="131313"/>
              </a:solidFill>
              <a:latin typeface="Meiryo UI" panose="020B0604030504040204" pitchFamily="50" charset="-128"/>
              <a:ea typeface="Meiryo UI" panose="020B0604030504040204" pitchFamily="50" charset="-128"/>
            </a:endParaRPr>
          </a:p>
        </p:txBody>
      </p:sp>
      <p:sp>
        <p:nvSpPr>
          <p:cNvPr id="55" name="Text Box 30">
            <a:extLst>
              <a:ext uri="{FF2B5EF4-FFF2-40B4-BE49-F238E27FC236}">
                <a16:creationId xmlns:a16="http://schemas.microsoft.com/office/drawing/2014/main" id="{92229D46-CA8A-448C-BAE8-CFAA8F95FB54}"/>
              </a:ext>
            </a:extLst>
          </p:cNvPr>
          <p:cNvSpPr txBox="1">
            <a:spLocks noChangeArrowheads="1"/>
          </p:cNvSpPr>
          <p:nvPr/>
        </p:nvSpPr>
        <p:spPr bwMode="auto">
          <a:xfrm>
            <a:off x="5904940" y="1724404"/>
            <a:ext cx="1394556" cy="247650"/>
          </a:xfrm>
          <a:prstGeom prst="rect">
            <a:avLst/>
          </a:prstGeom>
          <a:solidFill>
            <a:srgbClr val="D7E4BD"/>
          </a:solidFill>
          <a:ln w="9525" algn="ctr">
            <a:solidFill>
              <a:schemeClr val="tx1"/>
            </a:solidFill>
            <a:miter lim="800000"/>
            <a:headEnd/>
            <a:tailEnd/>
          </a:ln>
          <a:effectLst/>
          <a:extLst/>
        </p:spPr>
        <p:txBody>
          <a:bodyPr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200" dirty="0">
                <a:solidFill>
                  <a:prstClr val="black"/>
                </a:solidFill>
                <a:latin typeface="Meiryo UI" panose="020B0604030504040204" pitchFamily="50" charset="-128"/>
                <a:ea typeface="Meiryo UI" panose="020B0604030504040204" pitchFamily="50" charset="-128"/>
              </a:rPr>
              <a:t>  </a:t>
            </a:r>
            <a:r>
              <a:rPr lang="ja-JP" altLang="en-US" sz="1200">
                <a:solidFill>
                  <a:prstClr val="black"/>
                </a:solidFill>
                <a:latin typeface="Meiryo UI" panose="020B0604030504040204" pitchFamily="50" charset="-128"/>
                <a:ea typeface="Meiryo UI" panose="020B0604030504040204" pitchFamily="50" charset="-128"/>
              </a:rPr>
              <a:t>秘密の標記</a:t>
            </a:r>
          </a:p>
        </p:txBody>
      </p:sp>
      <p:sp>
        <p:nvSpPr>
          <p:cNvPr id="66" name="スライド番号プレースホルダー 4">
            <a:extLst>
              <a:ext uri="{FF2B5EF4-FFF2-40B4-BE49-F238E27FC236}">
                <a16:creationId xmlns:a16="http://schemas.microsoft.com/office/drawing/2014/main" id="{6720705F-53DB-482B-BBA3-C65D646011FE}"/>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25</a:t>
            </a:fld>
            <a:endParaRPr kumimoji="1" lang="ja-JP" altLang="en-US" sz="1400" dirty="0">
              <a:latin typeface="Meiryo UI" panose="020B0604030504040204" pitchFamily="50" charset="-128"/>
              <a:ea typeface="Meiryo UI" panose="020B0604030504040204" pitchFamily="50" charset="-128"/>
            </a:endParaRPr>
          </a:p>
        </p:txBody>
      </p:sp>
      <p:sp>
        <p:nvSpPr>
          <p:cNvPr id="69" name="Arc 52">
            <a:extLst>
              <a:ext uri="{FF2B5EF4-FFF2-40B4-BE49-F238E27FC236}">
                <a16:creationId xmlns:a16="http://schemas.microsoft.com/office/drawing/2014/main" id="{BBB60392-54EA-42C6-A19E-46E2F2FDAFC2}"/>
              </a:ext>
            </a:extLst>
          </p:cNvPr>
          <p:cNvSpPr>
            <a:spLocks/>
          </p:cNvSpPr>
          <p:nvPr/>
        </p:nvSpPr>
        <p:spPr bwMode="auto">
          <a:xfrm rot="16789019" flipH="1">
            <a:off x="729144" y="2651374"/>
            <a:ext cx="18182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70" name="Arc 56">
            <a:extLst>
              <a:ext uri="{FF2B5EF4-FFF2-40B4-BE49-F238E27FC236}">
                <a16:creationId xmlns:a16="http://schemas.microsoft.com/office/drawing/2014/main" id="{4521AEC4-D886-4450-81AB-16546B658572}"/>
              </a:ext>
            </a:extLst>
          </p:cNvPr>
          <p:cNvSpPr>
            <a:spLocks/>
          </p:cNvSpPr>
          <p:nvPr/>
        </p:nvSpPr>
        <p:spPr bwMode="auto">
          <a:xfrm rot="10800000">
            <a:off x="910429" y="2852931"/>
            <a:ext cx="496345" cy="229936"/>
          </a:xfrm>
          <a:custGeom>
            <a:avLst/>
            <a:gdLst>
              <a:gd name="T0" fmla="*/ 2147483647 w 21600"/>
              <a:gd name="T1" fmla="*/ 0 h 21029"/>
              <a:gd name="T2" fmla="*/ 2147483647 w 21600"/>
              <a:gd name="T3" fmla="*/ 2147483647 h 21029"/>
              <a:gd name="T4" fmla="*/ 0 w 21600"/>
              <a:gd name="T5" fmla="*/ 2147483647 h 21029"/>
              <a:gd name="T6" fmla="*/ 0 60000 65536"/>
              <a:gd name="T7" fmla="*/ 0 60000 65536"/>
              <a:gd name="T8" fmla="*/ 0 60000 65536"/>
            </a:gdLst>
            <a:ahLst/>
            <a:cxnLst>
              <a:cxn ang="T6">
                <a:pos x="T0" y="T1"/>
              </a:cxn>
              <a:cxn ang="T7">
                <a:pos x="T2" y="T3"/>
              </a:cxn>
              <a:cxn ang="T8">
                <a:pos x="T4" y="T5"/>
              </a:cxn>
            </a:cxnLst>
            <a:rect l="0" t="0" r="r" b="b"/>
            <a:pathLst>
              <a:path w="21600" h="21029" fill="none" extrusionOk="0">
                <a:moveTo>
                  <a:pt x="4933" y="0"/>
                </a:moveTo>
                <a:cubicBezTo>
                  <a:pt x="14697" y="2290"/>
                  <a:pt x="21600" y="11000"/>
                  <a:pt x="21600" y="21029"/>
                </a:cubicBezTo>
              </a:path>
              <a:path w="21600" h="21029" stroke="0" extrusionOk="0">
                <a:moveTo>
                  <a:pt x="4933" y="0"/>
                </a:moveTo>
                <a:cubicBezTo>
                  <a:pt x="14697" y="2290"/>
                  <a:pt x="21600" y="11000"/>
                  <a:pt x="21600" y="21029"/>
                </a:cubicBezTo>
                <a:lnTo>
                  <a:pt x="0" y="21029"/>
                </a:lnTo>
                <a:lnTo>
                  <a:pt x="4933"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72" name="Rectangle 10">
            <a:extLst>
              <a:ext uri="{FF2B5EF4-FFF2-40B4-BE49-F238E27FC236}">
                <a16:creationId xmlns:a16="http://schemas.microsoft.com/office/drawing/2014/main" id="{60F03AB0-15F5-4FF4-89B9-C76D970719BF}"/>
              </a:ext>
            </a:extLst>
          </p:cNvPr>
          <p:cNvSpPr>
            <a:spLocks noChangeArrowheads="1"/>
          </p:cNvSpPr>
          <p:nvPr/>
        </p:nvSpPr>
        <p:spPr bwMode="auto">
          <a:xfrm>
            <a:off x="3971198" y="2977891"/>
            <a:ext cx="679846" cy="229936"/>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100" b="1" dirty="0">
                <a:solidFill>
                  <a:prstClr val="black"/>
                </a:solidFill>
                <a:latin typeface="Meiryo UI" panose="020B0604030504040204" pitchFamily="50" charset="-128"/>
                <a:ea typeface="Meiryo UI" panose="020B0604030504040204" pitchFamily="50" charset="-128"/>
              </a:rPr>
              <a:t>5.0cm</a:t>
            </a:r>
          </a:p>
        </p:txBody>
      </p:sp>
      <p:sp>
        <p:nvSpPr>
          <p:cNvPr id="73" name="Arc 52">
            <a:extLst>
              <a:ext uri="{FF2B5EF4-FFF2-40B4-BE49-F238E27FC236}">
                <a16:creationId xmlns:a16="http://schemas.microsoft.com/office/drawing/2014/main" id="{B041C324-B3A1-4EE2-8208-B7850B5BD86A}"/>
              </a:ext>
            </a:extLst>
          </p:cNvPr>
          <p:cNvSpPr>
            <a:spLocks/>
          </p:cNvSpPr>
          <p:nvPr/>
        </p:nvSpPr>
        <p:spPr bwMode="auto">
          <a:xfrm flipH="1">
            <a:off x="3407980" y="2076738"/>
            <a:ext cx="18182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74" name="Rectangle 54">
            <a:extLst>
              <a:ext uri="{FF2B5EF4-FFF2-40B4-BE49-F238E27FC236}">
                <a16:creationId xmlns:a16="http://schemas.microsoft.com/office/drawing/2014/main" id="{D680CEBC-92AA-4DE8-8AD7-4BC35CE62E36}"/>
              </a:ext>
            </a:extLst>
          </p:cNvPr>
          <p:cNvSpPr>
            <a:spLocks noChangeArrowheads="1"/>
          </p:cNvSpPr>
          <p:nvPr/>
        </p:nvSpPr>
        <p:spPr bwMode="auto">
          <a:xfrm>
            <a:off x="2993304" y="2359612"/>
            <a:ext cx="663582" cy="229936"/>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100" b="1" dirty="0">
                <a:solidFill>
                  <a:prstClr val="black"/>
                </a:solidFill>
                <a:latin typeface="Meiryo UI" panose="020B0604030504040204" pitchFamily="50" charset="-128"/>
                <a:ea typeface="Meiryo UI" panose="020B0604030504040204" pitchFamily="50" charset="-128"/>
              </a:rPr>
              <a:t>2.5cm</a:t>
            </a:r>
          </a:p>
        </p:txBody>
      </p:sp>
      <p:sp>
        <p:nvSpPr>
          <p:cNvPr id="76" name="Arc 56">
            <a:extLst>
              <a:ext uri="{FF2B5EF4-FFF2-40B4-BE49-F238E27FC236}">
                <a16:creationId xmlns:a16="http://schemas.microsoft.com/office/drawing/2014/main" id="{8824AB19-0A3B-4B56-AA4C-F4864BEC8C33}"/>
              </a:ext>
            </a:extLst>
          </p:cNvPr>
          <p:cNvSpPr>
            <a:spLocks/>
          </p:cNvSpPr>
          <p:nvPr/>
        </p:nvSpPr>
        <p:spPr bwMode="auto">
          <a:xfrm rot="10591906" flipH="1">
            <a:off x="4564519" y="2877470"/>
            <a:ext cx="485672" cy="191116"/>
          </a:xfrm>
          <a:custGeom>
            <a:avLst/>
            <a:gdLst>
              <a:gd name="T0" fmla="*/ 2147483647 w 21600"/>
              <a:gd name="T1" fmla="*/ 0 h 21029"/>
              <a:gd name="T2" fmla="*/ 2147483647 w 21600"/>
              <a:gd name="T3" fmla="*/ 2147483647 h 21029"/>
              <a:gd name="T4" fmla="*/ 0 w 21600"/>
              <a:gd name="T5" fmla="*/ 2147483647 h 21029"/>
              <a:gd name="T6" fmla="*/ 0 60000 65536"/>
              <a:gd name="T7" fmla="*/ 0 60000 65536"/>
              <a:gd name="T8" fmla="*/ 0 60000 65536"/>
            </a:gdLst>
            <a:ahLst/>
            <a:cxnLst>
              <a:cxn ang="T6">
                <a:pos x="T0" y="T1"/>
              </a:cxn>
              <a:cxn ang="T7">
                <a:pos x="T2" y="T3"/>
              </a:cxn>
              <a:cxn ang="T8">
                <a:pos x="T4" y="T5"/>
              </a:cxn>
            </a:cxnLst>
            <a:rect l="0" t="0" r="r" b="b"/>
            <a:pathLst>
              <a:path w="21600" h="21029" fill="none" extrusionOk="0">
                <a:moveTo>
                  <a:pt x="4933" y="0"/>
                </a:moveTo>
                <a:cubicBezTo>
                  <a:pt x="14697" y="2290"/>
                  <a:pt x="21600" y="11000"/>
                  <a:pt x="21600" y="21029"/>
                </a:cubicBezTo>
              </a:path>
              <a:path w="21600" h="21029" stroke="0" extrusionOk="0">
                <a:moveTo>
                  <a:pt x="4933" y="0"/>
                </a:moveTo>
                <a:cubicBezTo>
                  <a:pt x="14697" y="2290"/>
                  <a:pt x="21600" y="11000"/>
                  <a:pt x="21600" y="21029"/>
                </a:cubicBezTo>
                <a:lnTo>
                  <a:pt x="0" y="21029"/>
                </a:lnTo>
                <a:lnTo>
                  <a:pt x="4933"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77" name="Arc 52">
            <a:extLst>
              <a:ext uri="{FF2B5EF4-FFF2-40B4-BE49-F238E27FC236}">
                <a16:creationId xmlns:a16="http://schemas.microsoft.com/office/drawing/2014/main" id="{0431B29F-F5BD-4DFE-87ED-8E8E519E7596}"/>
              </a:ext>
            </a:extLst>
          </p:cNvPr>
          <p:cNvSpPr>
            <a:spLocks/>
          </p:cNvSpPr>
          <p:nvPr/>
        </p:nvSpPr>
        <p:spPr bwMode="auto">
          <a:xfrm rot="16789019" flipH="1">
            <a:off x="3396144" y="2651374"/>
            <a:ext cx="18182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78" name="Arc 56">
            <a:extLst>
              <a:ext uri="{FF2B5EF4-FFF2-40B4-BE49-F238E27FC236}">
                <a16:creationId xmlns:a16="http://schemas.microsoft.com/office/drawing/2014/main" id="{F5FDDD53-D13E-4D05-970A-40C96AD412C4}"/>
              </a:ext>
            </a:extLst>
          </p:cNvPr>
          <p:cNvSpPr>
            <a:spLocks/>
          </p:cNvSpPr>
          <p:nvPr/>
        </p:nvSpPr>
        <p:spPr bwMode="auto">
          <a:xfrm rot="10800000">
            <a:off x="3577429" y="2852931"/>
            <a:ext cx="496345" cy="229936"/>
          </a:xfrm>
          <a:custGeom>
            <a:avLst/>
            <a:gdLst>
              <a:gd name="T0" fmla="*/ 2147483647 w 21600"/>
              <a:gd name="T1" fmla="*/ 0 h 21029"/>
              <a:gd name="T2" fmla="*/ 2147483647 w 21600"/>
              <a:gd name="T3" fmla="*/ 2147483647 h 21029"/>
              <a:gd name="T4" fmla="*/ 0 w 21600"/>
              <a:gd name="T5" fmla="*/ 2147483647 h 21029"/>
              <a:gd name="T6" fmla="*/ 0 60000 65536"/>
              <a:gd name="T7" fmla="*/ 0 60000 65536"/>
              <a:gd name="T8" fmla="*/ 0 60000 65536"/>
            </a:gdLst>
            <a:ahLst/>
            <a:cxnLst>
              <a:cxn ang="T6">
                <a:pos x="T0" y="T1"/>
              </a:cxn>
              <a:cxn ang="T7">
                <a:pos x="T2" y="T3"/>
              </a:cxn>
              <a:cxn ang="T8">
                <a:pos x="T4" y="T5"/>
              </a:cxn>
            </a:cxnLst>
            <a:rect l="0" t="0" r="r" b="b"/>
            <a:pathLst>
              <a:path w="21600" h="21029" fill="none" extrusionOk="0">
                <a:moveTo>
                  <a:pt x="4933" y="0"/>
                </a:moveTo>
                <a:cubicBezTo>
                  <a:pt x="14697" y="2290"/>
                  <a:pt x="21600" y="11000"/>
                  <a:pt x="21600" y="21029"/>
                </a:cubicBezTo>
              </a:path>
              <a:path w="21600" h="21029" stroke="0" extrusionOk="0">
                <a:moveTo>
                  <a:pt x="4933" y="0"/>
                </a:moveTo>
                <a:cubicBezTo>
                  <a:pt x="14697" y="2290"/>
                  <a:pt x="21600" y="11000"/>
                  <a:pt x="21600" y="21029"/>
                </a:cubicBezTo>
                <a:lnTo>
                  <a:pt x="0" y="21029"/>
                </a:lnTo>
                <a:lnTo>
                  <a:pt x="4933"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79" name="Rectangle 9">
            <a:extLst>
              <a:ext uri="{FF2B5EF4-FFF2-40B4-BE49-F238E27FC236}">
                <a16:creationId xmlns:a16="http://schemas.microsoft.com/office/drawing/2014/main" id="{21137590-FA31-40AA-B4F8-591752B9BC03}"/>
              </a:ext>
            </a:extLst>
          </p:cNvPr>
          <p:cNvSpPr>
            <a:spLocks noChangeArrowheads="1"/>
          </p:cNvSpPr>
          <p:nvPr/>
        </p:nvSpPr>
        <p:spPr bwMode="auto">
          <a:xfrm>
            <a:off x="5885597" y="2083563"/>
            <a:ext cx="1474788" cy="798700"/>
          </a:xfrm>
          <a:prstGeom prst="rect">
            <a:avLst/>
          </a:prstGeom>
          <a:noFill/>
          <a:ln w="9525" algn="ctr">
            <a:solidFill>
              <a:srgbClr val="FF0000"/>
            </a:solidFill>
            <a:miter lim="800000"/>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no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endParaRPr lang="en-US" altLang="ja-JP" sz="400" dirty="0">
              <a:solidFill>
                <a:srgbClr val="FF0000"/>
              </a:solidFill>
              <a:latin typeface="Meiryo UI" panose="020B0604030504040204" pitchFamily="50" charset="-128"/>
              <a:ea typeface="Meiryo UI" panose="020B0604030504040204" pitchFamily="50" charset="-128"/>
            </a:endParaRPr>
          </a:p>
          <a:p>
            <a:pPr algn="ctr" defTabSz="914400" eaLnBrk="1" fontAlgn="base" hangingPunct="1">
              <a:lnSpc>
                <a:spcPct val="80000"/>
              </a:lnSpc>
              <a:spcBef>
                <a:spcPct val="50000"/>
              </a:spcBef>
              <a:spcAft>
                <a:spcPct val="0"/>
              </a:spcAft>
              <a:buNone/>
              <a:defRPr/>
            </a:pPr>
            <a:r>
              <a:rPr lang="ja-JP" altLang="en-US" sz="2000" dirty="0">
                <a:solidFill>
                  <a:srgbClr val="FF0000"/>
                </a:solidFill>
                <a:latin typeface="Meiryo UI" panose="020B0604030504040204" pitchFamily="50" charset="-128"/>
                <a:ea typeface="Meiryo UI" panose="020B0604030504040204" pitchFamily="50" charset="-128"/>
              </a:rPr>
              <a:t>秘</a:t>
            </a:r>
          </a:p>
          <a:p>
            <a:pPr algn="ctr" defTabSz="914400" eaLnBrk="1" fontAlgn="base" hangingPunct="1">
              <a:lnSpc>
                <a:spcPct val="80000"/>
              </a:lnSpc>
              <a:spcBef>
                <a:spcPct val="50000"/>
              </a:spcBef>
              <a:spcAft>
                <a:spcPct val="0"/>
              </a:spcAft>
              <a:buNone/>
              <a:defRPr/>
            </a:pPr>
            <a:endParaRPr lang="en-US" altLang="ja-JP" sz="400" dirty="0">
              <a:solidFill>
                <a:srgbClr val="FF0000"/>
              </a:solidFill>
              <a:latin typeface="Meiryo UI" panose="020B0604030504040204" pitchFamily="50" charset="-128"/>
              <a:ea typeface="Meiryo UI" panose="020B0604030504040204" pitchFamily="50" charset="-128"/>
            </a:endParaRPr>
          </a:p>
        </p:txBody>
      </p:sp>
      <p:sp>
        <p:nvSpPr>
          <p:cNvPr id="80" name="Rectangle 10">
            <a:extLst>
              <a:ext uri="{FF2B5EF4-FFF2-40B4-BE49-F238E27FC236}">
                <a16:creationId xmlns:a16="http://schemas.microsoft.com/office/drawing/2014/main" id="{350477C4-9789-4B30-B723-F920E9627A13}"/>
              </a:ext>
            </a:extLst>
          </p:cNvPr>
          <p:cNvSpPr>
            <a:spLocks noChangeArrowheads="1"/>
          </p:cNvSpPr>
          <p:nvPr/>
        </p:nvSpPr>
        <p:spPr bwMode="auto">
          <a:xfrm>
            <a:off x="6285773" y="2987416"/>
            <a:ext cx="679846" cy="229936"/>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100" b="1" dirty="0">
                <a:solidFill>
                  <a:prstClr val="black"/>
                </a:solidFill>
                <a:latin typeface="Meiryo UI" panose="020B0604030504040204" pitchFamily="50" charset="-128"/>
                <a:ea typeface="Meiryo UI" panose="020B0604030504040204" pitchFamily="50" charset="-128"/>
              </a:rPr>
              <a:t>3.6cm</a:t>
            </a:r>
          </a:p>
        </p:txBody>
      </p:sp>
      <p:sp>
        <p:nvSpPr>
          <p:cNvPr id="81" name="Arc 52">
            <a:extLst>
              <a:ext uri="{FF2B5EF4-FFF2-40B4-BE49-F238E27FC236}">
                <a16:creationId xmlns:a16="http://schemas.microsoft.com/office/drawing/2014/main" id="{34627E39-5A29-4BD6-ABD8-38E5E8738FF6}"/>
              </a:ext>
            </a:extLst>
          </p:cNvPr>
          <p:cNvSpPr>
            <a:spLocks/>
          </p:cNvSpPr>
          <p:nvPr/>
        </p:nvSpPr>
        <p:spPr bwMode="auto">
          <a:xfrm flipH="1">
            <a:off x="5722555" y="2086263"/>
            <a:ext cx="18182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82" name="Rectangle 54">
            <a:extLst>
              <a:ext uri="{FF2B5EF4-FFF2-40B4-BE49-F238E27FC236}">
                <a16:creationId xmlns:a16="http://schemas.microsoft.com/office/drawing/2014/main" id="{8C2DEA15-FE24-4733-A5AD-9437767EE808}"/>
              </a:ext>
            </a:extLst>
          </p:cNvPr>
          <p:cNvSpPr>
            <a:spLocks noChangeArrowheads="1"/>
          </p:cNvSpPr>
          <p:nvPr/>
        </p:nvSpPr>
        <p:spPr bwMode="auto">
          <a:xfrm>
            <a:off x="5307879" y="2369137"/>
            <a:ext cx="663582" cy="229936"/>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100" b="1" dirty="0">
                <a:solidFill>
                  <a:prstClr val="black"/>
                </a:solidFill>
                <a:latin typeface="Meiryo UI" panose="020B0604030504040204" pitchFamily="50" charset="-128"/>
                <a:ea typeface="Meiryo UI" panose="020B0604030504040204" pitchFamily="50" charset="-128"/>
              </a:rPr>
              <a:t>1.8cm</a:t>
            </a:r>
          </a:p>
        </p:txBody>
      </p:sp>
      <p:sp>
        <p:nvSpPr>
          <p:cNvPr id="83" name="Arc 56">
            <a:extLst>
              <a:ext uri="{FF2B5EF4-FFF2-40B4-BE49-F238E27FC236}">
                <a16:creationId xmlns:a16="http://schemas.microsoft.com/office/drawing/2014/main" id="{FCAA9319-9E85-4A4E-9D75-A6FE0203516F}"/>
              </a:ext>
            </a:extLst>
          </p:cNvPr>
          <p:cNvSpPr>
            <a:spLocks/>
          </p:cNvSpPr>
          <p:nvPr/>
        </p:nvSpPr>
        <p:spPr bwMode="auto">
          <a:xfrm rot="10591906" flipH="1">
            <a:off x="6879094" y="2886995"/>
            <a:ext cx="485672" cy="191116"/>
          </a:xfrm>
          <a:custGeom>
            <a:avLst/>
            <a:gdLst>
              <a:gd name="T0" fmla="*/ 2147483647 w 21600"/>
              <a:gd name="T1" fmla="*/ 0 h 21029"/>
              <a:gd name="T2" fmla="*/ 2147483647 w 21600"/>
              <a:gd name="T3" fmla="*/ 2147483647 h 21029"/>
              <a:gd name="T4" fmla="*/ 0 w 21600"/>
              <a:gd name="T5" fmla="*/ 2147483647 h 21029"/>
              <a:gd name="T6" fmla="*/ 0 60000 65536"/>
              <a:gd name="T7" fmla="*/ 0 60000 65536"/>
              <a:gd name="T8" fmla="*/ 0 60000 65536"/>
            </a:gdLst>
            <a:ahLst/>
            <a:cxnLst>
              <a:cxn ang="T6">
                <a:pos x="T0" y="T1"/>
              </a:cxn>
              <a:cxn ang="T7">
                <a:pos x="T2" y="T3"/>
              </a:cxn>
              <a:cxn ang="T8">
                <a:pos x="T4" y="T5"/>
              </a:cxn>
            </a:cxnLst>
            <a:rect l="0" t="0" r="r" b="b"/>
            <a:pathLst>
              <a:path w="21600" h="21029" fill="none" extrusionOk="0">
                <a:moveTo>
                  <a:pt x="4933" y="0"/>
                </a:moveTo>
                <a:cubicBezTo>
                  <a:pt x="14697" y="2290"/>
                  <a:pt x="21600" y="11000"/>
                  <a:pt x="21600" y="21029"/>
                </a:cubicBezTo>
              </a:path>
              <a:path w="21600" h="21029" stroke="0" extrusionOk="0">
                <a:moveTo>
                  <a:pt x="4933" y="0"/>
                </a:moveTo>
                <a:cubicBezTo>
                  <a:pt x="14697" y="2290"/>
                  <a:pt x="21600" y="11000"/>
                  <a:pt x="21600" y="21029"/>
                </a:cubicBezTo>
                <a:lnTo>
                  <a:pt x="0" y="21029"/>
                </a:lnTo>
                <a:lnTo>
                  <a:pt x="4933"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84" name="Arc 52">
            <a:extLst>
              <a:ext uri="{FF2B5EF4-FFF2-40B4-BE49-F238E27FC236}">
                <a16:creationId xmlns:a16="http://schemas.microsoft.com/office/drawing/2014/main" id="{D0E94480-25D1-4F43-AA7B-D7CFB602EA24}"/>
              </a:ext>
            </a:extLst>
          </p:cNvPr>
          <p:cNvSpPr>
            <a:spLocks/>
          </p:cNvSpPr>
          <p:nvPr/>
        </p:nvSpPr>
        <p:spPr bwMode="auto">
          <a:xfrm rot="16789019" flipH="1">
            <a:off x="5710719" y="2660899"/>
            <a:ext cx="18182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85" name="Arc 56">
            <a:extLst>
              <a:ext uri="{FF2B5EF4-FFF2-40B4-BE49-F238E27FC236}">
                <a16:creationId xmlns:a16="http://schemas.microsoft.com/office/drawing/2014/main" id="{737D31A6-D5F4-4254-9F55-9AB87F0A0F37}"/>
              </a:ext>
            </a:extLst>
          </p:cNvPr>
          <p:cNvSpPr>
            <a:spLocks/>
          </p:cNvSpPr>
          <p:nvPr/>
        </p:nvSpPr>
        <p:spPr bwMode="auto">
          <a:xfrm rot="10800000">
            <a:off x="5892004" y="2862456"/>
            <a:ext cx="496345" cy="229936"/>
          </a:xfrm>
          <a:custGeom>
            <a:avLst/>
            <a:gdLst>
              <a:gd name="T0" fmla="*/ 2147483647 w 21600"/>
              <a:gd name="T1" fmla="*/ 0 h 21029"/>
              <a:gd name="T2" fmla="*/ 2147483647 w 21600"/>
              <a:gd name="T3" fmla="*/ 2147483647 h 21029"/>
              <a:gd name="T4" fmla="*/ 0 w 21600"/>
              <a:gd name="T5" fmla="*/ 2147483647 h 21029"/>
              <a:gd name="T6" fmla="*/ 0 60000 65536"/>
              <a:gd name="T7" fmla="*/ 0 60000 65536"/>
              <a:gd name="T8" fmla="*/ 0 60000 65536"/>
            </a:gdLst>
            <a:ahLst/>
            <a:cxnLst>
              <a:cxn ang="T6">
                <a:pos x="T0" y="T1"/>
              </a:cxn>
              <a:cxn ang="T7">
                <a:pos x="T2" y="T3"/>
              </a:cxn>
              <a:cxn ang="T8">
                <a:pos x="T4" y="T5"/>
              </a:cxn>
            </a:cxnLst>
            <a:rect l="0" t="0" r="r" b="b"/>
            <a:pathLst>
              <a:path w="21600" h="21029" fill="none" extrusionOk="0">
                <a:moveTo>
                  <a:pt x="4933" y="0"/>
                </a:moveTo>
                <a:cubicBezTo>
                  <a:pt x="14697" y="2290"/>
                  <a:pt x="21600" y="11000"/>
                  <a:pt x="21600" y="21029"/>
                </a:cubicBezTo>
              </a:path>
              <a:path w="21600" h="21029" stroke="0" extrusionOk="0">
                <a:moveTo>
                  <a:pt x="4933" y="0"/>
                </a:moveTo>
                <a:cubicBezTo>
                  <a:pt x="14697" y="2290"/>
                  <a:pt x="21600" y="11000"/>
                  <a:pt x="21600" y="21029"/>
                </a:cubicBezTo>
                <a:lnTo>
                  <a:pt x="0" y="21029"/>
                </a:lnTo>
                <a:lnTo>
                  <a:pt x="4933"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86" name="Text Box 34">
            <a:extLst>
              <a:ext uri="{FF2B5EF4-FFF2-40B4-BE49-F238E27FC236}">
                <a16:creationId xmlns:a16="http://schemas.microsoft.com/office/drawing/2014/main" id="{93D6294B-7925-4C6B-93A3-16388376D116}"/>
              </a:ext>
            </a:extLst>
          </p:cNvPr>
          <p:cNvSpPr txBox="1">
            <a:spLocks noChangeArrowheads="1"/>
          </p:cNvSpPr>
          <p:nvPr/>
        </p:nvSpPr>
        <p:spPr bwMode="auto">
          <a:xfrm>
            <a:off x="818590" y="1725981"/>
            <a:ext cx="1675581" cy="242247"/>
          </a:xfrm>
          <a:prstGeom prst="rect">
            <a:avLst/>
          </a:prstGeom>
          <a:solidFill>
            <a:srgbClr val="D7E4BD"/>
          </a:solidFill>
          <a:ln w="9525" algn="ctr">
            <a:solidFill>
              <a:schemeClr val="tx1"/>
            </a:solidFill>
            <a:miter lim="800000"/>
            <a:headEnd/>
            <a:tailEnd/>
          </a:ln>
          <a:effectLst/>
          <a:extLst/>
        </p:spPr>
        <p:txBody>
          <a:bodyPr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1200" dirty="0">
                <a:solidFill>
                  <a:prstClr val="black"/>
                </a:solidFill>
                <a:latin typeface="Meiryo UI" panose="020B0604030504040204" pitchFamily="50" charset="-128"/>
                <a:ea typeface="Meiryo UI" panose="020B0604030504040204" pitchFamily="50" charset="-128"/>
              </a:rPr>
              <a:t>特別防衛秘密の表記</a:t>
            </a:r>
            <a:endParaRPr lang="ja-JP" altLang="ja-JP" sz="1200" dirty="0">
              <a:solidFill>
                <a:prstClr val="black"/>
              </a:solidFill>
              <a:latin typeface="Meiryo UI" panose="020B0604030504040204" pitchFamily="50" charset="-128"/>
              <a:ea typeface="Meiryo UI" panose="020B0604030504040204" pitchFamily="50" charset="-128"/>
            </a:endParaRPr>
          </a:p>
        </p:txBody>
      </p:sp>
      <p:sp>
        <p:nvSpPr>
          <p:cNvPr id="88" name="Rectangle 10">
            <a:extLst>
              <a:ext uri="{FF2B5EF4-FFF2-40B4-BE49-F238E27FC236}">
                <a16:creationId xmlns:a16="http://schemas.microsoft.com/office/drawing/2014/main" id="{065194BB-0A78-4647-A5A5-4AC16431B316}"/>
              </a:ext>
            </a:extLst>
          </p:cNvPr>
          <p:cNvSpPr>
            <a:spLocks noChangeArrowheads="1"/>
          </p:cNvSpPr>
          <p:nvPr/>
        </p:nvSpPr>
        <p:spPr bwMode="auto">
          <a:xfrm>
            <a:off x="8524148" y="3196966"/>
            <a:ext cx="679846" cy="229936"/>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100" b="1" dirty="0">
                <a:solidFill>
                  <a:prstClr val="black"/>
                </a:solidFill>
                <a:latin typeface="Meiryo UI" panose="020B0604030504040204" pitchFamily="50" charset="-128"/>
                <a:ea typeface="Meiryo UI" panose="020B0604030504040204" pitchFamily="50" charset="-128"/>
              </a:rPr>
              <a:t>3.6cm</a:t>
            </a:r>
          </a:p>
        </p:txBody>
      </p:sp>
      <p:sp>
        <p:nvSpPr>
          <p:cNvPr id="89" name="Arc 52">
            <a:extLst>
              <a:ext uri="{FF2B5EF4-FFF2-40B4-BE49-F238E27FC236}">
                <a16:creationId xmlns:a16="http://schemas.microsoft.com/office/drawing/2014/main" id="{7FFA5AF0-846C-401D-98FC-E63CB918D259}"/>
              </a:ext>
            </a:extLst>
          </p:cNvPr>
          <p:cNvSpPr>
            <a:spLocks/>
          </p:cNvSpPr>
          <p:nvPr/>
        </p:nvSpPr>
        <p:spPr bwMode="auto">
          <a:xfrm flipH="1">
            <a:off x="7960930" y="2048163"/>
            <a:ext cx="18182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90" name="Arc 56">
            <a:extLst>
              <a:ext uri="{FF2B5EF4-FFF2-40B4-BE49-F238E27FC236}">
                <a16:creationId xmlns:a16="http://schemas.microsoft.com/office/drawing/2014/main" id="{0B21EA99-13C6-4399-A174-2CA6BB1319E1}"/>
              </a:ext>
            </a:extLst>
          </p:cNvPr>
          <p:cNvSpPr>
            <a:spLocks/>
          </p:cNvSpPr>
          <p:nvPr/>
        </p:nvSpPr>
        <p:spPr bwMode="auto">
          <a:xfrm rot="10591906" flipH="1">
            <a:off x="9088894" y="3067970"/>
            <a:ext cx="485672" cy="191116"/>
          </a:xfrm>
          <a:custGeom>
            <a:avLst/>
            <a:gdLst>
              <a:gd name="T0" fmla="*/ 2147483647 w 21600"/>
              <a:gd name="T1" fmla="*/ 0 h 21029"/>
              <a:gd name="T2" fmla="*/ 2147483647 w 21600"/>
              <a:gd name="T3" fmla="*/ 2147483647 h 21029"/>
              <a:gd name="T4" fmla="*/ 0 w 21600"/>
              <a:gd name="T5" fmla="*/ 2147483647 h 21029"/>
              <a:gd name="T6" fmla="*/ 0 60000 65536"/>
              <a:gd name="T7" fmla="*/ 0 60000 65536"/>
              <a:gd name="T8" fmla="*/ 0 60000 65536"/>
            </a:gdLst>
            <a:ahLst/>
            <a:cxnLst>
              <a:cxn ang="T6">
                <a:pos x="T0" y="T1"/>
              </a:cxn>
              <a:cxn ang="T7">
                <a:pos x="T2" y="T3"/>
              </a:cxn>
              <a:cxn ang="T8">
                <a:pos x="T4" y="T5"/>
              </a:cxn>
            </a:cxnLst>
            <a:rect l="0" t="0" r="r" b="b"/>
            <a:pathLst>
              <a:path w="21600" h="21029" fill="none" extrusionOk="0">
                <a:moveTo>
                  <a:pt x="4933" y="0"/>
                </a:moveTo>
                <a:cubicBezTo>
                  <a:pt x="14697" y="2290"/>
                  <a:pt x="21600" y="11000"/>
                  <a:pt x="21600" y="21029"/>
                </a:cubicBezTo>
              </a:path>
              <a:path w="21600" h="21029" stroke="0" extrusionOk="0">
                <a:moveTo>
                  <a:pt x="4933" y="0"/>
                </a:moveTo>
                <a:cubicBezTo>
                  <a:pt x="14697" y="2290"/>
                  <a:pt x="21600" y="11000"/>
                  <a:pt x="21600" y="21029"/>
                </a:cubicBezTo>
                <a:lnTo>
                  <a:pt x="0" y="21029"/>
                </a:lnTo>
                <a:lnTo>
                  <a:pt x="4933"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91" name="Arc 52">
            <a:extLst>
              <a:ext uri="{FF2B5EF4-FFF2-40B4-BE49-F238E27FC236}">
                <a16:creationId xmlns:a16="http://schemas.microsoft.com/office/drawing/2014/main" id="{BF7D167D-1EC7-4320-86FB-AA737C95DE9F}"/>
              </a:ext>
            </a:extLst>
          </p:cNvPr>
          <p:cNvSpPr>
            <a:spLocks/>
          </p:cNvSpPr>
          <p:nvPr/>
        </p:nvSpPr>
        <p:spPr bwMode="auto">
          <a:xfrm rot="16789019" flipH="1">
            <a:off x="7949094" y="2851399"/>
            <a:ext cx="18182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92" name="Arc 56">
            <a:extLst>
              <a:ext uri="{FF2B5EF4-FFF2-40B4-BE49-F238E27FC236}">
                <a16:creationId xmlns:a16="http://schemas.microsoft.com/office/drawing/2014/main" id="{6504154B-EEF7-403D-B5BD-A02C2C99AAAE}"/>
              </a:ext>
            </a:extLst>
          </p:cNvPr>
          <p:cNvSpPr>
            <a:spLocks/>
          </p:cNvSpPr>
          <p:nvPr/>
        </p:nvSpPr>
        <p:spPr bwMode="auto">
          <a:xfrm rot="10800000">
            <a:off x="8130379" y="3052956"/>
            <a:ext cx="496345" cy="229936"/>
          </a:xfrm>
          <a:custGeom>
            <a:avLst/>
            <a:gdLst>
              <a:gd name="T0" fmla="*/ 2147483647 w 21600"/>
              <a:gd name="T1" fmla="*/ 0 h 21029"/>
              <a:gd name="T2" fmla="*/ 2147483647 w 21600"/>
              <a:gd name="T3" fmla="*/ 2147483647 h 21029"/>
              <a:gd name="T4" fmla="*/ 0 w 21600"/>
              <a:gd name="T5" fmla="*/ 2147483647 h 21029"/>
              <a:gd name="T6" fmla="*/ 0 60000 65536"/>
              <a:gd name="T7" fmla="*/ 0 60000 65536"/>
              <a:gd name="T8" fmla="*/ 0 60000 65536"/>
            </a:gdLst>
            <a:ahLst/>
            <a:cxnLst>
              <a:cxn ang="T6">
                <a:pos x="T0" y="T1"/>
              </a:cxn>
              <a:cxn ang="T7">
                <a:pos x="T2" y="T3"/>
              </a:cxn>
              <a:cxn ang="T8">
                <a:pos x="T4" y="T5"/>
              </a:cxn>
            </a:cxnLst>
            <a:rect l="0" t="0" r="r" b="b"/>
            <a:pathLst>
              <a:path w="21600" h="21029" fill="none" extrusionOk="0">
                <a:moveTo>
                  <a:pt x="4933" y="0"/>
                </a:moveTo>
                <a:cubicBezTo>
                  <a:pt x="14697" y="2290"/>
                  <a:pt x="21600" y="11000"/>
                  <a:pt x="21600" y="21029"/>
                </a:cubicBezTo>
              </a:path>
              <a:path w="21600" h="21029" stroke="0" extrusionOk="0">
                <a:moveTo>
                  <a:pt x="4933" y="0"/>
                </a:moveTo>
                <a:cubicBezTo>
                  <a:pt x="14697" y="2290"/>
                  <a:pt x="21600" y="11000"/>
                  <a:pt x="21600" y="21029"/>
                </a:cubicBezTo>
                <a:lnTo>
                  <a:pt x="0" y="21029"/>
                </a:lnTo>
                <a:lnTo>
                  <a:pt x="4933"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93" name="Rectangle 54">
            <a:extLst>
              <a:ext uri="{FF2B5EF4-FFF2-40B4-BE49-F238E27FC236}">
                <a16:creationId xmlns:a16="http://schemas.microsoft.com/office/drawing/2014/main" id="{2838FC66-7DE3-46C4-AD6C-5DAFF7E4F6F0}"/>
              </a:ext>
            </a:extLst>
          </p:cNvPr>
          <p:cNvSpPr>
            <a:spLocks noChangeArrowheads="1"/>
          </p:cNvSpPr>
          <p:nvPr/>
        </p:nvSpPr>
        <p:spPr bwMode="auto">
          <a:xfrm>
            <a:off x="7555779" y="2473912"/>
            <a:ext cx="663582" cy="229936"/>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100" b="1" dirty="0">
                <a:solidFill>
                  <a:prstClr val="black"/>
                </a:solidFill>
                <a:latin typeface="Meiryo UI" panose="020B0604030504040204" pitchFamily="50" charset="-128"/>
                <a:ea typeface="Meiryo UI" panose="020B0604030504040204" pitchFamily="50" charset="-128"/>
              </a:rPr>
              <a:t>3.8cm</a:t>
            </a:r>
          </a:p>
        </p:txBody>
      </p:sp>
      <p:sp>
        <p:nvSpPr>
          <p:cNvPr id="95" name="Rectangle 10">
            <a:extLst>
              <a:ext uri="{FF2B5EF4-FFF2-40B4-BE49-F238E27FC236}">
                <a16:creationId xmlns:a16="http://schemas.microsoft.com/office/drawing/2014/main" id="{CB0178A5-7119-4C9D-AC07-55B9B44102BB}"/>
              </a:ext>
            </a:extLst>
          </p:cNvPr>
          <p:cNvSpPr>
            <a:spLocks noChangeArrowheads="1"/>
          </p:cNvSpPr>
          <p:nvPr/>
        </p:nvSpPr>
        <p:spPr bwMode="auto">
          <a:xfrm>
            <a:off x="1313723" y="6311641"/>
            <a:ext cx="679846" cy="229936"/>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100" b="1" dirty="0">
                <a:solidFill>
                  <a:prstClr val="black"/>
                </a:solidFill>
                <a:latin typeface="Meiryo UI" panose="020B0604030504040204" pitchFamily="50" charset="-128"/>
                <a:ea typeface="Meiryo UI" panose="020B0604030504040204" pitchFamily="50" charset="-128"/>
              </a:rPr>
              <a:t>3.6cm</a:t>
            </a:r>
          </a:p>
        </p:txBody>
      </p:sp>
      <p:sp>
        <p:nvSpPr>
          <p:cNvPr id="96" name="Arc 52">
            <a:extLst>
              <a:ext uri="{FF2B5EF4-FFF2-40B4-BE49-F238E27FC236}">
                <a16:creationId xmlns:a16="http://schemas.microsoft.com/office/drawing/2014/main" id="{C4255420-1FC0-4171-9CD9-DCF9623FF1ED}"/>
              </a:ext>
            </a:extLst>
          </p:cNvPr>
          <p:cNvSpPr>
            <a:spLocks/>
          </p:cNvSpPr>
          <p:nvPr/>
        </p:nvSpPr>
        <p:spPr bwMode="auto">
          <a:xfrm flipH="1">
            <a:off x="750505" y="5410488"/>
            <a:ext cx="18182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97" name="Rectangle 54">
            <a:extLst>
              <a:ext uri="{FF2B5EF4-FFF2-40B4-BE49-F238E27FC236}">
                <a16:creationId xmlns:a16="http://schemas.microsoft.com/office/drawing/2014/main" id="{3608DDD8-3507-4A31-9CB0-6000101920CB}"/>
              </a:ext>
            </a:extLst>
          </p:cNvPr>
          <p:cNvSpPr>
            <a:spLocks noChangeArrowheads="1"/>
          </p:cNvSpPr>
          <p:nvPr/>
        </p:nvSpPr>
        <p:spPr bwMode="auto">
          <a:xfrm>
            <a:off x="335829" y="5693362"/>
            <a:ext cx="663582" cy="229936"/>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100" b="1" dirty="0">
                <a:solidFill>
                  <a:prstClr val="black"/>
                </a:solidFill>
                <a:latin typeface="Meiryo UI" panose="020B0604030504040204" pitchFamily="50" charset="-128"/>
                <a:ea typeface="Meiryo UI" panose="020B0604030504040204" pitchFamily="50" charset="-128"/>
              </a:rPr>
              <a:t>1.8cm</a:t>
            </a:r>
          </a:p>
        </p:txBody>
      </p:sp>
      <p:sp>
        <p:nvSpPr>
          <p:cNvPr id="98" name="Arc 56">
            <a:extLst>
              <a:ext uri="{FF2B5EF4-FFF2-40B4-BE49-F238E27FC236}">
                <a16:creationId xmlns:a16="http://schemas.microsoft.com/office/drawing/2014/main" id="{51F94E53-BDFD-4AAB-8853-7E021C164ED0}"/>
              </a:ext>
            </a:extLst>
          </p:cNvPr>
          <p:cNvSpPr>
            <a:spLocks/>
          </p:cNvSpPr>
          <p:nvPr/>
        </p:nvSpPr>
        <p:spPr bwMode="auto">
          <a:xfrm rot="10591906" flipH="1">
            <a:off x="1907044" y="6211220"/>
            <a:ext cx="485672" cy="191116"/>
          </a:xfrm>
          <a:custGeom>
            <a:avLst/>
            <a:gdLst>
              <a:gd name="T0" fmla="*/ 2147483647 w 21600"/>
              <a:gd name="T1" fmla="*/ 0 h 21029"/>
              <a:gd name="T2" fmla="*/ 2147483647 w 21600"/>
              <a:gd name="T3" fmla="*/ 2147483647 h 21029"/>
              <a:gd name="T4" fmla="*/ 0 w 21600"/>
              <a:gd name="T5" fmla="*/ 2147483647 h 21029"/>
              <a:gd name="T6" fmla="*/ 0 60000 65536"/>
              <a:gd name="T7" fmla="*/ 0 60000 65536"/>
              <a:gd name="T8" fmla="*/ 0 60000 65536"/>
            </a:gdLst>
            <a:ahLst/>
            <a:cxnLst>
              <a:cxn ang="T6">
                <a:pos x="T0" y="T1"/>
              </a:cxn>
              <a:cxn ang="T7">
                <a:pos x="T2" y="T3"/>
              </a:cxn>
              <a:cxn ang="T8">
                <a:pos x="T4" y="T5"/>
              </a:cxn>
            </a:cxnLst>
            <a:rect l="0" t="0" r="r" b="b"/>
            <a:pathLst>
              <a:path w="21600" h="21029" fill="none" extrusionOk="0">
                <a:moveTo>
                  <a:pt x="4933" y="0"/>
                </a:moveTo>
                <a:cubicBezTo>
                  <a:pt x="14697" y="2290"/>
                  <a:pt x="21600" y="11000"/>
                  <a:pt x="21600" y="21029"/>
                </a:cubicBezTo>
              </a:path>
              <a:path w="21600" h="21029" stroke="0" extrusionOk="0">
                <a:moveTo>
                  <a:pt x="4933" y="0"/>
                </a:moveTo>
                <a:cubicBezTo>
                  <a:pt x="14697" y="2290"/>
                  <a:pt x="21600" y="11000"/>
                  <a:pt x="21600" y="21029"/>
                </a:cubicBezTo>
                <a:lnTo>
                  <a:pt x="0" y="21029"/>
                </a:lnTo>
                <a:lnTo>
                  <a:pt x="4933"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99" name="Arc 52">
            <a:extLst>
              <a:ext uri="{FF2B5EF4-FFF2-40B4-BE49-F238E27FC236}">
                <a16:creationId xmlns:a16="http://schemas.microsoft.com/office/drawing/2014/main" id="{848A5D8C-7BE6-41E8-9B21-DA14073E07FB}"/>
              </a:ext>
            </a:extLst>
          </p:cNvPr>
          <p:cNvSpPr>
            <a:spLocks/>
          </p:cNvSpPr>
          <p:nvPr/>
        </p:nvSpPr>
        <p:spPr bwMode="auto">
          <a:xfrm rot="16789019" flipH="1">
            <a:off x="738669" y="5985124"/>
            <a:ext cx="18182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100" name="Arc 56">
            <a:extLst>
              <a:ext uri="{FF2B5EF4-FFF2-40B4-BE49-F238E27FC236}">
                <a16:creationId xmlns:a16="http://schemas.microsoft.com/office/drawing/2014/main" id="{84BF3845-B676-424D-8E36-712B0DD2BE28}"/>
              </a:ext>
            </a:extLst>
          </p:cNvPr>
          <p:cNvSpPr>
            <a:spLocks/>
          </p:cNvSpPr>
          <p:nvPr/>
        </p:nvSpPr>
        <p:spPr bwMode="auto">
          <a:xfrm rot="10800000">
            <a:off x="919954" y="6186681"/>
            <a:ext cx="496345" cy="229936"/>
          </a:xfrm>
          <a:custGeom>
            <a:avLst/>
            <a:gdLst>
              <a:gd name="T0" fmla="*/ 2147483647 w 21600"/>
              <a:gd name="T1" fmla="*/ 0 h 21029"/>
              <a:gd name="T2" fmla="*/ 2147483647 w 21600"/>
              <a:gd name="T3" fmla="*/ 2147483647 h 21029"/>
              <a:gd name="T4" fmla="*/ 0 w 21600"/>
              <a:gd name="T5" fmla="*/ 2147483647 h 21029"/>
              <a:gd name="T6" fmla="*/ 0 60000 65536"/>
              <a:gd name="T7" fmla="*/ 0 60000 65536"/>
              <a:gd name="T8" fmla="*/ 0 60000 65536"/>
            </a:gdLst>
            <a:ahLst/>
            <a:cxnLst>
              <a:cxn ang="T6">
                <a:pos x="T0" y="T1"/>
              </a:cxn>
              <a:cxn ang="T7">
                <a:pos x="T2" y="T3"/>
              </a:cxn>
              <a:cxn ang="T8">
                <a:pos x="T4" y="T5"/>
              </a:cxn>
            </a:cxnLst>
            <a:rect l="0" t="0" r="r" b="b"/>
            <a:pathLst>
              <a:path w="21600" h="21029" fill="none" extrusionOk="0">
                <a:moveTo>
                  <a:pt x="4933" y="0"/>
                </a:moveTo>
                <a:cubicBezTo>
                  <a:pt x="14697" y="2290"/>
                  <a:pt x="21600" y="11000"/>
                  <a:pt x="21600" y="21029"/>
                </a:cubicBezTo>
              </a:path>
              <a:path w="21600" h="21029" stroke="0" extrusionOk="0">
                <a:moveTo>
                  <a:pt x="4933" y="0"/>
                </a:moveTo>
                <a:cubicBezTo>
                  <a:pt x="14697" y="2290"/>
                  <a:pt x="21600" y="11000"/>
                  <a:pt x="21600" y="21029"/>
                </a:cubicBezTo>
                <a:lnTo>
                  <a:pt x="0" y="21029"/>
                </a:lnTo>
                <a:lnTo>
                  <a:pt x="4933"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2" name="四角形: 角を丸くする 1">
            <a:extLst>
              <a:ext uri="{FF2B5EF4-FFF2-40B4-BE49-F238E27FC236}">
                <a16:creationId xmlns:a16="http://schemas.microsoft.com/office/drawing/2014/main" id="{11DAFEA5-4B58-42BB-BF00-E6231A26F4B6}"/>
              </a:ext>
            </a:extLst>
          </p:cNvPr>
          <p:cNvSpPr/>
          <p:nvPr/>
        </p:nvSpPr>
        <p:spPr>
          <a:xfrm>
            <a:off x="78677" y="6563525"/>
            <a:ext cx="2251844" cy="250946"/>
          </a:xfrm>
          <a:prstGeom prst="roundRect">
            <a:avLst/>
          </a:prstGeom>
          <a:solidFill>
            <a:srgbClr val="FFFFCC"/>
          </a:solidFill>
          <a:ln w="127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914400" fontAlgn="base">
              <a:lnSpc>
                <a:spcPct val="80000"/>
              </a:lnSpc>
              <a:spcBef>
                <a:spcPct val="50000"/>
              </a:spcBef>
              <a:spcAft>
                <a:spcPct val="0"/>
              </a:spcAft>
              <a:defRPr/>
            </a:pPr>
            <a:r>
              <a:rPr lang="ja-JP" altLang="en-US" sz="1200" b="1" dirty="0">
                <a:solidFill>
                  <a:srgbClr val="FF0000"/>
                </a:solidFill>
                <a:latin typeface="Meiryo UI" panose="020B0604030504040204" pitchFamily="50" charset="-128"/>
                <a:ea typeface="Meiryo UI" panose="020B0604030504040204" pitchFamily="50" charset="-128"/>
              </a:rPr>
              <a:t>特別防衛秘密は全てに標記します</a:t>
            </a:r>
          </a:p>
        </p:txBody>
      </p:sp>
      <p:sp>
        <p:nvSpPr>
          <p:cNvPr id="101" name="四角形: 角を丸くする 100">
            <a:extLst>
              <a:ext uri="{FF2B5EF4-FFF2-40B4-BE49-F238E27FC236}">
                <a16:creationId xmlns:a16="http://schemas.microsoft.com/office/drawing/2014/main" id="{D37FDE41-E0D7-4A36-81D7-4DDE194FEFC2}"/>
              </a:ext>
            </a:extLst>
          </p:cNvPr>
          <p:cNvSpPr/>
          <p:nvPr/>
        </p:nvSpPr>
        <p:spPr>
          <a:xfrm>
            <a:off x="5420430" y="6397366"/>
            <a:ext cx="2287663" cy="389980"/>
          </a:xfrm>
          <a:prstGeom prst="roundRect">
            <a:avLst/>
          </a:prstGeom>
          <a:solidFill>
            <a:srgbClr val="FFFFCC"/>
          </a:solidFill>
          <a:ln w="127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914400" fontAlgn="base">
              <a:lnSpc>
                <a:spcPct val="80000"/>
              </a:lnSpc>
              <a:spcBef>
                <a:spcPct val="50000"/>
              </a:spcBef>
              <a:spcAft>
                <a:spcPct val="0"/>
              </a:spcAft>
              <a:defRPr/>
            </a:pPr>
            <a:r>
              <a:rPr lang="ja-JP" altLang="en-US" sz="1200" b="1" dirty="0">
                <a:solidFill>
                  <a:srgbClr val="FF0000"/>
                </a:solidFill>
                <a:latin typeface="Meiryo UI" panose="020B0604030504040204" pitchFamily="50" charset="-128"/>
                <a:ea typeface="Meiryo UI" panose="020B0604030504040204" pitchFamily="50" charset="-128"/>
              </a:rPr>
              <a:t>○○については、該当する秘密情報の国名が入ります。</a:t>
            </a:r>
          </a:p>
        </p:txBody>
      </p:sp>
      <p:sp>
        <p:nvSpPr>
          <p:cNvPr id="102" name="Arc 52">
            <a:extLst>
              <a:ext uri="{FF2B5EF4-FFF2-40B4-BE49-F238E27FC236}">
                <a16:creationId xmlns:a16="http://schemas.microsoft.com/office/drawing/2014/main" id="{AB2CE2D4-A348-459B-9F4D-3D1E4F21CEEE}"/>
              </a:ext>
            </a:extLst>
          </p:cNvPr>
          <p:cNvSpPr>
            <a:spLocks/>
          </p:cNvSpPr>
          <p:nvPr/>
        </p:nvSpPr>
        <p:spPr bwMode="auto">
          <a:xfrm flipH="1">
            <a:off x="7465630" y="5524788"/>
            <a:ext cx="18182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103" name="Arc 52">
            <a:extLst>
              <a:ext uri="{FF2B5EF4-FFF2-40B4-BE49-F238E27FC236}">
                <a16:creationId xmlns:a16="http://schemas.microsoft.com/office/drawing/2014/main" id="{7B97B855-3936-401C-9C77-7864BB0BEEF5}"/>
              </a:ext>
            </a:extLst>
          </p:cNvPr>
          <p:cNvSpPr>
            <a:spLocks/>
          </p:cNvSpPr>
          <p:nvPr/>
        </p:nvSpPr>
        <p:spPr bwMode="auto">
          <a:xfrm rot="16789019" flipH="1">
            <a:off x="7463319" y="6051799"/>
            <a:ext cx="18182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p>
            <a:pP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104" name="Rectangle 54">
            <a:extLst>
              <a:ext uri="{FF2B5EF4-FFF2-40B4-BE49-F238E27FC236}">
                <a16:creationId xmlns:a16="http://schemas.microsoft.com/office/drawing/2014/main" id="{99683AE9-F5CC-459C-B601-1E81D3E6AE8B}"/>
              </a:ext>
            </a:extLst>
          </p:cNvPr>
          <p:cNvSpPr>
            <a:spLocks noChangeArrowheads="1"/>
          </p:cNvSpPr>
          <p:nvPr/>
        </p:nvSpPr>
        <p:spPr bwMode="auto">
          <a:xfrm>
            <a:off x="7012854" y="5798137"/>
            <a:ext cx="663582" cy="229936"/>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100" b="1" dirty="0">
                <a:solidFill>
                  <a:prstClr val="black"/>
                </a:solidFill>
                <a:latin typeface="Meiryo UI" panose="020B0604030504040204" pitchFamily="50" charset="-128"/>
                <a:ea typeface="Meiryo UI" panose="020B0604030504040204" pitchFamily="50" charset="-128"/>
              </a:rPr>
              <a:t>1.8cm</a:t>
            </a:r>
          </a:p>
        </p:txBody>
      </p:sp>
      <p:sp>
        <p:nvSpPr>
          <p:cNvPr id="105" name="Rectangle 10">
            <a:extLst>
              <a:ext uri="{FF2B5EF4-FFF2-40B4-BE49-F238E27FC236}">
                <a16:creationId xmlns:a16="http://schemas.microsoft.com/office/drawing/2014/main" id="{2DA40789-AED4-480F-8DE1-BB5E0ED1458B}"/>
              </a:ext>
            </a:extLst>
          </p:cNvPr>
          <p:cNvSpPr>
            <a:spLocks noChangeArrowheads="1"/>
          </p:cNvSpPr>
          <p:nvPr/>
        </p:nvSpPr>
        <p:spPr bwMode="auto">
          <a:xfrm>
            <a:off x="8114573" y="6397366"/>
            <a:ext cx="679846" cy="229936"/>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100" b="1" dirty="0">
                <a:solidFill>
                  <a:prstClr val="black"/>
                </a:solidFill>
                <a:latin typeface="Meiryo UI" panose="020B0604030504040204" pitchFamily="50" charset="-128"/>
                <a:ea typeface="Meiryo UI" panose="020B0604030504040204" pitchFamily="50" charset="-128"/>
              </a:rPr>
              <a:t>3.6cm</a:t>
            </a:r>
          </a:p>
        </p:txBody>
      </p:sp>
      <p:sp>
        <p:nvSpPr>
          <p:cNvPr id="106" name="Text Box 33">
            <a:extLst>
              <a:ext uri="{FF2B5EF4-FFF2-40B4-BE49-F238E27FC236}">
                <a16:creationId xmlns:a16="http://schemas.microsoft.com/office/drawing/2014/main" id="{033E8F41-DD9F-4EEC-9B04-267CD8CA3CA0}"/>
              </a:ext>
            </a:extLst>
          </p:cNvPr>
          <p:cNvSpPr txBox="1">
            <a:spLocks noChangeArrowheads="1"/>
          </p:cNvSpPr>
          <p:nvPr/>
        </p:nvSpPr>
        <p:spPr bwMode="auto">
          <a:xfrm>
            <a:off x="6716247" y="5056078"/>
            <a:ext cx="3047627" cy="389980"/>
          </a:xfrm>
          <a:prstGeom prst="rect">
            <a:avLst/>
          </a:prstGeom>
          <a:solidFill>
            <a:srgbClr val="D7E4BD"/>
          </a:solidFill>
          <a:ln w="9525" algn="ctr">
            <a:solidFill>
              <a:schemeClr val="tx1"/>
            </a:solidFill>
            <a:miter lim="800000"/>
            <a:headEnd/>
            <a:tailEnd/>
          </a:ln>
          <a:effectLs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1200" dirty="0">
                <a:solidFill>
                  <a:prstClr val="black"/>
                </a:solidFill>
                <a:latin typeface="Meiryo UI" panose="020B0604030504040204" pitchFamily="50" charset="-128"/>
                <a:ea typeface="Meiryo UI" panose="020B0604030504040204" pitchFamily="50" charset="-128"/>
              </a:rPr>
              <a:t>仏国、豪州、英国、インド、伊国、韓国、独国、瑞国、サウジ、ＵＡＥ、宇国の各秘密情報</a:t>
            </a:r>
          </a:p>
        </p:txBody>
      </p:sp>
      <p:sp>
        <p:nvSpPr>
          <p:cNvPr id="63" name="Rectangle 2">
            <a:extLst>
              <a:ext uri="{FF2B5EF4-FFF2-40B4-BE49-F238E27FC236}">
                <a16:creationId xmlns:a16="http://schemas.microsoft.com/office/drawing/2014/main" id="{57EDCA86-5C0E-4340-9D0A-67B614DD968B}"/>
              </a:ext>
            </a:extLst>
          </p:cNvPr>
          <p:cNvSpPr txBox="1">
            <a:spLocks noChangeArrowheads="1"/>
          </p:cNvSpPr>
          <p:nvPr/>
        </p:nvSpPr>
        <p:spPr>
          <a:xfrm>
            <a:off x="69677" y="132675"/>
            <a:ext cx="2959273"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８　秘密の取扱要領</a:t>
            </a:r>
          </a:p>
        </p:txBody>
      </p:sp>
      <p:graphicFrame>
        <p:nvGraphicFramePr>
          <p:cNvPr id="4" name="表 3">
            <a:extLst>
              <a:ext uri="{FF2B5EF4-FFF2-40B4-BE49-F238E27FC236}">
                <a16:creationId xmlns:a16="http://schemas.microsoft.com/office/drawing/2014/main" id="{79EA7AFB-73D2-4F9C-A557-C926780DAB8C}"/>
              </a:ext>
            </a:extLst>
          </p:cNvPr>
          <p:cNvGraphicFramePr>
            <a:graphicFrameLocks noGrp="1"/>
          </p:cNvGraphicFramePr>
          <p:nvPr>
            <p:extLst>
              <p:ext uri="{D42A27DB-BD31-4B8C-83A1-F6EECF244321}">
                <p14:modId xmlns:p14="http://schemas.microsoft.com/office/powerpoint/2010/main" val="3568245679"/>
              </p:ext>
            </p:extLst>
          </p:nvPr>
        </p:nvGraphicFramePr>
        <p:xfrm>
          <a:off x="10029825" y="1194229"/>
          <a:ext cx="3199522" cy="370757"/>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31268495"/>
                    </a:ext>
                  </a:extLst>
                </a:gridCol>
                <a:gridCol w="2910409">
                  <a:extLst>
                    <a:ext uri="{9D8B030D-6E8A-4147-A177-3AD203B41FA5}">
                      <a16:colId xmlns:a16="http://schemas.microsoft.com/office/drawing/2014/main" val="2458587696"/>
                    </a:ext>
                  </a:extLst>
                </a:gridCol>
              </a:tblGrid>
              <a:tr h="370757">
                <a:tc>
                  <a:txBody>
                    <a:bodyPr/>
                    <a:lstStyle/>
                    <a:p>
                      <a:pPr algn="ctr" fontAlgn="ctr"/>
                      <a:r>
                        <a:rPr lang="en-US" altLang="ja-JP" sz="1000" u="none" strike="noStrike" dirty="0">
                          <a:effectLst/>
                        </a:rPr>
                        <a:t>48</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949" marB="0" anchor="ctr"/>
                </a:tc>
                <a:tc>
                  <a:txBody>
                    <a:bodyPr/>
                    <a:lstStyle/>
                    <a:p>
                      <a:pPr algn="l" fontAlgn="ctr"/>
                      <a:r>
                        <a:rPr lang="ja-JP" altLang="en-US" sz="1000" u="none" strike="noStrike" dirty="0">
                          <a:effectLst/>
                        </a:rPr>
                        <a:t>秘密区分ごとの表示・抹消要領が記載されているか。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949" marB="0" anchor="ctr"/>
                </a:tc>
                <a:extLst>
                  <a:ext uri="{0D108BD9-81ED-4DB2-BD59-A6C34878D82A}">
                    <a16:rowId xmlns:a16="http://schemas.microsoft.com/office/drawing/2014/main" val="468841625"/>
                  </a:ext>
                </a:extLst>
              </a:tr>
            </a:tbl>
          </a:graphicData>
        </a:graphic>
      </p:graphicFrame>
    </p:spTree>
    <p:extLst>
      <p:ext uri="{BB962C8B-B14F-4D97-AF65-F5344CB8AC3E}">
        <p14:creationId xmlns:p14="http://schemas.microsoft.com/office/powerpoint/2010/main" val="1526336797"/>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四角形: 角を丸くする 25">
            <a:extLst>
              <a:ext uri="{FF2B5EF4-FFF2-40B4-BE49-F238E27FC236}">
                <a16:creationId xmlns:a16="http://schemas.microsoft.com/office/drawing/2014/main" id="{BC867EEB-CA17-4892-AD3C-F1C7E3EFF685}"/>
              </a:ext>
            </a:extLst>
          </p:cNvPr>
          <p:cNvSpPr/>
          <p:nvPr/>
        </p:nvSpPr>
        <p:spPr>
          <a:xfrm>
            <a:off x="610361" y="1673801"/>
            <a:ext cx="4456939" cy="1153094"/>
          </a:xfrm>
          <a:prstGeom prst="roundRect">
            <a:avLst/>
          </a:prstGeom>
          <a:solidFill>
            <a:srgbClr val="FFFFCC"/>
          </a:solidFill>
          <a:ln w="127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914400" fontAlgn="base">
              <a:lnSpc>
                <a:spcPct val="80000"/>
              </a:lnSpc>
              <a:spcBef>
                <a:spcPct val="50000"/>
              </a:spcBef>
              <a:spcAft>
                <a:spcPct val="0"/>
              </a:spcAft>
              <a:defRPr/>
            </a:pPr>
            <a:endParaRPr lang="ja-JP" altLang="en-US" sz="1200" b="1" dirty="0">
              <a:solidFill>
                <a:srgbClr val="FF0000"/>
              </a:solidFill>
              <a:latin typeface="Meiryo UI" panose="020B0604030504040204" pitchFamily="50" charset="-128"/>
              <a:ea typeface="Meiryo UI" panose="020B0604030504040204" pitchFamily="50" charset="-128"/>
            </a:endParaRPr>
          </a:p>
        </p:txBody>
      </p:sp>
      <p:sp>
        <p:nvSpPr>
          <p:cNvPr id="25" name="タイトル 1">
            <a:extLst>
              <a:ext uri="{FF2B5EF4-FFF2-40B4-BE49-F238E27FC236}">
                <a16:creationId xmlns:a16="http://schemas.microsoft.com/office/drawing/2014/main" id="{BD5632EE-AFCB-4657-956C-A4A5BA61286A}"/>
              </a:ext>
            </a:extLst>
          </p:cNvPr>
          <p:cNvSpPr txBox="1">
            <a:spLocks/>
          </p:cNvSpPr>
          <p:nvPr/>
        </p:nvSpPr>
        <p:spPr>
          <a:xfrm>
            <a:off x="166005" y="896884"/>
            <a:ext cx="9663793" cy="736181"/>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base">
              <a:spcAft>
                <a:spcPct val="0"/>
              </a:spcAft>
              <a:defRPr/>
            </a:pPr>
            <a:r>
              <a:rPr lang="ja-JP" altLang="en-US" sz="2400" dirty="0">
                <a:latin typeface="Meiryo UI" panose="020B0604030504040204" pitchFamily="50" charset="-128"/>
                <a:ea typeface="Meiryo UI" panose="020B0604030504040204" pitchFamily="50" charset="-128"/>
              </a:rPr>
              <a:t>（４）秘密文書等の秘密の標記と登録番号の標記について（つづき）</a:t>
            </a:r>
            <a:endParaRPr lang="en-US" altLang="ja-JP" sz="2400" dirty="0">
              <a:latin typeface="Meiryo UI" panose="020B0604030504040204" pitchFamily="50" charset="-128"/>
              <a:ea typeface="Meiryo UI" panose="020B0604030504040204" pitchFamily="50" charset="-128"/>
            </a:endParaRPr>
          </a:p>
          <a:p>
            <a:pPr indent="542925"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en-US" altLang="ja-JP" sz="2400" dirty="0">
              <a:solidFill>
                <a:prstClr val="black"/>
              </a:solidFill>
              <a:latin typeface="Meiryo UI" panose="020B0604030504040204" pitchFamily="50" charset="-128"/>
              <a:ea typeface="Meiryo UI" panose="020B0604030504040204" pitchFamily="50" charset="-128"/>
            </a:endParaRPr>
          </a:p>
          <a:p>
            <a:pPr algn="l" fontAlgn="base">
              <a:spcAft>
                <a:spcPct val="0"/>
              </a:spcAft>
              <a:defRPr/>
            </a:pPr>
            <a:endParaRPr lang="ja-JP" altLang="en-US" sz="2400" b="1" dirty="0">
              <a:solidFill>
                <a:prstClr val="black"/>
              </a:solidFill>
              <a:latin typeface="Meiryo UI" panose="020B0604030504040204" pitchFamily="50" charset="-128"/>
              <a:ea typeface="Meiryo UI" panose="020B0604030504040204" pitchFamily="50" charset="-128"/>
            </a:endParaRPr>
          </a:p>
        </p:txBody>
      </p:sp>
      <p:sp>
        <p:nvSpPr>
          <p:cNvPr id="44034" name="Text Box 13"/>
          <p:cNvSpPr txBox="1">
            <a:spLocks noChangeArrowheads="1"/>
          </p:cNvSpPr>
          <p:nvPr/>
        </p:nvSpPr>
        <p:spPr bwMode="auto">
          <a:xfrm>
            <a:off x="658019" y="1330431"/>
            <a:ext cx="4940300" cy="340735"/>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ウ　登録番号の標記（全て</a:t>
            </a:r>
            <a:r>
              <a:rPr lang="ja-JP" altLang="en-US" sz="2000" dirty="0">
                <a:solidFill>
                  <a:prstClr val="black"/>
                </a:solidFill>
                <a:latin typeface="Meiryo UI" panose="020B0604030504040204" pitchFamily="50" charset="-128"/>
                <a:ea typeface="Meiryo UI" panose="020B0604030504040204" pitchFamily="50" charset="-128"/>
              </a:rPr>
              <a:t>黒色</a:t>
            </a:r>
            <a:r>
              <a:rPr lang="ja-JP" altLang="en-US" sz="1800" dirty="0">
                <a:solidFill>
                  <a:prstClr val="black"/>
                </a:solidFill>
                <a:latin typeface="Meiryo UI" panose="020B0604030504040204" pitchFamily="50" charset="-128"/>
                <a:ea typeface="Meiryo UI" panose="020B0604030504040204" pitchFamily="50" charset="-128"/>
              </a:rPr>
              <a:t>表示します。）</a:t>
            </a:r>
          </a:p>
        </p:txBody>
      </p:sp>
      <p:sp>
        <p:nvSpPr>
          <p:cNvPr id="44035" name="Rectangle 18"/>
          <p:cNvSpPr>
            <a:spLocks noChangeArrowheads="1"/>
          </p:cNvSpPr>
          <p:nvPr/>
        </p:nvSpPr>
        <p:spPr bwMode="auto">
          <a:xfrm>
            <a:off x="2006747" y="2621068"/>
            <a:ext cx="1044575" cy="242247"/>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200" b="1" dirty="0">
                <a:solidFill>
                  <a:prstClr val="black"/>
                </a:solidFill>
                <a:latin typeface="Meiryo UI" panose="020B0604030504040204" pitchFamily="50" charset="-128"/>
                <a:ea typeface="Meiryo UI" panose="020B0604030504040204" pitchFamily="50" charset="-128"/>
              </a:rPr>
              <a:t>6.0cm</a:t>
            </a:r>
          </a:p>
        </p:txBody>
      </p:sp>
      <p:sp>
        <p:nvSpPr>
          <p:cNvPr id="44037" name="AutoShape 22"/>
          <p:cNvSpPr>
            <a:spLocks noChangeArrowheads="1"/>
          </p:cNvSpPr>
          <p:nvPr/>
        </p:nvSpPr>
        <p:spPr bwMode="auto">
          <a:xfrm>
            <a:off x="3986213" y="1928813"/>
            <a:ext cx="1657350" cy="468312"/>
          </a:xfrm>
          <a:prstGeom prst="wedgeEllipseCallout">
            <a:avLst>
              <a:gd name="adj1" fmla="val -60153"/>
              <a:gd name="adj2" fmla="val -1185"/>
            </a:avLst>
          </a:prstGeom>
          <a:solidFill>
            <a:schemeClr val="bg1"/>
          </a:solidFill>
          <a:ln w="9525" algn="ctr">
            <a:solidFill>
              <a:schemeClr val="tx1"/>
            </a:solidFill>
            <a:miter lim="800000"/>
            <a:headEnd/>
            <a:tailEnd/>
          </a:ln>
          <a:effectLst/>
          <a:extLst/>
        </p:spPr>
        <p:txBody>
          <a:bodyPr lIns="90000" tIns="46800" rIns="90000" bIns="46800"/>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ja-JP" altLang="en-US" sz="1200" dirty="0">
                <a:solidFill>
                  <a:prstClr val="black"/>
                </a:solidFill>
                <a:latin typeface="Meiryo UI" panose="020B0604030504040204" pitchFamily="50" charset="-128"/>
                <a:ea typeface="Meiryo UI" panose="020B0604030504040204" pitchFamily="50" charset="-128"/>
              </a:rPr>
              <a:t>表紙、裏表紙を含めた枚数</a:t>
            </a:r>
          </a:p>
        </p:txBody>
      </p:sp>
      <p:sp>
        <p:nvSpPr>
          <p:cNvPr id="44038" name="Text Box 36"/>
          <p:cNvSpPr txBox="1">
            <a:spLocks noChangeArrowheads="1"/>
          </p:cNvSpPr>
          <p:nvPr/>
        </p:nvSpPr>
        <p:spPr bwMode="auto">
          <a:xfrm>
            <a:off x="166004" y="2917437"/>
            <a:ext cx="9663793" cy="537712"/>
          </a:xfrm>
          <a:prstGeom prst="rect">
            <a:avLst/>
          </a:prstGeom>
          <a:noFill/>
          <a:ln w="19050" algn="ctr">
            <a:solidFill>
              <a:schemeClr val="tx1"/>
            </a:solidFill>
            <a:miter lim="800000"/>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秘に指定された文書又は図画についてはその左上部に、物件についてはその適当な場所に登録番号の表示をしなければなりません。</a:t>
            </a:r>
          </a:p>
        </p:txBody>
      </p:sp>
      <p:sp>
        <p:nvSpPr>
          <p:cNvPr id="44039" name="Rectangle 64"/>
          <p:cNvSpPr>
            <a:spLocks noChangeArrowheads="1"/>
          </p:cNvSpPr>
          <p:nvPr/>
        </p:nvSpPr>
        <p:spPr bwMode="auto">
          <a:xfrm>
            <a:off x="534552" y="2023429"/>
            <a:ext cx="757238" cy="242247"/>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en-US" altLang="ja-JP" sz="1200" b="1" dirty="0">
                <a:solidFill>
                  <a:prstClr val="black"/>
                </a:solidFill>
                <a:latin typeface="Meiryo UI" panose="020B0604030504040204" pitchFamily="50" charset="-128"/>
                <a:ea typeface="Meiryo UI" panose="020B0604030504040204" pitchFamily="50" charset="-128"/>
              </a:rPr>
              <a:t>3.0cm</a:t>
            </a:r>
          </a:p>
        </p:txBody>
      </p:sp>
      <p:sp>
        <p:nvSpPr>
          <p:cNvPr id="44041" name="Rectangle 14"/>
          <p:cNvSpPr>
            <a:spLocks noChangeArrowheads="1"/>
          </p:cNvSpPr>
          <p:nvPr/>
        </p:nvSpPr>
        <p:spPr bwMode="auto">
          <a:xfrm>
            <a:off x="1209675" y="1773238"/>
            <a:ext cx="1295400" cy="247650"/>
          </a:xfrm>
          <a:prstGeom prst="rect">
            <a:avLst/>
          </a:prstGeom>
          <a:solidFill>
            <a:schemeClr val="bg1"/>
          </a:solidFill>
          <a:ln w="9525" algn="ctr">
            <a:solidFill>
              <a:schemeClr val="tx1"/>
            </a:solidFill>
            <a:miter lim="800000"/>
            <a:headEnd/>
            <a:tailEnd/>
          </a:ln>
          <a:effectLs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ja-JP" altLang="en-US" sz="1200">
                <a:solidFill>
                  <a:prstClr val="black"/>
                </a:solidFill>
                <a:latin typeface="Meiryo UI" panose="020B0604030504040204" pitchFamily="50" charset="-128"/>
                <a:ea typeface="Meiryo UI" panose="020B0604030504040204" pitchFamily="50" charset="-128"/>
              </a:rPr>
              <a:t>登録番号</a:t>
            </a:r>
          </a:p>
        </p:txBody>
      </p:sp>
      <p:sp>
        <p:nvSpPr>
          <p:cNvPr id="44042" name="Rectangle 15"/>
          <p:cNvSpPr>
            <a:spLocks noChangeArrowheads="1"/>
          </p:cNvSpPr>
          <p:nvPr/>
        </p:nvSpPr>
        <p:spPr bwMode="auto">
          <a:xfrm>
            <a:off x="2505075" y="1766888"/>
            <a:ext cx="1295400" cy="247650"/>
          </a:xfrm>
          <a:prstGeom prst="rect">
            <a:avLst/>
          </a:prstGeom>
          <a:solidFill>
            <a:schemeClr val="bg1"/>
          </a:solidFill>
          <a:ln w="9525" algn="ctr">
            <a:solidFill>
              <a:schemeClr val="tx1"/>
            </a:solidFill>
            <a:miter lim="800000"/>
            <a:headEnd/>
            <a:tailEnd/>
          </a:ln>
          <a:effectLs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defTabSz="914400" eaLnBrk="1" fontAlgn="base" hangingPunct="1">
              <a:lnSpc>
                <a:spcPct val="80000"/>
              </a:lnSpc>
              <a:spcBef>
                <a:spcPct val="50000"/>
              </a:spcBef>
              <a:spcAft>
                <a:spcPct val="0"/>
              </a:spcAft>
              <a:buNone/>
              <a:defRPr/>
            </a:pPr>
            <a:r>
              <a:rPr lang="ja-JP" altLang="en-US" sz="1200">
                <a:solidFill>
                  <a:prstClr val="black"/>
                </a:solidFill>
                <a:latin typeface="Meiryo UI" panose="020B0604030504040204" pitchFamily="50" charset="-128"/>
                <a:ea typeface="Meiryo UI" panose="020B0604030504040204" pitchFamily="50" charset="-128"/>
              </a:rPr>
              <a:t>一連番号</a:t>
            </a:r>
          </a:p>
        </p:txBody>
      </p:sp>
      <p:sp>
        <p:nvSpPr>
          <p:cNvPr id="44043" name="Rectangle 16"/>
          <p:cNvSpPr>
            <a:spLocks noChangeArrowheads="1"/>
          </p:cNvSpPr>
          <p:nvPr/>
        </p:nvSpPr>
        <p:spPr bwMode="auto">
          <a:xfrm>
            <a:off x="1212851" y="2014538"/>
            <a:ext cx="2587625" cy="247650"/>
          </a:xfrm>
          <a:prstGeom prst="rect">
            <a:avLst/>
          </a:prstGeom>
          <a:solidFill>
            <a:schemeClr val="bg1"/>
          </a:solidFill>
          <a:ln w="9525" algn="ctr">
            <a:solidFill>
              <a:schemeClr val="tx1"/>
            </a:solidFill>
            <a:miter lim="800000"/>
            <a:headEnd/>
            <a:tailEnd/>
          </a:ln>
          <a:effectLs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r" defTabSz="914400" eaLnBrk="1" fontAlgn="base" hangingPunct="1">
              <a:lnSpc>
                <a:spcPct val="80000"/>
              </a:lnSpc>
              <a:spcBef>
                <a:spcPct val="50000"/>
              </a:spcBef>
              <a:spcAft>
                <a:spcPct val="0"/>
              </a:spcAft>
              <a:buNone/>
              <a:defRPr/>
            </a:pPr>
            <a:r>
              <a:rPr lang="ja-JP" altLang="en-US" sz="1200">
                <a:solidFill>
                  <a:prstClr val="black"/>
                </a:solidFill>
                <a:latin typeface="Meiryo UI" panose="020B0604030504040204" pitchFamily="50" charset="-128"/>
                <a:ea typeface="Meiryo UI" panose="020B0604030504040204" pitchFamily="50" charset="-128"/>
              </a:rPr>
              <a:t>枚つづり</a:t>
            </a:r>
          </a:p>
        </p:txBody>
      </p:sp>
      <p:sp>
        <p:nvSpPr>
          <p:cNvPr id="44044" name="Rectangle 17"/>
          <p:cNvSpPr>
            <a:spLocks noChangeArrowheads="1"/>
          </p:cNvSpPr>
          <p:nvPr/>
        </p:nvSpPr>
        <p:spPr bwMode="auto">
          <a:xfrm>
            <a:off x="1211264" y="2270125"/>
            <a:ext cx="2587625" cy="247650"/>
          </a:xfrm>
          <a:prstGeom prst="rect">
            <a:avLst/>
          </a:prstGeom>
          <a:solidFill>
            <a:schemeClr val="bg1"/>
          </a:solidFill>
          <a:ln w="9525" algn="ctr">
            <a:solidFill>
              <a:schemeClr val="tx1"/>
            </a:solidFill>
            <a:miter lim="800000"/>
            <a:headEnd/>
            <a:tailEnd/>
          </a:ln>
          <a:effectLst/>
          <a:extLst/>
        </p:spPr>
        <p:txBody>
          <a:bodyPr lIns="90000" tIns="46800" rIns="90000" bIns="46800" anchor="ct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1200">
                <a:solidFill>
                  <a:prstClr val="black"/>
                </a:solidFill>
                <a:latin typeface="Meiryo UI" panose="020B0604030504040204" pitchFamily="50" charset="-128"/>
                <a:ea typeface="Meiryo UI" panose="020B0604030504040204" pitchFamily="50" charset="-128"/>
              </a:rPr>
              <a:t>条件：</a:t>
            </a:r>
          </a:p>
        </p:txBody>
      </p:sp>
      <p:sp>
        <p:nvSpPr>
          <p:cNvPr id="44045" name="Arc 62"/>
          <p:cNvSpPr>
            <a:spLocks/>
          </p:cNvSpPr>
          <p:nvPr/>
        </p:nvSpPr>
        <p:spPr bwMode="auto">
          <a:xfrm flipH="1">
            <a:off x="1100138" y="1775534"/>
            <a:ext cx="10001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p>
            <a:pPr defTabSz="914400" fontAlgn="base">
              <a:lnSpc>
                <a:spcPct val="60000"/>
              </a:lnSpc>
              <a:spcBef>
                <a:spcPct val="0"/>
              </a:spcBef>
              <a:spcAft>
                <a:spcPct val="0"/>
              </a:spcAft>
              <a:defRPr/>
            </a:pPr>
            <a:endParaRPr kumimoji="1" lang="ja-JP" altLang="en-US" sz="1200">
              <a:solidFill>
                <a:srgbClr val="131313"/>
              </a:solidFill>
              <a:latin typeface="Meiryo UI" panose="020B0604030504040204" pitchFamily="50" charset="-128"/>
              <a:ea typeface="Meiryo UI" panose="020B0604030504040204" pitchFamily="50" charset="-128"/>
            </a:endParaRPr>
          </a:p>
        </p:txBody>
      </p:sp>
      <p:sp>
        <p:nvSpPr>
          <p:cNvPr id="44046" name="Arc 63"/>
          <p:cNvSpPr>
            <a:spLocks/>
          </p:cNvSpPr>
          <p:nvPr/>
        </p:nvSpPr>
        <p:spPr bwMode="auto">
          <a:xfrm flipH="1" flipV="1">
            <a:off x="1100138" y="2274803"/>
            <a:ext cx="100012" cy="20813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p>
            <a:pPr defTabSz="914400" fontAlgn="base">
              <a:lnSpc>
                <a:spcPct val="60000"/>
              </a:lnSpc>
              <a:spcBef>
                <a:spcPct val="0"/>
              </a:spcBef>
              <a:spcAft>
                <a:spcPct val="0"/>
              </a:spcAft>
              <a:defRPr/>
            </a:pPr>
            <a:endParaRPr kumimoji="1" lang="ja-JP" altLang="en-US" sz="1200">
              <a:solidFill>
                <a:srgbClr val="131313"/>
              </a:solidFill>
              <a:latin typeface="Meiryo UI" panose="020B0604030504040204" pitchFamily="50" charset="-128"/>
              <a:ea typeface="Meiryo UI" panose="020B0604030504040204" pitchFamily="50" charset="-128"/>
            </a:endParaRPr>
          </a:p>
        </p:txBody>
      </p:sp>
      <p:sp>
        <p:nvSpPr>
          <p:cNvPr id="44047" name="Arc 66"/>
          <p:cNvSpPr>
            <a:spLocks/>
          </p:cNvSpPr>
          <p:nvPr/>
        </p:nvSpPr>
        <p:spPr bwMode="auto">
          <a:xfrm rot="10800000">
            <a:off x="1209674" y="2514550"/>
            <a:ext cx="754065" cy="259579"/>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p>
            <a:pPr defTabSz="914400" fontAlgn="base">
              <a:lnSpc>
                <a:spcPct val="60000"/>
              </a:lnSpc>
              <a:spcBef>
                <a:spcPct val="0"/>
              </a:spcBef>
              <a:spcAft>
                <a:spcPct val="0"/>
              </a:spcAft>
              <a:defRPr/>
            </a:pPr>
            <a:endParaRPr kumimoji="1" lang="ja-JP" altLang="en-US" sz="1200">
              <a:solidFill>
                <a:srgbClr val="131313"/>
              </a:solidFill>
              <a:latin typeface="Meiryo UI" panose="020B0604030504040204" pitchFamily="50" charset="-128"/>
              <a:ea typeface="Meiryo UI" panose="020B0604030504040204" pitchFamily="50" charset="-128"/>
            </a:endParaRPr>
          </a:p>
        </p:txBody>
      </p:sp>
      <p:sp>
        <p:nvSpPr>
          <p:cNvPr id="44048" name="Text Box 36"/>
          <p:cNvSpPr txBox="1">
            <a:spLocks noChangeArrowheads="1"/>
          </p:cNvSpPr>
          <p:nvPr/>
        </p:nvSpPr>
        <p:spPr bwMode="auto">
          <a:xfrm>
            <a:off x="166005" y="3994181"/>
            <a:ext cx="9663792" cy="316113"/>
          </a:xfrm>
          <a:prstGeom prst="rect">
            <a:avLst/>
          </a:prstGeom>
          <a:noFill/>
          <a:ln w="19050" algn="ctr">
            <a:solidFill>
              <a:schemeClr val="tx1"/>
            </a:solidFill>
            <a:miter lim="800000"/>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この大きさで表示ができない等、やむを得ないとき、又は不適当なときは、大きさを適宜とすることができます。</a:t>
            </a:r>
          </a:p>
        </p:txBody>
      </p:sp>
      <p:sp>
        <p:nvSpPr>
          <p:cNvPr id="19" name="Text Box 36">
            <a:extLst>
              <a:ext uri="{FF2B5EF4-FFF2-40B4-BE49-F238E27FC236}">
                <a16:creationId xmlns:a16="http://schemas.microsoft.com/office/drawing/2014/main" id="{2D4CE436-0BC1-4252-A9A5-45522EA223E1}"/>
              </a:ext>
            </a:extLst>
          </p:cNvPr>
          <p:cNvSpPr txBox="1">
            <a:spLocks noChangeArrowheads="1"/>
          </p:cNvSpPr>
          <p:nvPr/>
        </p:nvSpPr>
        <p:spPr bwMode="auto">
          <a:xfrm>
            <a:off x="166005" y="3555993"/>
            <a:ext cx="9663792" cy="316113"/>
          </a:xfrm>
          <a:prstGeom prst="rect">
            <a:avLst/>
          </a:prstGeom>
          <a:noFill/>
          <a:ln w="19050" algn="ctr">
            <a:solidFill>
              <a:schemeClr val="tx1"/>
            </a:solidFill>
            <a:miter lim="800000"/>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登録番号・一連番号は、防衛省が付与する。</a:t>
            </a:r>
          </a:p>
        </p:txBody>
      </p:sp>
      <p:sp>
        <p:nvSpPr>
          <p:cNvPr id="21" name="Text Box 13">
            <a:extLst>
              <a:ext uri="{FF2B5EF4-FFF2-40B4-BE49-F238E27FC236}">
                <a16:creationId xmlns:a16="http://schemas.microsoft.com/office/drawing/2014/main" id="{813BB35F-CCB9-4EF4-B301-0F0A457CC9E2}"/>
              </a:ext>
            </a:extLst>
          </p:cNvPr>
          <p:cNvSpPr txBox="1">
            <a:spLocks noChangeArrowheads="1"/>
          </p:cNvSpPr>
          <p:nvPr/>
        </p:nvSpPr>
        <p:spPr bwMode="auto">
          <a:xfrm>
            <a:off x="638995" y="4377744"/>
            <a:ext cx="9190802" cy="2079673"/>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5000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エ　特定秘密の指定の有効期間満了又は特定秘密の指定の解除に伴う措置</a:t>
            </a:r>
            <a:endParaRPr lang="en-US" altLang="ja-JP" sz="1800" dirty="0">
              <a:solidFill>
                <a:prstClr val="black"/>
              </a:solidFill>
              <a:latin typeface="Meiryo UI" panose="020B0604030504040204" pitchFamily="50" charset="-128"/>
              <a:ea typeface="Meiryo UI" panose="020B0604030504040204" pitchFamily="50" charset="-128"/>
            </a:endParaRPr>
          </a:p>
          <a:p>
            <a:pPr marL="171450" indent="152400" defTabSz="914400" eaLnBrk="1" fontAlgn="base" hangingPunct="1">
              <a:spcBef>
                <a:spcPct val="5000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秘密の管理職員</a:t>
            </a:r>
            <a:r>
              <a:rPr lang="ja-JP" altLang="en-US" sz="2000" dirty="0">
                <a:solidFill>
                  <a:prstClr val="black"/>
                </a:solidFill>
                <a:latin typeface="Meiryo UI" panose="020B0604030504040204" pitchFamily="50" charset="-128"/>
                <a:ea typeface="Meiryo UI" panose="020B0604030504040204" pitchFamily="50" charset="-128"/>
              </a:rPr>
              <a:t>から</a:t>
            </a:r>
            <a:r>
              <a:rPr lang="ja-JP" altLang="en-US" sz="1800" dirty="0">
                <a:solidFill>
                  <a:prstClr val="black"/>
                </a:solidFill>
                <a:latin typeface="Meiryo UI" panose="020B0604030504040204" pitchFamily="50" charset="-128"/>
                <a:ea typeface="Meiryo UI" panose="020B0604030504040204" pitchFamily="50" charset="-128"/>
              </a:rPr>
              <a:t>特定秘密の指定の有効期限が満了した旨又は特定秘密の指定が解除された旨の通知を受けたときは、特定秘密の表示に赤色の二重線を付す、又はこれに準じた方法により抹消する。</a:t>
            </a:r>
            <a:endParaRPr lang="en-US" altLang="ja-JP" sz="1800" dirty="0">
              <a:solidFill>
                <a:prstClr val="black"/>
              </a:solidFill>
              <a:latin typeface="Meiryo UI" panose="020B0604030504040204" pitchFamily="50" charset="-128"/>
              <a:ea typeface="Meiryo UI" panose="020B0604030504040204" pitchFamily="50" charset="-128"/>
            </a:endParaRPr>
          </a:p>
          <a:p>
            <a:pPr marL="171450" indent="152400" defTabSz="914400" eaLnBrk="1" fontAlgn="base" hangingPunct="1">
              <a:spcBef>
                <a:spcPct val="5000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また、有効期限満了のときは「特定秘密指定有効期間満了」の表示を、指定が解除されたときは「指定解除」の表示をする。</a:t>
            </a:r>
            <a:endParaRPr lang="en-US" altLang="ja-JP" sz="1800" dirty="0">
              <a:solidFill>
                <a:prstClr val="black"/>
              </a:solidFill>
              <a:latin typeface="Meiryo UI" panose="020B0604030504040204" pitchFamily="50" charset="-128"/>
              <a:ea typeface="Meiryo UI" panose="020B0604030504040204" pitchFamily="50" charset="-128"/>
            </a:endParaRPr>
          </a:p>
        </p:txBody>
      </p:sp>
      <p:sp>
        <p:nvSpPr>
          <p:cNvPr id="23" name="スライド番号プレースホルダー 4">
            <a:extLst>
              <a:ext uri="{FF2B5EF4-FFF2-40B4-BE49-F238E27FC236}">
                <a16:creationId xmlns:a16="http://schemas.microsoft.com/office/drawing/2014/main" id="{EB7B2B08-5833-494A-A788-7CB9567FEE9E}"/>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26</a:t>
            </a:fld>
            <a:endParaRPr kumimoji="1" lang="ja-JP" altLang="en-US" sz="1400" dirty="0">
              <a:latin typeface="Meiryo UI" panose="020B0604030504040204" pitchFamily="50" charset="-128"/>
              <a:ea typeface="Meiryo UI" panose="020B0604030504040204" pitchFamily="50" charset="-128"/>
            </a:endParaRPr>
          </a:p>
        </p:txBody>
      </p:sp>
      <p:sp>
        <p:nvSpPr>
          <p:cNvPr id="27" name="Arc 66">
            <a:extLst>
              <a:ext uri="{FF2B5EF4-FFF2-40B4-BE49-F238E27FC236}">
                <a16:creationId xmlns:a16="http://schemas.microsoft.com/office/drawing/2014/main" id="{9C338A79-9764-4E1C-804F-46E9715285B0}"/>
              </a:ext>
            </a:extLst>
          </p:cNvPr>
          <p:cNvSpPr>
            <a:spLocks/>
          </p:cNvSpPr>
          <p:nvPr/>
        </p:nvSpPr>
        <p:spPr bwMode="auto">
          <a:xfrm rot="10800000" flipH="1">
            <a:off x="3044823" y="2521116"/>
            <a:ext cx="754066" cy="253014"/>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rgbClr val="FF00FF">
                    <a:alpha val="3098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nchor="ctr">
            <a:spAutoFit/>
          </a:bodyPr>
          <a:lstStyle/>
          <a:p>
            <a:pPr defTabSz="914400" fontAlgn="base">
              <a:lnSpc>
                <a:spcPct val="60000"/>
              </a:lnSpc>
              <a:spcBef>
                <a:spcPct val="0"/>
              </a:spcBef>
              <a:spcAft>
                <a:spcPct val="0"/>
              </a:spcAft>
              <a:defRPr/>
            </a:pPr>
            <a:endParaRPr kumimoji="1" lang="ja-JP" altLang="en-US" sz="1200">
              <a:solidFill>
                <a:srgbClr val="131313"/>
              </a:solidFill>
              <a:latin typeface="Meiryo UI" panose="020B0604030504040204" pitchFamily="50" charset="-128"/>
              <a:ea typeface="Meiryo UI" panose="020B0604030504040204" pitchFamily="50" charset="-128"/>
            </a:endParaRPr>
          </a:p>
        </p:txBody>
      </p:sp>
      <p:sp>
        <p:nvSpPr>
          <p:cNvPr id="22" name="Rectangle 2">
            <a:extLst>
              <a:ext uri="{FF2B5EF4-FFF2-40B4-BE49-F238E27FC236}">
                <a16:creationId xmlns:a16="http://schemas.microsoft.com/office/drawing/2014/main" id="{EBA159B2-E6F6-4672-93D6-069770B02E7B}"/>
              </a:ext>
            </a:extLst>
          </p:cNvPr>
          <p:cNvSpPr txBox="1">
            <a:spLocks noChangeArrowheads="1"/>
          </p:cNvSpPr>
          <p:nvPr/>
        </p:nvSpPr>
        <p:spPr>
          <a:xfrm>
            <a:off x="69677" y="132675"/>
            <a:ext cx="2959273"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８　秘密の取扱要領</a:t>
            </a:r>
          </a:p>
        </p:txBody>
      </p:sp>
      <p:graphicFrame>
        <p:nvGraphicFramePr>
          <p:cNvPr id="29" name="表 28">
            <a:extLst>
              <a:ext uri="{FF2B5EF4-FFF2-40B4-BE49-F238E27FC236}">
                <a16:creationId xmlns:a16="http://schemas.microsoft.com/office/drawing/2014/main" id="{1BFBC06D-903A-48E0-85D6-FBFA4C62CAB2}"/>
              </a:ext>
            </a:extLst>
          </p:cNvPr>
          <p:cNvGraphicFramePr>
            <a:graphicFrameLocks noGrp="1"/>
          </p:cNvGraphicFramePr>
          <p:nvPr>
            <p:extLst>
              <p:ext uri="{D42A27DB-BD31-4B8C-83A1-F6EECF244321}">
                <p14:modId xmlns:p14="http://schemas.microsoft.com/office/powerpoint/2010/main" val="3852035961"/>
              </p:ext>
            </p:extLst>
          </p:nvPr>
        </p:nvGraphicFramePr>
        <p:xfrm>
          <a:off x="10029825" y="1194229"/>
          <a:ext cx="3199522" cy="370757"/>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31268495"/>
                    </a:ext>
                  </a:extLst>
                </a:gridCol>
                <a:gridCol w="2910409">
                  <a:extLst>
                    <a:ext uri="{9D8B030D-6E8A-4147-A177-3AD203B41FA5}">
                      <a16:colId xmlns:a16="http://schemas.microsoft.com/office/drawing/2014/main" val="2458587696"/>
                    </a:ext>
                  </a:extLst>
                </a:gridCol>
              </a:tblGrid>
              <a:tr h="370757">
                <a:tc>
                  <a:txBody>
                    <a:bodyPr/>
                    <a:lstStyle/>
                    <a:p>
                      <a:pPr algn="ctr" fontAlgn="ctr"/>
                      <a:r>
                        <a:rPr lang="en-US" altLang="ja-JP" sz="1200" u="none" strike="noStrike" dirty="0">
                          <a:effectLst/>
                        </a:rPr>
                        <a:t>48</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949" marB="0" anchor="ctr"/>
                </a:tc>
                <a:tc>
                  <a:txBody>
                    <a:bodyPr/>
                    <a:lstStyle/>
                    <a:p>
                      <a:pPr algn="l" fontAlgn="ctr"/>
                      <a:r>
                        <a:rPr lang="ja-JP" altLang="en-US" sz="1200" u="none" strike="noStrike" dirty="0">
                          <a:effectLst/>
                        </a:rPr>
                        <a:t>秘密区分ごとの表示・抹消要領が記載されているか。</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949" marB="0" anchor="ctr"/>
                </a:tc>
                <a:extLst>
                  <a:ext uri="{0D108BD9-81ED-4DB2-BD59-A6C34878D82A}">
                    <a16:rowId xmlns:a16="http://schemas.microsoft.com/office/drawing/2014/main" val="468841625"/>
                  </a:ext>
                </a:extLst>
              </a:tr>
            </a:tbl>
          </a:graphicData>
        </a:graphic>
      </p:graphicFrame>
    </p:spTree>
    <p:extLst>
      <p:ext uri="{BB962C8B-B14F-4D97-AF65-F5344CB8AC3E}">
        <p14:creationId xmlns:p14="http://schemas.microsoft.com/office/powerpoint/2010/main" val="522052831"/>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2">
            <a:extLst>
              <a:ext uri="{FF2B5EF4-FFF2-40B4-BE49-F238E27FC236}">
                <a16:creationId xmlns:a16="http://schemas.microsoft.com/office/drawing/2014/main" id="{DC127D08-385B-4CC9-A9DD-561C6542263A}"/>
              </a:ext>
            </a:extLst>
          </p:cNvPr>
          <p:cNvSpPr txBox="1">
            <a:spLocks noChangeArrowheads="1"/>
          </p:cNvSpPr>
          <p:nvPr/>
        </p:nvSpPr>
        <p:spPr bwMode="auto">
          <a:xfrm>
            <a:off x="274679" y="1229813"/>
            <a:ext cx="9475049" cy="5324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18" tIns="45710" rIns="91418" bIns="4571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marL="542925" indent="-180975" defTabSz="914400" eaLnBrk="1" fontAlgn="base" hangingPunct="1">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特定資料又は特定物件を運搬するときは、当該特定資料又は秘密物件を取り扱うことができる関係社員の中から指名した従業者に携行させなければならない。特定資料又は特定物件が特別防衛秘密又は特定秘密であるときは、複数名の関係社員で運搬しなければならない。</a:t>
            </a:r>
          </a:p>
          <a:p>
            <a:pPr marL="542925" indent="-180975"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特定資料又は特定物件を封筒若しくは包装によりこん包して運搬し、又は輸送し、若しくは郵送するとき（書留による郵送に限る。以下同じ。）は、これらが窃取され、破壊され、又は盗み見られるなどの危険を防止するため、こん包を二重にした上で、これらを封かんしなければならない。</a:t>
            </a:r>
          </a:p>
          <a:p>
            <a:pPr marL="542925" indent="-180975"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ウ　イの規定によることのできない場合は運搬容器に収納し、施錠するなどの措置を講じなければならない。</a:t>
            </a:r>
          </a:p>
          <a:p>
            <a:pPr marL="542925" indent="-180975"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エ　ア～ウにより運搬することができないとき又は運搬することが不適当であるときの運搬の方法については、秘密の管理職員の指示に従う。</a:t>
            </a:r>
            <a:endParaRPr lang="en-US" altLang="ja-JP" sz="2000" dirty="0">
              <a:solidFill>
                <a:prstClr val="black"/>
              </a:solidFill>
              <a:latin typeface="Meiryo UI" panose="020B0604030504040204" pitchFamily="50" charset="-128"/>
              <a:ea typeface="Meiryo UI" panose="020B0604030504040204" pitchFamily="50" charset="-128"/>
            </a:endParaRPr>
          </a:p>
          <a:p>
            <a:pPr marL="542925" indent="-180975"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オ　特別防衛秘密又は特定秘密である特定資料及び特定物件は、郵送してはならない。</a:t>
            </a:r>
            <a:endParaRPr lang="en-US" altLang="ja-JP" sz="2000" dirty="0">
              <a:solidFill>
                <a:prstClr val="black"/>
              </a:solidFill>
              <a:latin typeface="Meiryo UI" panose="020B0604030504040204" pitchFamily="50" charset="-128"/>
              <a:ea typeface="Meiryo UI" panose="020B0604030504040204" pitchFamily="50" charset="-128"/>
            </a:endParaRPr>
          </a:p>
        </p:txBody>
      </p:sp>
      <p:sp>
        <p:nvSpPr>
          <p:cNvPr id="8" name="スライド番号プレースホルダー 4">
            <a:extLst>
              <a:ext uri="{FF2B5EF4-FFF2-40B4-BE49-F238E27FC236}">
                <a16:creationId xmlns:a16="http://schemas.microsoft.com/office/drawing/2014/main" id="{343D82E0-8A82-480E-910E-40AF767865E7}"/>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27</a:t>
            </a:fld>
            <a:endParaRPr kumimoji="1" lang="ja-JP" altLang="en-US" sz="1400" dirty="0">
              <a:latin typeface="Meiryo UI" panose="020B0604030504040204" pitchFamily="50" charset="-128"/>
              <a:ea typeface="Meiryo UI" panose="020B0604030504040204" pitchFamily="50" charset="-128"/>
            </a:endParaRPr>
          </a:p>
        </p:txBody>
      </p:sp>
      <p:sp>
        <p:nvSpPr>
          <p:cNvPr id="11" name="Rectangle 2">
            <a:extLst>
              <a:ext uri="{FF2B5EF4-FFF2-40B4-BE49-F238E27FC236}">
                <a16:creationId xmlns:a16="http://schemas.microsoft.com/office/drawing/2014/main" id="{14176C57-5193-4295-8214-1CC7D9E49A17}"/>
              </a:ext>
            </a:extLst>
          </p:cNvPr>
          <p:cNvSpPr txBox="1">
            <a:spLocks noChangeArrowheads="1"/>
          </p:cNvSpPr>
          <p:nvPr/>
        </p:nvSpPr>
        <p:spPr>
          <a:xfrm>
            <a:off x="156271" y="877930"/>
            <a:ext cx="8497193" cy="454475"/>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black"/>
                </a:solidFill>
                <a:latin typeface="Meiryo UI" panose="020B0604030504040204" pitchFamily="50" charset="-128"/>
                <a:ea typeface="Meiryo UI" panose="020B0604030504040204" pitchFamily="50" charset="-128"/>
              </a:rPr>
              <a:t>（５）特定資料等の運搬　</a:t>
            </a:r>
          </a:p>
        </p:txBody>
      </p:sp>
      <p:sp>
        <p:nvSpPr>
          <p:cNvPr id="7" name="Rectangle 2">
            <a:extLst>
              <a:ext uri="{FF2B5EF4-FFF2-40B4-BE49-F238E27FC236}">
                <a16:creationId xmlns:a16="http://schemas.microsoft.com/office/drawing/2014/main" id="{1891D8BD-F459-446C-8479-788B60280748}"/>
              </a:ext>
            </a:extLst>
          </p:cNvPr>
          <p:cNvSpPr txBox="1">
            <a:spLocks noChangeArrowheads="1"/>
          </p:cNvSpPr>
          <p:nvPr/>
        </p:nvSpPr>
        <p:spPr>
          <a:xfrm>
            <a:off x="69677" y="132675"/>
            <a:ext cx="2959273"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８　秘密の取扱要領</a:t>
            </a:r>
          </a:p>
        </p:txBody>
      </p:sp>
      <p:graphicFrame>
        <p:nvGraphicFramePr>
          <p:cNvPr id="2" name="表 1">
            <a:extLst>
              <a:ext uri="{FF2B5EF4-FFF2-40B4-BE49-F238E27FC236}">
                <a16:creationId xmlns:a16="http://schemas.microsoft.com/office/drawing/2014/main" id="{6E800681-9DA1-4860-A859-96DDABE7AC27}"/>
              </a:ext>
            </a:extLst>
          </p:cNvPr>
          <p:cNvGraphicFramePr>
            <a:graphicFrameLocks noGrp="1"/>
          </p:cNvGraphicFramePr>
          <p:nvPr>
            <p:extLst>
              <p:ext uri="{D42A27DB-BD31-4B8C-83A1-F6EECF244321}">
                <p14:modId xmlns:p14="http://schemas.microsoft.com/office/powerpoint/2010/main" val="2005252995"/>
              </p:ext>
            </p:extLst>
          </p:nvPr>
        </p:nvGraphicFramePr>
        <p:xfrm>
          <a:off x="10020300" y="1113330"/>
          <a:ext cx="3199522" cy="306411"/>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2476767147"/>
                    </a:ext>
                  </a:extLst>
                </a:gridCol>
                <a:gridCol w="2910409">
                  <a:extLst>
                    <a:ext uri="{9D8B030D-6E8A-4147-A177-3AD203B41FA5}">
                      <a16:colId xmlns:a16="http://schemas.microsoft.com/office/drawing/2014/main" val="848348713"/>
                    </a:ext>
                  </a:extLst>
                </a:gridCol>
              </a:tblGrid>
              <a:tr h="141741">
                <a:tc>
                  <a:txBody>
                    <a:bodyPr/>
                    <a:lstStyle/>
                    <a:p>
                      <a:pPr algn="ctr" fontAlgn="ctr"/>
                      <a:r>
                        <a:rPr lang="en-US" altLang="ja-JP" sz="1000" u="none" strike="noStrike" dirty="0">
                          <a:effectLst/>
                        </a:rPr>
                        <a:t>49</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秘密の文書、図画及び物件の運搬等の要領が記載されているか。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959716490"/>
                  </a:ext>
                </a:extLst>
              </a:tr>
            </a:tbl>
          </a:graphicData>
        </a:graphic>
      </p:graphicFrame>
    </p:spTree>
    <p:extLst>
      <p:ext uri="{BB962C8B-B14F-4D97-AF65-F5344CB8AC3E}">
        <p14:creationId xmlns:p14="http://schemas.microsoft.com/office/powerpoint/2010/main" val="1658247772"/>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2">
            <a:extLst>
              <a:ext uri="{FF2B5EF4-FFF2-40B4-BE49-F238E27FC236}">
                <a16:creationId xmlns:a16="http://schemas.microsoft.com/office/drawing/2014/main" id="{DC127D08-385B-4CC9-A9DD-561C6542263A}"/>
              </a:ext>
            </a:extLst>
          </p:cNvPr>
          <p:cNvSpPr txBox="1">
            <a:spLocks noChangeArrowheads="1"/>
          </p:cNvSpPr>
          <p:nvPr/>
        </p:nvSpPr>
        <p:spPr bwMode="auto">
          <a:xfrm>
            <a:off x="680015" y="1473764"/>
            <a:ext cx="8900400" cy="3477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18" tIns="45710" rIns="91418" bIns="4571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marL="180975" indent="-180975" defTabSz="914400" eaLnBrk="1" fontAlgn="base" hangingPunct="1">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特定資料又は特定物件を交付するときは、名宛人又はその指名する者（当該特定資料又は特定物件を取り扱うことができる者に限る。）に対して行わなければならない。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marL="180975" indent="-180975"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交付をしたときは、受領書等に名宛人又はその指名する者の受領印の押印を受けるなど、受領の記録を残すものとする。</a:t>
            </a:r>
          </a:p>
          <a:p>
            <a:pPr marL="180975" indent="-180975"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ウ　特定秘密に該当する特定資料（物件を除く。）を電気通信の方法により交付するときは、暗号措置その他の秘密の管理職員が必要と認める措置を講じなければならない。ただし、特に認められた場合を除き、インターネットを介した電子メール又はストレージサービスを利用しての交付をしてはならない。</a:t>
            </a:r>
            <a:endParaRPr lang="en-US" altLang="ja-JP" sz="2000" dirty="0">
              <a:solidFill>
                <a:prstClr val="black"/>
              </a:solidFill>
              <a:latin typeface="Meiryo UI" panose="020B0604030504040204" pitchFamily="50" charset="-128"/>
              <a:ea typeface="Meiryo UI" panose="020B0604030504040204" pitchFamily="50" charset="-128"/>
            </a:endParaRPr>
          </a:p>
        </p:txBody>
      </p:sp>
      <p:sp>
        <p:nvSpPr>
          <p:cNvPr id="8" name="スライド番号プレースホルダー 4">
            <a:extLst>
              <a:ext uri="{FF2B5EF4-FFF2-40B4-BE49-F238E27FC236}">
                <a16:creationId xmlns:a16="http://schemas.microsoft.com/office/drawing/2014/main" id="{08EE4465-1278-437D-B6AE-03B8867A2A76}"/>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28</a:t>
            </a:fld>
            <a:endParaRPr kumimoji="1" lang="ja-JP" altLang="en-US" sz="1400" dirty="0">
              <a:latin typeface="Meiryo UI" panose="020B0604030504040204" pitchFamily="50" charset="-128"/>
              <a:ea typeface="Meiryo UI" panose="020B0604030504040204" pitchFamily="50" charset="-128"/>
            </a:endParaRPr>
          </a:p>
        </p:txBody>
      </p:sp>
      <p:sp>
        <p:nvSpPr>
          <p:cNvPr id="11" name="Rectangle 2">
            <a:extLst>
              <a:ext uri="{FF2B5EF4-FFF2-40B4-BE49-F238E27FC236}">
                <a16:creationId xmlns:a16="http://schemas.microsoft.com/office/drawing/2014/main" id="{FD63F2A2-9033-4EF7-AD83-29FC9D714A11}"/>
              </a:ext>
            </a:extLst>
          </p:cNvPr>
          <p:cNvSpPr txBox="1">
            <a:spLocks noChangeArrowheads="1"/>
          </p:cNvSpPr>
          <p:nvPr/>
        </p:nvSpPr>
        <p:spPr>
          <a:xfrm>
            <a:off x="156271" y="753418"/>
            <a:ext cx="8497193" cy="6653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black"/>
                </a:solidFill>
                <a:latin typeface="Meiryo UI" panose="020B0604030504040204" pitchFamily="50" charset="-128"/>
                <a:ea typeface="Meiryo UI" panose="020B0604030504040204" pitchFamily="50" charset="-128"/>
              </a:rPr>
              <a:t>（６）特定資料等の交付</a:t>
            </a:r>
          </a:p>
        </p:txBody>
      </p:sp>
      <p:sp>
        <p:nvSpPr>
          <p:cNvPr id="7" name="Rectangle 2">
            <a:extLst>
              <a:ext uri="{FF2B5EF4-FFF2-40B4-BE49-F238E27FC236}">
                <a16:creationId xmlns:a16="http://schemas.microsoft.com/office/drawing/2014/main" id="{6CEB22F8-D61B-4F4A-ACF8-EA38D72A1A94}"/>
              </a:ext>
            </a:extLst>
          </p:cNvPr>
          <p:cNvSpPr txBox="1">
            <a:spLocks noChangeArrowheads="1"/>
          </p:cNvSpPr>
          <p:nvPr/>
        </p:nvSpPr>
        <p:spPr>
          <a:xfrm>
            <a:off x="69677" y="132675"/>
            <a:ext cx="2959273"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８　秘密の取扱要領</a:t>
            </a:r>
          </a:p>
        </p:txBody>
      </p:sp>
      <p:graphicFrame>
        <p:nvGraphicFramePr>
          <p:cNvPr id="3" name="表 2">
            <a:extLst>
              <a:ext uri="{FF2B5EF4-FFF2-40B4-BE49-F238E27FC236}">
                <a16:creationId xmlns:a16="http://schemas.microsoft.com/office/drawing/2014/main" id="{30396D01-AD6D-4736-8F4E-19304587EC4F}"/>
              </a:ext>
            </a:extLst>
          </p:cNvPr>
          <p:cNvGraphicFramePr>
            <a:graphicFrameLocks noGrp="1"/>
          </p:cNvGraphicFramePr>
          <p:nvPr>
            <p:extLst>
              <p:ext uri="{D42A27DB-BD31-4B8C-83A1-F6EECF244321}">
                <p14:modId xmlns:p14="http://schemas.microsoft.com/office/powerpoint/2010/main" val="1150659057"/>
              </p:ext>
            </p:extLst>
          </p:nvPr>
        </p:nvGraphicFramePr>
        <p:xfrm>
          <a:off x="10001250" y="1492814"/>
          <a:ext cx="3199522" cy="306411"/>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351286267"/>
                    </a:ext>
                  </a:extLst>
                </a:gridCol>
                <a:gridCol w="2910409">
                  <a:extLst>
                    <a:ext uri="{9D8B030D-6E8A-4147-A177-3AD203B41FA5}">
                      <a16:colId xmlns:a16="http://schemas.microsoft.com/office/drawing/2014/main" val="2473495882"/>
                    </a:ext>
                  </a:extLst>
                </a:gridCol>
              </a:tblGrid>
              <a:tr h="141741">
                <a:tc>
                  <a:txBody>
                    <a:bodyPr/>
                    <a:lstStyle/>
                    <a:p>
                      <a:pPr algn="ctr" fontAlgn="ctr"/>
                      <a:r>
                        <a:rPr lang="en-US" altLang="ja-JP" sz="1000" u="none" strike="noStrike" dirty="0">
                          <a:effectLst/>
                        </a:rPr>
                        <a:t>50</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秘密の文書、図画及び物件の交付等の要領が記載されているか。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1233951234"/>
                  </a:ext>
                </a:extLst>
              </a:tr>
            </a:tbl>
          </a:graphicData>
        </a:graphic>
      </p:graphicFrame>
    </p:spTree>
    <p:extLst>
      <p:ext uri="{BB962C8B-B14F-4D97-AF65-F5344CB8AC3E}">
        <p14:creationId xmlns:p14="http://schemas.microsoft.com/office/powerpoint/2010/main" val="113704541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2">
            <a:extLst>
              <a:ext uri="{FF2B5EF4-FFF2-40B4-BE49-F238E27FC236}">
                <a16:creationId xmlns:a16="http://schemas.microsoft.com/office/drawing/2014/main" id="{DC127D08-385B-4CC9-A9DD-561C6542263A}"/>
              </a:ext>
            </a:extLst>
          </p:cNvPr>
          <p:cNvSpPr txBox="1">
            <a:spLocks noChangeArrowheads="1"/>
          </p:cNvSpPr>
          <p:nvPr/>
        </p:nvSpPr>
        <p:spPr bwMode="auto">
          <a:xfrm>
            <a:off x="680015" y="1399766"/>
            <a:ext cx="9069714" cy="3908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18" tIns="45710" rIns="91418" bIns="4571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marL="180975" indent="-180975" defTabSz="914400" eaLnBrk="1" fontAlgn="base" hangingPunct="1">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特定秘密を伝達するときは、その旨を明らかにするとともに、当該特定秘密の内容を筆記することを差し控えるよう伝えるなど、その保護につき注意を促すための必要な措置を講ずる。また電話で行ってはならならず、盗聴等を防止する。</a:t>
            </a:r>
            <a:endParaRPr lang="en-US" altLang="ja-JP" sz="2000" dirty="0">
              <a:solidFill>
                <a:prstClr val="black"/>
              </a:solidFill>
              <a:latin typeface="Meiryo UI" panose="020B0604030504040204" pitchFamily="50" charset="-128"/>
              <a:ea typeface="Meiryo UI" panose="020B0604030504040204" pitchFamily="50" charset="-128"/>
            </a:endParaRPr>
          </a:p>
          <a:p>
            <a:pPr marL="180975" indent="-180975" defTabSz="914400" eaLnBrk="1" fontAlgn="base" hangingPunct="1">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秘密文書の送達は、秘密文書等を社外に送達するときは、あらかじめ防衛省に申請し、その許可を得なければならない。ただし、契約履行上、すでに送達が認められている場合は、必要ない。</a:t>
            </a:r>
            <a:endParaRPr lang="en-US" altLang="ja-JP" sz="2000" dirty="0">
              <a:solidFill>
                <a:prstClr val="black"/>
              </a:solidFill>
              <a:latin typeface="Meiryo UI" panose="020B0604030504040204" pitchFamily="50" charset="-128"/>
              <a:ea typeface="Meiryo UI" panose="020B0604030504040204" pitchFamily="50" charset="-128"/>
            </a:endParaRPr>
          </a:p>
          <a:p>
            <a:pPr marL="180975" indent="-180975" defTabSz="914400" eaLnBrk="1" fontAlgn="base" hangingPunct="1">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ウ　秘密文書の閲覧は、貸出・閲覧簿に必要事項を記入の上、保全責任者の許可を得たのち、立入禁止区域内で行う。　　</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800" dirty="0">
              <a:solidFill>
                <a:prstClr val="black"/>
              </a:solidFill>
              <a:latin typeface="Meiryo UI" panose="020B0604030504040204" pitchFamily="50" charset="-128"/>
              <a:ea typeface="Meiryo UI" panose="020B0604030504040204" pitchFamily="50" charset="-128"/>
            </a:endParaRPr>
          </a:p>
          <a:p>
            <a:pPr marL="180975" indent="-180975"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エ　立会検査等で、立入禁止区域以外に秘密文書を持出す必要がある場合は、貸出・閲覧簿に必要事項を記入の上、アタッシュケース等の堅牢な鞄に入れて持ち運びます。返却時には秘密点検表に必要事項を記入し、秘密点検表を添付して返却する。 　</a:t>
            </a:r>
            <a:endParaRPr lang="en-US" altLang="ja-JP" sz="2000" dirty="0">
              <a:solidFill>
                <a:prstClr val="black"/>
              </a:solidFill>
              <a:latin typeface="Meiryo UI" panose="020B0604030504040204" pitchFamily="50" charset="-128"/>
              <a:ea typeface="Meiryo UI" panose="020B0604030504040204" pitchFamily="50" charset="-128"/>
            </a:endParaRPr>
          </a:p>
        </p:txBody>
      </p:sp>
      <p:sp>
        <p:nvSpPr>
          <p:cNvPr id="8" name="スライド番号プレースホルダー 4">
            <a:extLst>
              <a:ext uri="{FF2B5EF4-FFF2-40B4-BE49-F238E27FC236}">
                <a16:creationId xmlns:a16="http://schemas.microsoft.com/office/drawing/2014/main" id="{967AD35B-5767-4EDA-88ED-88357A6F7A53}"/>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29</a:t>
            </a:fld>
            <a:endParaRPr kumimoji="1" lang="ja-JP" altLang="en-US" sz="1400" dirty="0">
              <a:latin typeface="Meiryo UI" panose="020B0604030504040204" pitchFamily="50" charset="-128"/>
              <a:ea typeface="Meiryo UI" panose="020B0604030504040204" pitchFamily="50" charset="-128"/>
            </a:endParaRPr>
          </a:p>
        </p:txBody>
      </p:sp>
      <p:sp>
        <p:nvSpPr>
          <p:cNvPr id="12" name="Rectangle 2">
            <a:extLst>
              <a:ext uri="{FF2B5EF4-FFF2-40B4-BE49-F238E27FC236}">
                <a16:creationId xmlns:a16="http://schemas.microsoft.com/office/drawing/2014/main" id="{3276F025-8EB1-492A-93AC-C6A20F1BFF7D}"/>
              </a:ext>
            </a:extLst>
          </p:cNvPr>
          <p:cNvSpPr txBox="1">
            <a:spLocks noChangeArrowheads="1"/>
          </p:cNvSpPr>
          <p:nvPr/>
        </p:nvSpPr>
        <p:spPr>
          <a:xfrm>
            <a:off x="156271" y="762943"/>
            <a:ext cx="8497193" cy="6653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black"/>
                </a:solidFill>
                <a:latin typeface="Meiryo UI" panose="020B0604030504040204" pitchFamily="50" charset="-128"/>
                <a:ea typeface="Meiryo UI" panose="020B0604030504040204" pitchFamily="50" charset="-128"/>
              </a:rPr>
              <a:t>（７）伝達、送達、閲覧、貸出要領　</a:t>
            </a:r>
          </a:p>
        </p:txBody>
      </p:sp>
      <p:sp>
        <p:nvSpPr>
          <p:cNvPr id="6" name="Rectangle 2">
            <a:extLst>
              <a:ext uri="{FF2B5EF4-FFF2-40B4-BE49-F238E27FC236}">
                <a16:creationId xmlns:a16="http://schemas.microsoft.com/office/drawing/2014/main" id="{789DDE52-990E-45AD-9A1F-637D6BE4BF45}"/>
              </a:ext>
            </a:extLst>
          </p:cNvPr>
          <p:cNvSpPr txBox="1">
            <a:spLocks noChangeArrowheads="1"/>
          </p:cNvSpPr>
          <p:nvPr/>
        </p:nvSpPr>
        <p:spPr>
          <a:xfrm>
            <a:off x="69677" y="132675"/>
            <a:ext cx="2959273"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８　秘密の取扱要領</a:t>
            </a:r>
          </a:p>
        </p:txBody>
      </p:sp>
      <p:graphicFrame>
        <p:nvGraphicFramePr>
          <p:cNvPr id="2" name="表 1">
            <a:extLst>
              <a:ext uri="{FF2B5EF4-FFF2-40B4-BE49-F238E27FC236}">
                <a16:creationId xmlns:a16="http://schemas.microsoft.com/office/drawing/2014/main" id="{BD063A75-E03B-4E7E-8B9C-AB8A1BFBD268}"/>
              </a:ext>
            </a:extLst>
          </p:cNvPr>
          <p:cNvGraphicFramePr>
            <a:graphicFrameLocks noGrp="1"/>
          </p:cNvGraphicFramePr>
          <p:nvPr>
            <p:extLst>
              <p:ext uri="{D42A27DB-BD31-4B8C-83A1-F6EECF244321}">
                <p14:modId xmlns:p14="http://schemas.microsoft.com/office/powerpoint/2010/main" val="734714802"/>
              </p:ext>
            </p:extLst>
          </p:nvPr>
        </p:nvGraphicFramePr>
        <p:xfrm>
          <a:off x="9982200" y="1266825"/>
          <a:ext cx="3199522" cy="162365"/>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1330915314"/>
                    </a:ext>
                  </a:extLst>
                </a:gridCol>
                <a:gridCol w="2910409">
                  <a:extLst>
                    <a:ext uri="{9D8B030D-6E8A-4147-A177-3AD203B41FA5}">
                      <a16:colId xmlns:a16="http://schemas.microsoft.com/office/drawing/2014/main" val="3053572540"/>
                    </a:ext>
                  </a:extLst>
                </a:gridCol>
              </a:tblGrid>
              <a:tr h="162365">
                <a:tc>
                  <a:txBody>
                    <a:bodyPr/>
                    <a:lstStyle/>
                    <a:p>
                      <a:pPr algn="ctr" fontAlgn="ctr"/>
                      <a:r>
                        <a:rPr lang="en-US" altLang="ja-JP" sz="1000" u="none" strike="noStrike" dirty="0">
                          <a:effectLst/>
                        </a:rPr>
                        <a:t>51</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伝達、送達、閲覧、貸出の要領が記載されているか。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877481368"/>
                  </a:ext>
                </a:extLst>
              </a:tr>
            </a:tbl>
          </a:graphicData>
        </a:graphic>
      </p:graphicFrame>
    </p:spTree>
    <p:extLst>
      <p:ext uri="{BB962C8B-B14F-4D97-AF65-F5344CB8AC3E}">
        <p14:creationId xmlns:p14="http://schemas.microsoft.com/office/powerpoint/2010/main" val="313621461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AE6F7F4B-9619-4810-9C79-138A7FB9E247}"/>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3</a:t>
            </a:fld>
            <a:endParaRPr kumimoji="1" lang="ja-JP" altLang="en-US" sz="1400" dirty="0">
              <a:latin typeface="Meiryo UI" panose="020B0604030504040204" pitchFamily="50" charset="-128"/>
              <a:ea typeface="Meiryo UI" panose="020B0604030504040204" pitchFamily="50" charset="-128"/>
            </a:endParaRPr>
          </a:p>
        </p:txBody>
      </p:sp>
      <p:sp>
        <p:nvSpPr>
          <p:cNvPr id="4" name="Rectangle 2">
            <a:extLst>
              <a:ext uri="{FF2B5EF4-FFF2-40B4-BE49-F238E27FC236}">
                <a16:creationId xmlns:a16="http://schemas.microsoft.com/office/drawing/2014/main" id="{E1264C4C-006F-4FD9-9240-4B24B00D5536}"/>
              </a:ext>
            </a:extLst>
          </p:cNvPr>
          <p:cNvSpPr txBox="1">
            <a:spLocks noChangeArrowheads="1"/>
          </p:cNvSpPr>
          <p:nvPr/>
        </p:nvSpPr>
        <p:spPr>
          <a:xfrm>
            <a:off x="0" y="0"/>
            <a:ext cx="9906000"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defRPr/>
            </a:pPr>
            <a:r>
              <a:rPr lang="ja-JP" altLang="en-US" sz="2400" dirty="0">
                <a:solidFill>
                  <a:prstClr val="white"/>
                </a:solidFill>
                <a:latin typeface="Meiryo UI" panose="020B0604030504040204" pitchFamily="50" charset="-128"/>
                <a:ea typeface="Meiryo UI" panose="020B0604030504040204" pitchFamily="50" charset="-128"/>
              </a:rPr>
              <a:t>目　次</a:t>
            </a:r>
          </a:p>
        </p:txBody>
      </p:sp>
      <p:sp>
        <p:nvSpPr>
          <p:cNvPr id="6" name="Text Box 4">
            <a:extLst>
              <a:ext uri="{FF2B5EF4-FFF2-40B4-BE49-F238E27FC236}">
                <a16:creationId xmlns:a16="http://schemas.microsoft.com/office/drawing/2014/main" id="{89A758EA-3F88-4635-A6AB-F69A1CAA6035}"/>
              </a:ext>
            </a:extLst>
          </p:cNvPr>
          <p:cNvSpPr txBox="1">
            <a:spLocks noChangeArrowheads="1"/>
          </p:cNvSpPr>
          <p:nvPr/>
        </p:nvSpPr>
        <p:spPr bwMode="auto">
          <a:xfrm>
            <a:off x="1376786" y="417514"/>
            <a:ext cx="7704138" cy="6135654"/>
          </a:xfrm>
          <a:prstGeom prst="rect">
            <a:avLst/>
          </a:prstGeom>
          <a:noFill/>
          <a:ln w="9525">
            <a:noFill/>
            <a:miter lim="800000"/>
            <a:headEnd/>
            <a:tailEnd/>
          </a:ln>
        </p:spPr>
        <p:txBody>
          <a:bodyPr>
            <a:spAutoFit/>
          </a:bodyPr>
          <a:lstStyle/>
          <a:p>
            <a:pPr algn="ctr" defTabSz="914400" fontAlgn="base">
              <a:lnSpc>
                <a:spcPct val="60000"/>
              </a:lnSpc>
              <a:spcBef>
                <a:spcPts val="1800"/>
              </a:spcBef>
              <a:spcAft>
                <a:spcPct val="0"/>
              </a:spcAft>
              <a:defRPr/>
            </a:pPr>
            <a:endParaRPr kumimoji="1" lang="ja-JP" altLang="en-US" sz="2400" b="1" dirty="0">
              <a:solidFill>
                <a:srgbClr val="131313"/>
              </a:solidFill>
              <a:latin typeface="Meiryo UI" panose="020B0604030504040204" pitchFamily="50" charset="-128"/>
              <a:ea typeface="Meiryo UI" panose="020B0604030504040204" pitchFamily="50" charset="-128"/>
            </a:endParaRPr>
          </a:p>
          <a:p>
            <a:pPr defTabSz="914400" fontAlgn="base">
              <a:lnSpc>
                <a:spcPct val="60000"/>
              </a:lnSpc>
              <a:spcBef>
                <a:spcPts val="1800"/>
              </a:spcBef>
              <a:spcAft>
                <a:spcPct val="0"/>
              </a:spcAft>
              <a:defRPr/>
            </a:pPr>
            <a:r>
              <a:rPr kumimoji="1" lang="ja-JP" altLang="en-US" sz="2000" b="1" dirty="0">
                <a:solidFill>
                  <a:srgbClr val="131313"/>
                </a:solidFill>
                <a:latin typeface="Meiryo UI" panose="020B0604030504040204" pitchFamily="50" charset="-128"/>
                <a:ea typeface="Meiryo UI" panose="020B0604030504040204" pitchFamily="50" charset="-128"/>
              </a:rPr>
              <a:t>１　秘密の概説</a:t>
            </a:r>
          </a:p>
          <a:p>
            <a:pPr defTabSz="914400" fontAlgn="base">
              <a:lnSpc>
                <a:spcPct val="60000"/>
              </a:lnSpc>
              <a:spcBef>
                <a:spcPts val="1800"/>
              </a:spcBef>
              <a:spcAft>
                <a:spcPct val="0"/>
              </a:spcAft>
              <a:defRPr/>
            </a:pPr>
            <a:r>
              <a:rPr kumimoji="1" lang="ja-JP" altLang="en-US" sz="2000" b="1" dirty="0">
                <a:solidFill>
                  <a:srgbClr val="131313"/>
                </a:solidFill>
                <a:latin typeface="Meiryo UI" panose="020B0604030504040204" pitchFamily="50" charset="-128"/>
                <a:ea typeface="Meiryo UI" panose="020B0604030504040204" pitchFamily="50" charset="-128"/>
              </a:rPr>
              <a:t>２　秘密を取り扱う契約</a:t>
            </a:r>
          </a:p>
          <a:p>
            <a:pPr defTabSz="914400" fontAlgn="base">
              <a:lnSpc>
                <a:spcPct val="60000"/>
              </a:lnSpc>
              <a:spcBef>
                <a:spcPts val="1800"/>
              </a:spcBef>
              <a:spcAft>
                <a:spcPct val="0"/>
              </a:spcAft>
              <a:defRPr/>
            </a:pPr>
            <a:r>
              <a:rPr kumimoji="1" lang="ja-JP" altLang="en-US" sz="2000" b="1" dirty="0">
                <a:solidFill>
                  <a:prstClr val="black"/>
                </a:solidFill>
                <a:latin typeface="Meiryo UI" panose="020B0604030504040204" pitchFamily="50" charset="-128"/>
                <a:ea typeface="Meiryo UI" panose="020B0604030504040204" pitchFamily="50" charset="-128"/>
              </a:rPr>
              <a:t>３　保全教育の意義・重要性</a:t>
            </a:r>
            <a:endParaRPr kumimoji="1" lang="en-US" altLang="ja-JP" sz="2000" b="1" dirty="0">
              <a:solidFill>
                <a:prstClr val="black"/>
              </a:solidFill>
              <a:latin typeface="Meiryo UI" panose="020B0604030504040204" pitchFamily="50" charset="-128"/>
              <a:ea typeface="Meiryo UI" panose="020B0604030504040204" pitchFamily="50" charset="-128"/>
            </a:endParaRPr>
          </a:p>
          <a:p>
            <a:pPr defTabSz="914400" fontAlgn="base">
              <a:lnSpc>
                <a:spcPct val="60000"/>
              </a:lnSpc>
              <a:spcBef>
                <a:spcPts val="1800"/>
              </a:spcBef>
              <a:spcAft>
                <a:spcPct val="0"/>
              </a:spcAft>
              <a:defRPr/>
            </a:pPr>
            <a:r>
              <a:rPr kumimoji="1" lang="ja-JP" altLang="en-US" sz="2000" b="1" dirty="0">
                <a:solidFill>
                  <a:prstClr val="black"/>
                </a:solidFill>
                <a:latin typeface="Meiryo UI" panose="020B0604030504040204" pitchFamily="50" charset="-128"/>
                <a:ea typeface="Meiryo UI" panose="020B0604030504040204" pitchFamily="50" charset="-128"/>
              </a:rPr>
              <a:t>４　秘密の漏えいによる影響</a:t>
            </a:r>
          </a:p>
          <a:p>
            <a:pPr defTabSz="914400" fontAlgn="base">
              <a:lnSpc>
                <a:spcPct val="60000"/>
              </a:lnSpc>
              <a:spcBef>
                <a:spcPts val="1800"/>
              </a:spcBef>
              <a:spcAft>
                <a:spcPct val="0"/>
              </a:spcAft>
              <a:defRPr/>
            </a:pPr>
            <a:r>
              <a:rPr kumimoji="1" lang="ja-JP" altLang="en-US" sz="2000" b="1" dirty="0">
                <a:solidFill>
                  <a:prstClr val="black"/>
                </a:solidFill>
                <a:latin typeface="Meiryo UI" panose="020B0604030504040204" pitchFamily="50" charset="-128"/>
                <a:ea typeface="Meiryo UI" panose="020B0604030504040204" pitchFamily="50" charset="-128"/>
              </a:rPr>
              <a:t>５　秘密の漏えい等による罰則・懲戒処分</a:t>
            </a:r>
          </a:p>
          <a:p>
            <a:pPr defTabSz="914400" fontAlgn="base">
              <a:lnSpc>
                <a:spcPct val="60000"/>
              </a:lnSpc>
              <a:spcBef>
                <a:spcPts val="1800"/>
              </a:spcBef>
              <a:spcAft>
                <a:spcPct val="0"/>
              </a:spcAft>
              <a:defRPr/>
            </a:pPr>
            <a:r>
              <a:rPr kumimoji="1" lang="ja-JP" altLang="en-US" sz="2000" b="1" dirty="0">
                <a:solidFill>
                  <a:prstClr val="black"/>
                </a:solidFill>
                <a:latin typeface="Meiryo UI" panose="020B0604030504040204" pitchFamily="50" charset="-128"/>
                <a:ea typeface="Meiryo UI" panose="020B0604030504040204" pitchFamily="50" charset="-128"/>
              </a:rPr>
              <a:t>６　秘密を取り扱う業務の範囲・態様</a:t>
            </a:r>
            <a:endParaRPr kumimoji="1" lang="en-US" altLang="ja-JP" sz="2000" b="1" dirty="0">
              <a:solidFill>
                <a:prstClr val="black"/>
              </a:solidFill>
              <a:latin typeface="Meiryo UI" panose="020B0604030504040204" pitchFamily="50" charset="-128"/>
              <a:ea typeface="Meiryo UI" panose="020B0604030504040204" pitchFamily="50" charset="-128"/>
            </a:endParaRPr>
          </a:p>
          <a:p>
            <a:pPr defTabSz="914400" fontAlgn="base">
              <a:lnSpc>
                <a:spcPct val="60000"/>
              </a:lnSpc>
              <a:spcBef>
                <a:spcPts val="1800"/>
              </a:spcBef>
              <a:spcAft>
                <a:spcPct val="0"/>
              </a:spcAft>
              <a:defRPr/>
            </a:pPr>
            <a:r>
              <a:rPr kumimoji="1" lang="ja-JP" altLang="en-US" sz="2000" b="1" dirty="0">
                <a:solidFill>
                  <a:prstClr val="black"/>
                </a:solidFill>
                <a:latin typeface="Meiryo UI" panose="020B0604030504040204" pitchFamily="50" charset="-128"/>
                <a:ea typeface="Meiryo UI" panose="020B0604030504040204" pitchFamily="50" charset="-128"/>
              </a:rPr>
              <a:t>７　関係社員の役割及び責任</a:t>
            </a:r>
          </a:p>
          <a:p>
            <a:pPr defTabSz="914400" fontAlgn="base">
              <a:lnSpc>
                <a:spcPct val="60000"/>
              </a:lnSpc>
              <a:spcBef>
                <a:spcPts val="1800"/>
              </a:spcBef>
              <a:spcAft>
                <a:spcPct val="0"/>
              </a:spcAft>
              <a:defRPr/>
            </a:pPr>
            <a:r>
              <a:rPr kumimoji="1" lang="ja-JP" altLang="en-US" sz="2000" b="1" dirty="0">
                <a:solidFill>
                  <a:prstClr val="black"/>
                </a:solidFill>
                <a:latin typeface="Meiryo UI" panose="020B0604030504040204" pitchFamily="50" charset="-128"/>
                <a:ea typeface="Meiryo UI" panose="020B0604030504040204" pitchFamily="50" charset="-128"/>
              </a:rPr>
              <a:t>８　秘密の取扱要領</a:t>
            </a:r>
            <a:endParaRPr kumimoji="1" lang="en-US" altLang="ja-JP" sz="2000" b="1" dirty="0">
              <a:solidFill>
                <a:prstClr val="black"/>
              </a:solidFill>
              <a:latin typeface="Meiryo UI" panose="020B0604030504040204" pitchFamily="50" charset="-128"/>
              <a:ea typeface="Meiryo UI" panose="020B0604030504040204" pitchFamily="50" charset="-128"/>
            </a:endParaRPr>
          </a:p>
          <a:p>
            <a:pPr defTabSz="914400" fontAlgn="base">
              <a:lnSpc>
                <a:spcPct val="60000"/>
              </a:lnSpc>
              <a:spcBef>
                <a:spcPts val="1800"/>
              </a:spcBef>
              <a:spcAft>
                <a:spcPct val="0"/>
              </a:spcAft>
              <a:defRPr/>
            </a:pPr>
            <a:r>
              <a:rPr kumimoji="1" lang="ja-JP" altLang="en-US" sz="2000" b="1" dirty="0">
                <a:solidFill>
                  <a:prstClr val="black"/>
                </a:solidFill>
                <a:latin typeface="Meiryo UI" panose="020B0604030504040204" pitchFamily="50" charset="-128"/>
                <a:ea typeface="Meiryo UI" panose="020B0604030504040204" pitchFamily="50" charset="-128"/>
              </a:rPr>
              <a:t>９　秘密保全施設等の管理</a:t>
            </a:r>
            <a:endParaRPr kumimoji="1" lang="en-US" altLang="ja-JP" sz="2000" b="1" dirty="0">
              <a:solidFill>
                <a:prstClr val="black"/>
              </a:solidFill>
              <a:latin typeface="Meiryo UI" panose="020B0604030504040204" pitchFamily="50" charset="-128"/>
              <a:ea typeface="Meiryo UI" panose="020B0604030504040204" pitchFamily="50" charset="-128"/>
            </a:endParaRPr>
          </a:p>
          <a:p>
            <a:pPr defTabSz="914400" fontAlgn="base">
              <a:lnSpc>
                <a:spcPct val="60000"/>
              </a:lnSpc>
              <a:spcBef>
                <a:spcPts val="1800"/>
              </a:spcBef>
              <a:spcAft>
                <a:spcPct val="0"/>
              </a:spcAft>
              <a:defRPr/>
            </a:pPr>
            <a:r>
              <a:rPr kumimoji="1" lang="en-US" altLang="ja-JP" sz="2000" b="1" dirty="0">
                <a:solidFill>
                  <a:prstClr val="black"/>
                </a:solidFill>
                <a:latin typeface="Meiryo UI" panose="020B0604030504040204" pitchFamily="50" charset="-128"/>
                <a:ea typeface="Meiryo UI" panose="020B0604030504040204" pitchFamily="50" charset="-128"/>
              </a:rPr>
              <a:t>10</a:t>
            </a:r>
            <a:r>
              <a:rPr kumimoji="1" lang="ja-JP" altLang="en-US" sz="2000" b="1" dirty="0">
                <a:solidFill>
                  <a:prstClr val="black"/>
                </a:solidFill>
                <a:latin typeface="Meiryo UI" panose="020B0604030504040204" pitchFamily="50" charset="-128"/>
                <a:ea typeface="Meiryo UI" panose="020B0604030504040204" pitchFamily="50" charset="-128"/>
              </a:rPr>
              <a:t> 緊急事態及び事故への備え及び対応</a:t>
            </a:r>
            <a:endParaRPr kumimoji="1" lang="en-US" altLang="ja-JP" sz="2000" b="1" dirty="0">
              <a:solidFill>
                <a:prstClr val="black"/>
              </a:solidFill>
              <a:latin typeface="Meiryo UI" panose="020B0604030504040204" pitchFamily="50" charset="-128"/>
              <a:ea typeface="Meiryo UI" panose="020B0604030504040204" pitchFamily="50" charset="-128"/>
            </a:endParaRPr>
          </a:p>
          <a:p>
            <a:pPr defTabSz="914400" fontAlgn="base">
              <a:lnSpc>
                <a:spcPct val="60000"/>
              </a:lnSpc>
              <a:spcBef>
                <a:spcPts val="1800"/>
              </a:spcBef>
              <a:spcAft>
                <a:spcPct val="0"/>
              </a:spcAft>
              <a:defRPr/>
            </a:pPr>
            <a:r>
              <a:rPr kumimoji="1" lang="en-US" altLang="ja-JP" sz="2000" b="1" dirty="0">
                <a:solidFill>
                  <a:prstClr val="black"/>
                </a:solidFill>
                <a:latin typeface="Meiryo UI" panose="020B0604030504040204" pitchFamily="50" charset="-128"/>
                <a:ea typeface="Meiryo UI" panose="020B0604030504040204" pitchFamily="50" charset="-128"/>
              </a:rPr>
              <a:t>11</a:t>
            </a:r>
            <a:r>
              <a:rPr kumimoji="1" lang="ja-JP" altLang="en-US" sz="2000" b="1" dirty="0">
                <a:solidFill>
                  <a:prstClr val="black"/>
                </a:solidFill>
                <a:latin typeface="Meiryo UI" panose="020B0604030504040204" pitchFamily="50" charset="-128"/>
                <a:ea typeface="Meiryo UI" panose="020B0604030504040204" pitchFamily="50" charset="-128"/>
              </a:rPr>
              <a:t> 秘密保全体制等の検証及び秘密取扱状況の点検等</a:t>
            </a:r>
            <a:endParaRPr kumimoji="1" lang="en-US" altLang="ja-JP" sz="2000" b="1" dirty="0">
              <a:solidFill>
                <a:prstClr val="black"/>
              </a:solidFill>
              <a:latin typeface="Meiryo UI" panose="020B0604030504040204" pitchFamily="50" charset="-128"/>
              <a:ea typeface="Meiryo UI" panose="020B0604030504040204" pitchFamily="50" charset="-128"/>
            </a:endParaRPr>
          </a:p>
          <a:p>
            <a:pPr defTabSz="914400" fontAlgn="base">
              <a:lnSpc>
                <a:spcPct val="60000"/>
              </a:lnSpc>
              <a:spcBef>
                <a:spcPts val="1800"/>
              </a:spcBef>
              <a:spcAft>
                <a:spcPct val="0"/>
              </a:spcAft>
              <a:defRPr/>
            </a:pPr>
            <a:r>
              <a:rPr kumimoji="1" lang="en-US" altLang="ja-JP" sz="2000" b="1" dirty="0">
                <a:solidFill>
                  <a:prstClr val="black"/>
                </a:solidFill>
                <a:latin typeface="Meiryo UI" panose="020B0604030504040204" pitchFamily="50" charset="-128"/>
                <a:ea typeface="Meiryo UI" panose="020B0604030504040204" pitchFamily="50" charset="-128"/>
              </a:rPr>
              <a:t>12</a:t>
            </a:r>
            <a:r>
              <a:rPr kumimoji="1" lang="ja-JP" altLang="en-US" sz="2000" b="1" dirty="0">
                <a:solidFill>
                  <a:prstClr val="black"/>
                </a:solidFill>
                <a:latin typeface="Meiryo UI" panose="020B0604030504040204" pitchFamily="50" charset="-128"/>
                <a:ea typeface="Meiryo UI" panose="020B0604030504040204" pitchFamily="50" charset="-128"/>
              </a:rPr>
              <a:t> 秘密の取扱業務を伴う下請負</a:t>
            </a:r>
            <a:endParaRPr kumimoji="1" lang="en-US" altLang="ja-JP" sz="2000" b="1" dirty="0">
              <a:solidFill>
                <a:prstClr val="black"/>
              </a:solidFill>
              <a:latin typeface="Meiryo UI" panose="020B0604030504040204" pitchFamily="50" charset="-128"/>
              <a:ea typeface="Meiryo UI" panose="020B0604030504040204" pitchFamily="50" charset="-128"/>
            </a:endParaRPr>
          </a:p>
          <a:p>
            <a:pPr defTabSz="914400" fontAlgn="base">
              <a:lnSpc>
                <a:spcPct val="60000"/>
              </a:lnSpc>
              <a:spcBef>
                <a:spcPts val="1800"/>
              </a:spcBef>
              <a:spcAft>
                <a:spcPct val="0"/>
              </a:spcAft>
              <a:defRPr/>
            </a:pPr>
            <a:r>
              <a:rPr kumimoji="1" lang="en-US" altLang="ja-JP" sz="2000" b="1" dirty="0">
                <a:solidFill>
                  <a:prstClr val="black"/>
                </a:solidFill>
                <a:latin typeface="Meiryo UI" panose="020B0604030504040204" pitchFamily="50" charset="-128"/>
                <a:ea typeface="Meiryo UI" panose="020B0604030504040204" pitchFamily="50" charset="-128"/>
              </a:rPr>
              <a:t>13</a:t>
            </a:r>
            <a:r>
              <a:rPr kumimoji="1" lang="ja-JP" altLang="en-US" sz="2000" b="1" dirty="0">
                <a:solidFill>
                  <a:prstClr val="black"/>
                </a:solidFill>
                <a:latin typeface="Meiryo UI" panose="020B0604030504040204" pitchFamily="50" charset="-128"/>
                <a:ea typeface="Meiryo UI" panose="020B0604030504040204" pitchFamily="50" charset="-128"/>
              </a:rPr>
              <a:t> </a:t>
            </a:r>
            <a:r>
              <a:rPr kumimoji="1" lang="zh-TW" altLang="en-US" sz="2000" b="1" dirty="0">
                <a:solidFill>
                  <a:prstClr val="black"/>
                </a:solidFill>
                <a:latin typeface="Meiryo UI" panose="020B0604030504040204" pitchFamily="50" charset="-128"/>
                <a:ea typeface="Meiryo UI" panose="020B0604030504040204" pitchFamily="50" charset="-128"/>
              </a:rPr>
              <a:t>情報保全対策</a:t>
            </a:r>
            <a:r>
              <a:rPr kumimoji="1" lang="ja-JP" altLang="en-US" sz="2000" b="1" dirty="0">
                <a:solidFill>
                  <a:prstClr val="black"/>
                </a:solidFill>
                <a:latin typeface="Meiryo UI" panose="020B0604030504040204" pitchFamily="50" charset="-128"/>
                <a:ea typeface="Meiryo UI" panose="020B0604030504040204" pitchFamily="50" charset="-128"/>
              </a:rPr>
              <a:t>　</a:t>
            </a:r>
            <a:endParaRPr kumimoji="1" lang="en-US" altLang="ja-JP" sz="2000" b="1" dirty="0">
              <a:solidFill>
                <a:prstClr val="black"/>
              </a:solidFill>
              <a:latin typeface="Meiryo UI" panose="020B0604030504040204" pitchFamily="50" charset="-128"/>
              <a:ea typeface="Meiryo UI" panose="020B0604030504040204" pitchFamily="50" charset="-128"/>
            </a:endParaRPr>
          </a:p>
          <a:p>
            <a:pPr defTabSz="914400" fontAlgn="base">
              <a:lnSpc>
                <a:spcPct val="60000"/>
              </a:lnSpc>
              <a:spcBef>
                <a:spcPts val="1800"/>
              </a:spcBef>
              <a:spcAft>
                <a:spcPct val="0"/>
              </a:spcAft>
              <a:defRPr/>
            </a:pPr>
            <a:r>
              <a:rPr kumimoji="1" lang="en-US" altLang="ja-JP" sz="2000" b="1" dirty="0">
                <a:solidFill>
                  <a:prstClr val="black"/>
                </a:solidFill>
                <a:latin typeface="Meiryo UI" panose="020B0604030504040204" pitchFamily="50" charset="-128"/>
                <a:ea typeface="Meiryo UI" panose="020B0604030504040204" pitchFamily="50" charset="-128"/>
              </a:rPr>
              <a:t>14</a:t>
            </a:r>
            <a:r>
              <a:rPr kumimoji="1" lang="ja-JP" altLang="en-US" sz="2000" b="1" dirty="0">
                <a:solidFill>
                  <a:prstClr val="black"/>
                </a:solidFill>
                <a:latin typeface="Meiryo UI" panose="020B0604030504040204" pitchFamily="50" charset="-128"/>
                <a:ea typeface="Meiryo UI" panose="020B0604030504040204" pitchFamily="50" charset="-128"/>
              </a:rPr>
              <a:t> 情報システムの保全要領</a:t>
            </a:r>
            <a:endParaRPr kumimoji="1" lang="en-US" altLang="ja-JP" sz="2000" b="1" dirty="0">
              <a:solidFill>
                <a:prstClr val="black"/>
              </a:solidFill>
              <a:latin typeface="Meiryo UI" panose="020B0604030504040204" pitchFamily="50" charset="-128"/>
              <a:ea typeface="Meiryo UI" panose="020B0604030504040204" pitchFamily="50"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86">
            <a:extLst>
              <a:ext uri="{FF2B5EF4-FFF2-40B4-BE49-F238E27FC236}">
                <a16:creationId xmlns:a16="http://schemas.microsoft.com/office/drawing/2014/main" id="{1C02534C-93D4-48EE-B4CC-328E2C218211}"/>
              </a:ext>
            </a:extLst>
          </p:cNvPr>
          <p:cNvSpPr>
            <a:spLocks noChangeArrowheads="1"/>
          </p:cNvSpPr>
          <p:nvPr/>
        </p:nvSpPr>
        <p:spPr bwMode="auto">
          <a:xfrm>
            <a:off x="152399" y="879651"/>
            <a:ext cx="9515476"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（８）特定資料等の供覧・交付等要領</a:t>
            </a:r>
            <a:endParaRPr lang="en-US" altLang="ja-JP" sz="24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marL="790575" indent="-238125"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特定資料等を当該特定資料等の関係社員以外の者に供覧してはならない。</a:t>
            </a:r>
            <a:endParaRPr lang="en-US" altLang="ja-JP" sz="2000" dirty="0">
              <a:solidFill>
                <a:prstClr val="black"/>
              </a:solidFill>
              <a:latin typeface="Meiryo UI" panose="020B0604030504040204" pitchFamily="50" charset="-128"/>
              <a:ea typeface="Meiryo UI" panose="020B0604030504040204" pitchFamily="50" charset="-128"/>
            </a:endParaRPr>
          </a:p>
          <a:p>
            <a:pPr marL="790575" indent="-238125"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特定資料等の関係社員であっても、現に当該特定資料等について取り扱う必要のない従業者に当該特定資料等を供覧してはならない。</a:t>
            </a:r>
            <a:endParaRPr lang="en-US" altLang="ja-JP" sz="2000" dirty="0">
              <a:solidFill>
                <a:srgbClr val="FF0000"/>
              </a:solidFill>
              <a:latin typeface="Meiryo UI" panose="020B0604030504040204" pitchFamily="50" charset="-128"/>
              <a:ea typeface="Meiryo UI" panose="020B0604030504040204" pitchFamily="50" charset="-128"/>
            </a:endParaRPr>
          </a:p>
          <a:p>
            <a:pPr marL="790575" indent="-238125"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ウ  特定資料等は、エに該当する場合その他の秘密の管理職員の許可を得た場合を除き、第三者に提供してはならない。 </a:t>
            </a:r>
            <a:endParaRPr lang="en-US" altLang="ja-JP" sz="2000" dirty="0">
              <a:solidFill>
                <a:prstClr val="black"/>
              </a:solidFill>
              <a:latin typeface="Meiryo UI" panose="020B0604030504040204" pitchFamily="50" charset="-128"/>
              <a:ea typeface="Meiryo UI" panose="020B0604030504040204" pitchFamily="50" charset="-128"/>
            </a:endParaRPr>
          </a:p>
          <a:p>
            <a:pPr marL="790575" indent="-238125"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エ  やむを得ず下請負事業者に特定資料等を取り扱わせる場合であって、当該請負事業者が当該特定資料等を取り扱うことができることについての秘密の管理職員の許可をあらかじめ得たときは、当該下請負事業者に当該特定資料等を交付し、又は伝達することができる。</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p:txBody>
      </p:sp>
      <p:sp>
        <p:nvSpPr>
          <p:cNvPr id="4" name="スライド番号プレースホルダー 4">
            <a:extLst>
              <a:ext uri="{FF2B5EF4-FFF2-40B4-BE49-F238E27FC236}">
                <a16:creationId xmlns:a16="http://schemas.microsoft.com/office/drawing/2014/main" id="{5D185084-B24C-4ADF-B76A-0AB79E9EE14A}"/>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30</a:t>
            </a:fld>
            <a:endParaRPr kumimoji="1" lang="ja-JP" altLang="en-US" sz="1400" dirty="0">
              <a:latin typeface="Meiryo UI" panose="020B0604030504040204" pitchFamily="50" charset="-128"/>
              <a:ea typeface="Meiryo UI" panose="020B0604030504040204" pitchFamily="50" charset="-128"/>
            </a:endParaRPr>
          </a:p>
        </p:txBody>
      </p:sp>
      <p:sp>
        <p:nvSpPr>
          <p:cNvPr id="5" name="Rectangle 2">
            <a:extLst>
              <a:ext uri="{FF2B5EF4-FFF2-40B4-BE49-F238E27FC236}">
                <a16:creationId xmlns:a16="http://schemas.microsoft.com/office/drawing/2014/main" id="{5A748B3C-B463-4139-9458-D7A3A8203A7A}"/>
              </a:ext>
            </a:extLst>
          </p:cNvPr>
          <p:cNvSpPr txBox="1">
            <a:spLocks noChangeArrowheads="1"/>
          </p:cNvSpPr>
          <p:nvPr/>
        </p:nvSpPr>
        <p:spPr>
          <a:xfrm>
            <a:off x="69677" y="132675"/>
            <a:ext cx="2959273"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８　秘密の取扱要領</a:t>
            </a:r>
          </a:p>
        </p:txBody>
      </p:sp>
      <p:graphicFrame>
        <p:nvGraphicFramePr>
          <p:cNvPr id="3" name="表 2">
            <a:extLst>
              <a:ext uri="{FF2B5EF4-FFF2-40B4-BE49-F238E27FC236}">
                <a16:creationId xmlns:a16="http://schemas.microsoft.com/office/drawing/2014/main" id="{701714B0-E0E1-4955-87E3-0CA39113BF5E}"/>
              </a:ext>
            </a:extLst>
          </p:cNvPr>
          <p:cNvGraphicFramePr>
            <a:graphicFrameLocks noGrp="1"/>
          </p:cNvGraphicFramePr>
          <p:nvPr>
            <p:extLst>
              <p:ext uri="{D42A27DB-BD31-4B8C-83A1-F6EECF244321}">
                <p14:modId xmlns:p14="http://schemas.microsoft.com/office/powerpoint/2010/main" val="1810813829"/>
              </p:ext>
            </p:extLst>
          </p:nvPr>
        </p:nvGraphicFramePr>
        <p:xfrm>
          <a:off x="9972675" y="1381125"/>
          <a:ext cx="3199522" cy="316080"/>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3465828151"/>
                    </a:ext>
                  </a:extLst>
                </a:gridCol>
                <a:gridCol w="2910409">
                  <a:extLst>
                    <a:ext uri="{9D8B030D-6E8A-4147-A177-3AD203B41FA5}">
                      <a16:colId xmlns:a16="http://schemas.microsoft.com/office/drawing/2014/main" val="4064643176"/>
                    </a:ext>
                  </a:extLst>
                </a:gridCol>
              </a:tblGrid>
              <a:tr h="316080">
                <a:tc>
                  <a:txBody>
                    <a:bodyPr/>
                    <a:lstStyle/>
                    <a:p>
                      <a:pPr algn="ctr" fontAlgn="ctr"/>
                      <a:r>
                        <a:rPr lang="en-US" altLang="ja-JP" sz="1000" u="none" strike="noStrike" dirty="0">
                          <a:effectLst/>
                        </a:rPr>
                        <a:t>44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相手方・必要性に応じて供覧・交付等の可否を判断することが記載されているか。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2349212929"/>
                  </a:ext>
                </a:extLst>
              </a:tr>
            </a:tbl>
          </a:graphicData>
        </a:graphic>
      </p:graphicFrame>
    </p:spTree>
    <p:extLst>
      <p:ext uri="{BB962C8B-B14F-4D97-AF65-F5344CB8AC3E}">
        <p14:creationId xmlns:p14="http://schemas.microsoft.com/office/powerpoint/2010/main" val="3927826501"/>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2">
            <a:extLst>
              <a:ext uri="{FF2B5EF4-FFF2-40B4-BE49-F238E27FC236}">
                <a16:creationId xmlns:a16="http://schemas.microsoft.com/office/drawing/2014/main" id="{0F80A2B2-9ACD-4671-B91B-56462AF4063C}"/>
              </a:ext>
            </a:extLst>
          </p:cNvPr>
          <p:cNvSpPr txBox="1">
            <a:spLocks/>
          </p:cNvSpPr>
          <p:nvPr/>
        </p:nvSpPr>
        <p:spPr bwMode="auto">
          <a:xfrm>
            <a:off x="577850" y="1403818"/>
            <a:ext cx="9099550" cy="5441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marL="304800" indent="-304800" defTabSz="914400" eaLnBrk="1" fontAlgn="base" hangingPunct="1">
              <a:spcAft>
                <a:spcPct val="0"/>
              </a:spcAft>
              <a:buNone/>
              <a:defRPr/>
            </a:pPr>
            <a:r>
              <a:rPr lang="ja-JP" altLang="en-US" sz="2000" b="1" dirty="0">
                <a:solidFill>
                  <a:prstClr val="black"/>
                </a:solidFill>
                <a:latin typeface="Meiryo UI" panose="020B0604030504040204" pitchFamily="50" charset="-128"/>
                <a:ea typeface="Meiryo UI" panose="020B0604030504040204" pitchFamily="50" charset="-128"/>
              </a:rPr>
              <a:t>　</a:t>
            </a:r>
            <a:r>
              <a:rPr lang="ja-JP" altLang="en-US" sz="2000" dirty="0">
                <a:solidFill>
                  <a:prstClr val="black"/>
                </a:solidFill>
                <a:latin typeface="Meiryo UI" panose="020B0604030504040204" pitchFamily="50" charset="-128"/>
                <a:ea typeface="Meiryo UI" panose="020B0604030504040204" pitchFamily="50" charset="-128"/>
              </a:rPr>
              <a:t>ア　特定資料又は特定物件を保管する場合には、防衛省の承認を得た保管容器に保管しなければならない。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　イ　特定秘密である情報を記録する可搬型記憶媒体の保管は、アに従う。</a:t>
            </a:r>
            <a:endParaRPr lang="en-US" altLang="ja-JP" sz="2000" dirty="0">
              <a:solidFill>
                <a:prstClr val="black"/>
              </a:solidFill>
              <a:latin typeface="Meiryo UI" panose="020B0604030504040204" pitchFamily="50" charset="-128"/>
              <a:ea typeface="Meiryo UI" panose="020B0604030504040204" pitchFamily="50" charset="-128"/>
            </a:endParaRPr>
          </a:p>
          <a:p>
            <a:pPr marL="342900" indent="-342900"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　ウ　アにかかわらず、その形状等により同項の規定により保管できない特定物件については、保管庫である秘密保全施設の中で、又は防衛省が適切と認める方法により保管するものとする。</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　エ  形状により金庫に保管できない物件は、保管庫を設置し、保管・管理する。</a:t>
            </a:r>
            <a:endParaRPr lang="en-US" altLang="ja-JP" sz="2000" dirty="0">
              <a:solidFill>
                <a:prstClr val="black"/>
              </a:solidFill>
              <a:latin typeface="Meiryo UI" panose="020B0604030504040204" pitchFamily="50" charset="-128"/>
              <a:ea typeface="Meiryo UI" panose="020B0604030504040204" pitchFamily="50" charset="-128"/>
            </a:endParaRPr>
          </a:p>
          <a:p>
            <a:pPr marL="352425" indent="-352425" defTabSz="914400" eaLnBrk="1" fontAlgn="base" hangingPunct="1">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　オ　保全責任者は、社外から秘密文書等を接受したときは、送付書等と現物とを照合し、異状の有無を確認するとともに、防衛省に報告しなければならない。また、接受した秘密文書等に異状が認められた場合は、その旨も合わせて報告する。</a:t>
            </a:r>
            <a:endParaRPr lang="en-US" altLang="ja-JP" sz="2000" dirty="0">
              <a:solidFill>
                <a:prstClr val="black"/>
              </a:solidFill>
              <a:latin typeface="Meiryo UI" panose="020B0604030504040204" pitchFamily="50" charset="-128"/>
              <a:ea typeface="Meiryo UI" panose="020B0604030504040204" pitchFamily="50" charset="-128"/>
            </a:endParaRPr>
          </a:p>
          <a:p>
            <a:pPr marL="361950" indent="-361950"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　カ　保全責任者が交代する場合は、引継確認簿等を作成し引き継ぐものとし、その際管理責任者が立会い、証明する。　</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lnSpc>
                <a:spcPts val="1600"/>
              </a:lnSpc>
              <a:spcAft>
                <a:spcPct val="0"/>
              </a:spcAft>
              <a:buNone/>
              <a:defRPr/>
            </a:pPr>
            <a:endParaRPr lang="ja-JP" altLang="en-US" sz="2000" dirty="0">
              <a:solidFill>
                <a:prstClr val="black"/>
              </a:solidFill>
              <a:latin typeface="Meiryo UI" panose="020B0604030504040204" pitchFamily="50" charset="-128"/>
              <a:ea typeface="Meiryo UI" panose="020B0604030504040204" pitchFamily="50" charset="-128"/>
            </a:endParaRPr>
          </a:p>
        </p:txBody>
      </p:sp>
      <p:sp>
        <p:nvSpPr>
          <p:cNvPr id="7" name="スライド番号プレースホルダー 4">
            <a:extLst>
              <a:ext uri="{FF2B5EF4-FFF2-40B4-BE49-F238E27FC236}">
                <a16:creationId xmlns:a16="http://schemas.microsoft.com/office/drawing/2014/main" id="{057312BD-412B-4A67-A759-A0C3CE1309F9}"/>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31</a:t>
            </a:fld>
            <a:endParaRPr kumimoji="1" lang="ja-JP" altLang="en-US" sz="1400" dirty="0">
              <a:latin typeface="Meiryo UI" panose="020B0604030504040204" pitchFamily="50" charset="-128"/>
              <a:ea typeface="Meiryo UI" panose="020B0604030504040204" pitchFamily="50" charset="-128"/>
            </a:endParaRPr>
          </a:p>
        </p:txBody>
      </p:sp>
      <p:sp>
        <p:nvSpPr>
          <p:cNvPr id="11" name="Rectangle 2">
            <a:extLst>
              <a:ext uri="{FF2B5EF4-FFF2-40B4-BE49-F238E27FC236}">
                <a16:creationId xmlns:a16="http://schemas.microsoft.com/office/drawing/2014/main" id="{6CDFB28C-5D0D-47EB-A24A-7DC73AAEF9AF}"/>
              </a:ext>
            </a:extLst>
          </p:cNvPr>
          <p:cNvSpPr txBox="1">
            <a:spLocks noChangeArrowheads="1"/>
          </p:cNvSpPr>
          <p:nvPr/>
        </p:nvSpPr>
        <p:spPr>
          <a:xfrm>
            <a:off x="151265" y="770118"/>
            <a:ext cx="8497193" cy="6653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black"/>
                </a:solidFill>
                <a:latin typeface="Meiryo UI" panose="020B0604030504040204" pitchFamily="50" charset="-128"/>
                <a:ea typeface="Meiryo UI" panose="020B0604030504040204" pitchFamily="50" charset="-128"/>
              </a:rPr>
              <a:t>（９）秘密文書等の保管・接受・引継について</a:t>
            </a:r>
          </a:p>
        </p:txBody>
      </p:sp>
      <p:sp>
        <p:nvSpPr>
          <p:cNvPr id="8" name="Rectangle 2">
            <a:extLst>
              <a:ext uri="{FF2B5EF4-FFF2-40B4-BE49-F238E27FC236}">
                <a16:creationId xmlns:a16="http://schemas.microsoft.com/office/drawing/2014/main" id="{919B9545-5272-4A2A-B33F-FFF73D7A0E6D}"/>
              </a:ext>
            </a:extLst>
          </p:cNvPr>
          <p:cNvSpPr txBox="1">
            <a:spLocks noChangeArrowheads="1"/>
          </p:cNvSpPr>
          <p:nvPr/>
        </p:nvSpPr>
        <p:spPr>
          <a:xfrm>
            <a:off x="69677" y="132675"/>
            <a:ext cx="2959273"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８　秘密の取扱要領</a:t>
            </a:r>
          </a:p>
        </p:txBody>
      </p:sp>
      <p:graphicFrame>
        <p:nvGraphicFramePr>
          <p:cNvPr id="3" name="表 2">
            <a:extLst>
              <a:ext uri="{FF2B5EF4-FFF2-40B4-BE49-F238E27FC236}">
                <a16:creationId xmlns:a16="http://schemas.microsoft.com/office/drawing/2014/main" id="{CA4AD04B-2454-41EE-9995-99EF38E854F8}"/>
              </a:ext>
            </a:extLst>
          </p:cNvPr>
          <p:cNvGraphicFramePr>
            <a:graphicFrameLocks noGrp="1"/>
          </p:cNvGraphicFramePr>
          <p:nvPr>
            <p:extLst>
              <p:ext uri="{D42A27DB-BD31-4B8C-83A1-F6EECF244321}">
                <p14:modId xmlns:p14="http://schemas.microsoft.com/office/powerpoint/2010/main" val="2903778849"/>
              </p:ext>
            </p:extLst>
          </p:nvPr>
        </p:nvGraphicFramePr>
        <p:xfrm>
          <a:off x="9944100" y="1504950"/>
          <a:ext cx="3199522" cy="306411"/>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1469797287"/>
                    </a:ext>
                  </a:extLst>
                </a:gridCol>
                <a:gridCol w="2910409">
                  <a:extLst>
                    <a:ext uri="{9D8B030D-6E8A-4147-A177-3AD203B41FA5}">
                      <a16:colId xmlns:a16="http://schemas.microsoft.com/office/drawing/2014/main" val="2584978361"/>
                    </a:ext>
                  </a:extLst>
                </a:gridCol>
              </a:tblGrid>
              <a:tr h="165165">
                <a:tc>
                  <a:txBody>
                    <a:bodyPr/>
                    <a:lstStyle/>
                    <a:p>
                      <a:pPr algn="ctr" fontAlgn="ctr"/>
                      <a:r>
                        <a:rPr lang="en-US" altLang="ja-JP" sz="1000" u="none" strike="noStrike">
                          <a:effectLst/>
                        </a:rPr>
                        <a:t>54</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秘密の文書、図画及び物件の保管要領が記載されているか。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638350782"/>
                  </a:ext>
                </a:extLst>
              </a:tr>
            </a:tbl>
          </a:graphicData>
        </a:graphic>
      </p:graphicFrame>
    </p:spTree>
    <p:extLst>
      <p:ext uri="{BB962C8B-B14F-4D97-AF65-F5344CB8AC3E}">
        <p14:creationId xmlns:p14="http://schemas.microsoft.com/office/powerpoint/2010/main" val="63857958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763478" y="1403818"/>
            <a:ext cx="9047270" cy="4401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18" tIns="45710" rIns="91418" bIns="4571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marL="180975" indent="-180975" defTabSz="914400" eaLnBrk="1" fontAlgn="base" hangingPunct="1">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秘密取扱原因契約の契約期間が終了（契約の解除に伴う契約期間の終了の場合を含む。）したときは、当該秘密取扱原因契約に関して交付を受けた特定資料等及び当該特定資料等に関して作成した全ての特定資料等について、秘密の管理職員又はその指定した者に直ちに返却し、又は提出しなければならない。</a:t>
            </a:r>
          </a:p>
          <a:p>
            <a:pPr marL="180975" indent="-180975"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秘密の管理職員又はその指定した者が、特定資料等の廃棄又は引き続きの保有を認め、又はかかる旨の指示をしたときは、当該秘密の管理職員又はその指定した者の指示に従う。</a:t>
            </a:r>
            <a:endParaRPr lang="en-US" altLang="ja-JP" sz="2000" dirty="0">
              <a:solidFill>
                <a:prstClr val="black"/>
              </a:solidFill>
              <a:latin typeface="Meiryo UI" panose="020B0604030504040204" pitchFamily="50" charset="-128"/>
              <a:ea typeface="Meiryo UI" panose="020B0604030504040204" pitchFamily="50" charset="-128"/>
            </a:endParaRPr>
          </a:p>
          <a:p>
            <a:pPr marL="180975" indent="-180975"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ウ　ア及びイにかかわらず、装備品等秘密指定書に示された装備品等秘密の指定の有効期間が満了した場合には、乙は、当該装備品等秘密指定書に係る特定資料等を直ちに防衛省に返却し、又は提出し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エ　契約に定められた場合を除き、特定資料等を廃棄してはならない。</a:t>
            </a:r>
            <a:endParaRPr lang="en-US" altLang="ja-JP" sz="2000" dirty="0">
              <a:solidFill>
                <a:prstClr val="black"/>
              </a:solidFill>
              <a:latin typeface="Meiryo UI" panose="020B0604030504040204" pitchFamily="50" charset="-128"/>
              <a:ea typeface="Meiryo UI" panose="020B0604030504040204" pitchFamily="50" charset="-128"/>
            </a:endParaRPr>
          </a:p>
        </p:txBody>
      </p:sp>
      <p:sp>
        <p:nvSpPr>
          <p:cNvPr id="7" name="スライド番号プレースホルダー 4">
            <a:extLst>
              <a:ext uri="{FF2B5EF4-FFF2-40B4-BE49-F238E27FC236}">
                <a16:creationId xmlns:a16="http://schemas.microsoft.com/office/drawing/2014/main" id="{B06C4A25-9A23-4967-8C4C-4C34DF250BA6}"/>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32</a:t>
            </a:fld>
            <a:endParaRPr kumimoji="1" lang="ja-JP" altLang="en-US" sz="1400" dirty="0">
              <a:latin typeface="Meiryo UI" panose="020B0604030504040204" pitchFamily="50" charset="-128"/>
              <a:ea typeface="Meiryo UI" panose="020B0604030504040204" pitchFamily="50" charset="-128"/>
            </a:endParaRPr>
          </a:p>
        </p:txBody>
      </p:sp>
      <p:sp>
        <p:nvSpPr>
          <p:cNvPr id="9" name="サブタイトル 2">
            <a:extLst>
              <a:ext uri="{FF2B5EF4-FFF2-40B4-BE49-F238E27FC236}">
                <a16:creationId xmlns:a16="http://schemas.microsoft.com/office/drawing/2014/main" id="{87147748-3BE7-4419-B876-3D476F745350}"/>
              </a:ext>
            </a:extLst>
          </p:cNvPr>
          <p:cNvSpPr txBox="1">
            <a:spLocks/>
          </p:cNvSpPr>
          <p:nvPr/>
        </p:nvSpPr>
        <p:spPr bwMode="auto">
          <a:xfrm>
            <a:off x="241398" y="936271"/>
            <a:ext cx="8738493" cy="467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Font typeface="Wingdings" pitchFamily="2" charset="2"/>
              <a:defRPr kumimoji="1" sz="2800">
                <a:solidFill>
                  <a:schemeClr val="tx1"/>
                </a:solidFill>
                <a:latin typeface="+mn-lt"/>
                <a:ea typeface="HGP創英角ｺﾞｼｯｸUB" pitchFamily="50" charset="-128"/>
                <a:cs typeface="+mn-cs"/>
              </a:defRPr>
            </a:lvl1pPr>
            <a:lvl2pPr marL="742950" indent="-285750" algn="l" rtl="0" eaLnBrk="0" fontAlgn="base" hangingPunct="0">
              <a:spcBef>
                <a:spcPct val="20000"/>
              </a:spcBef>
              <a:spcAft>
                <a:spcPct val="0"/>
              </a:spcAft>
              <a:buFont typeface="Wingdings" pitchFamily="2" charset="2"/>
              <a:defRPr kumimoji="1" sz="2200">
                <a:solidFill>
                  <a:schemeClr val="tx1"/>
                </a:solidFill>
                <a:latin typeface="+mn-lt"/>
                <a:ea typeface="HGP創英角ｺﾞｼｯｸUB" pitchFamily="50" charset="-128"/>
              </a:defRPr>
            </a:lvl2pPr>
            <a:lvl3pPr marL="1143000" indent="-228600" algn="l" rtl="0" eaLnBrk="0" fontAlgn="base" hangingPunct="0">
              <a:spcBef>
                <a:spcPct val="20000"/>
              </a:spcBef>
              <a:spcAft>
                <a:spcPct val="0"/>
              </a:spcAft>
              <a:buFont typeface="Wingdings" pitchFamily="2" charset="2"/>
              <a:defRPr kumimoji="1" sz="2000">
                <a:solidFill>
                  <a:schemeClr val="tx1"/>
                </a:solidFill>
                <a:latin typeface="+mn-lt"/>
                <a:ea typeface="HGP創英角ｺﾞｼｯｸUB" pitchFamily="50" charset="-128"/>
              </a:defRPr>
            </a:lvl3pPr>
            <a:lvl4pPr marL="1600200" indent="-228600" algn="l" rtl="0" eaLnBrk="0" fontAlgn="base" hangingPunct="0">
              <a:spcBef>
                <a:spcPct val="20000"/>
              </a:spcBef>
              <a:spcAft>
                <a:spcPct val="0"/>
              </a:spcAft>
              <a:buFont typeface="Wingdings" pitchFamily="2" charset="2"/>
              <a:defRPr kumimoji="1">
                <a:solidFill>
                  <a:schemeClr val="tx1"/>
                </a:solidFill>
                <a:latin typeface="+mn-lt"/>
                <a:ea typeface="HGP創英角ｺﾞｼｯｸUB" pitchFamily="50" charset="-128"/>
              </a:defRPr>
            </a:lvl4pPr>
            <a:lvl5pPr marL="2057400" indent="-228600" algn="l" rtl="0" eaLnBrk="0" fontAlgn="base" hangingPunct="0">
              <a:spcBef>
                <a:spcPct val="20000"/>
              </a:spcBef>
              <a:spcAft>
                <a:spcPct val="0"/>
              </a:spcAft>
              <a:buFont typeface="Wingdings" pitchFamily="2" charset="2"/>
              <a:defRPr kumimoji="1" sz="1600">
                <a:solidFill>
                  <a:schemeClr val="tx1"/>
                </a:solidFill>
                <a:latin typeface="+mn-lt"/>
                <a:ea typeface="HGP創英角ｺﾞｼｯｸUB" pitchFamily="50" charset="-128"/>
              </a:defRPr>
            </a:lvl5pPr>
            <a:lvl6pPr marL="2514600" indent="-228600" algn="l" rtl="0" eaLnBrk="1" fontAlgn="base" hangingPunct="1">
              <a:spcBef>
                <a:spcPct val="20000"/>
              </a:spcBef>
              <a:spcAft>
                <a:spcPct val="0"/>
              </a:spcAft>
              <a:buFont typeface="Wingdings" pitchFamily="2" charset="2"/>
              <a:defRPr kumimoji="1" sz="1600">
                <a:solidFill>
                  <a:schemeClr val="tx1"/>
                </a:solidFill>
                <a:latin typeface="+mn-lt"/>
                <a:ea typeface="+mn-ea"/>
              </a:defRPr>
            </a:lvl6pPr>
            <a:lvl7pPr marL="2971800" indent="-228600" algn="l" rtl="0" eaLnBrk="1" fontAlgn="base" hangingPunct="1">
              <a:spcBef>
                <a:spcPct val="20000"/>
              </a:spcBef>
              <a:spcAft>
                <a:spcPct val="0"/>
              </a:spcAft>
              <a:buFont typeface="Wingdings" pitchFamily="2" charset="2"/>
              <a:defRPr kumimoji="1" sz="1600">
                <a:solidFill>
                  <a:schemeClr val="tx1"/>
                </a:solidFill>
                <a:latin typeface="+mn-lt"/>
                <a:ea typeface="+mn-ea"/>
              </a:defRPr>
            </a:lvl7pPr>
            <a:lvl8pPr marL="3429000" indent="-228600" algn="l" rtl="0" eaLnBrk="1" fontAlgn="base" hangingPunct="1">
              <a:spcBef>
                <a:spcPct val="20000"/>
              </a:spcBef>
              <a:spcAft>
                <a:spcPct val="0"/>
              </a:spcAft>
              <a:buFont typeface="Wingdings" pitchFamily="2" charset="2"/>
              <a:defRPr kumimoji="1" sz="1600">
                <a:solidFill>
                  <a:schemeClr val="tx1"/>
                </a:solidFill>
                <a:latin typeface="+mn-lt"/>
                <a:ea typeface="+mn-ea"/>
              </a:defRPr>
            </a:lvl8pPr>
            <a:lvl9pPr marL="3886200" indent="-228600" algn="l" rtl="0" eaLnBrk="1" fontAlgn="base" hangingPunct="1">
              <a:spcBef>
                <a:spcPct val="20000"/>
              </a:spcBef>
              <a:spcAft>
                <a:spcPct val="0"/>
              </a:spcAft>
              <a:buFont typeface="Wingdings" pitchFamily="2" charset="2"/>
              <a:defRPr kumimoji="1" sz="1600">
                <a:solidFill>
                  <a:schemeClr val="tx1"/>
                </a:solidFill>
                <a:latin typeface="+mn-lt"/>
                <a:ea typeface="+mn-ea"/>
              </a:defRPr>
            </a:lvl9pPr>
          </a:lstStyle>
          <a:p>
            <a:pPr defTabSz="914400">
              <a:defRPr/>
            </a:pPr>
            <a:r>
              <a:rPr lang="ja-JP" altLang="en-US" sz="2400" dirty="0">
                <a:solidFill>
                  <a:prstClr val="black"/>
                </a:solidFill>
                <a:latin typeface="Meiryo UI" panose="020B0604030504040204" pitchFamily="50" charset="-128"/>
                <a:ea typeface="Meiryo UI" panose="020B0604030504040204" pitchFamily="50" charset="-128"/>
              </a:rPr>
              <a:t>（</a:t>
            </a:r>
            <a:r>
              <a:rPr lang="en-US" altLang="ja-JP" sz="2400" dirty="0">
                <a:solidFill>
                  <a:prstClr val="black"/>
                </a:solidFill>
                <a:latin typeface="Meiryo UI" panose="020B0604030504040204" pitchFamily="50" charset="-128"/>
                <a:ea typeface="Meiryo UI" panose="020B0604030504040204" pitchFamily="50" charset="-128"/>
              </a:rPr>
              <a:t>10</a:t>
            </a:r>
            <a:r>
              <a:rPr lang="ja-JP" altLang="en-US" sz="2400" dirty="0">
                <a:solidFill>
                  <a:prstClr val="black"/>
                </a:solidFill>
                <a:latin typeface="Meiryo UI" panose="020B0604030504040204" pitchFamily="50" charset="-128"/>
                <a:ea typeface="Meiryo UI" panose="020B0604030504040204" pitchFamily="50" charset="-128"/>
              </a:rPr>
              <a:t>）</a:t>
            </a:r>
            <a:r>
              <a:rPr lang="zh-TW" altLang="en-US" sz="2400" dirty="0">
                <a:solidFill>
                  <a:prstClr val="black"/>
                </a:solidFill>
                <a:latin typeface="Meiryo UI" panose="020B0604030504040204" pitchFamily="50" charset="-128"/>
                <a:ea typeface="Meiryo UI" panose="020B0604030504040204" pitchFamily="50" charset="-128"/>
              </a:rPr>
              <a:t>回収、返却、廃棄要領</a:t>
            </a:r>
          </a:p>
          <a:p>
            <a:pPr defTabSz="914400">
              <a:defRPr/>
            </a:pPr>
            <a:endParaRPr lang="ja-JP" altLang="en-US" sz="2400" dirty="0">
              <a:solidFill>
                <a:prstClr val="black"/>
              </a:solidFill>
              <a:latin typeface="Meiryo UI" panose="020B0604030504040204" pitchFamily="50" charset="-128"/>
              <a:ea typeface="Meiryo UI" panose="020B0604030504040204" pitchFamily="50" charset="-128"/>
            </a:endParaRPr>
          </a:p>
        </p:txBody>
      </p:sp>
      <p:sp>
        <p:nvSpPr>
          <p:cNvPr id="6" name="Rectangle 2">
            <a:extLst>
              <a:ext uri="{FF2B5EF4-FFF2-40B4-BE49-F238E27FC236}">
                <a16:creationId xmlns:a16="http://schemas.microsoft.com/office/drawing/2014/main" id="{A5A6920A-13CB-4CC2-A39F-97577CFF5600}"/>
              </a:ext>
            </a:extLst>
          </p:cNvPr>
          <p:cNvSpPr txBox="1">
            <a:spLocks noChangeArrowheads="1"/>
          </p:cNvSpPr>
          <p:nvPr/>
        </p:nvSpPr>
        <p:spPr>
          <a:xfrm>
            <a:off x="69677" y="132675"/>
            <a:ext cx="2959273"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８　秘密の取扱要領</a:t>
            </a:r>
          </a:p>
        </p:txBody>
      </p:sp>
      <p:graphicFrame>
        <p:nvGraphicFramePr>
          <p:cNvPr id="2" name="表 1">
            <a:extLst>
              <a:ext uri="{FF2B5EF4-FFF2-40B4-BE49-F238E27FC236}">
                <a16:creationId xmlns:a16="http://schemas.microsoft.com/office/drawing/2014/main" id="{A719C55B-3751-445F-AC89-043B269BC2FE}"/>
              </a:ext>
            </a:extLst>
          </p:cNvPr>
          <p:cNvGraphicFramePr>
            <a:graphicFrameLocks noGrp="1"/>
          </p:cNvGraphicFramePr>
          <p:nvPr>
            <p:extLst>
              <p:ext uri="{D42A27DB-BD31-4B8C-83A1-F6EECF244321}">
                <p14:modId xmlns:p14="http://schemas.microsoft.com/office/powerpoint/2010/main" val="2042144417"/>
              </p:ext>
            </p:extLst>
          </p:nvPr>
        </p:nvGraphicFramePr>
        <p:xfrm>
          <a:off x="10026650" y="1472395"/>
          <a:ext cx="3759864" cy="605453"/>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4143390541"/>
                    </a:ext>
                  </a:extLst>
                </a:gridCol>
                <a:gridCol w="3470751">
                  <a:extLst>
                    <a:ext uri="{9D8B030D-6E8A-4147-A177-3AD203B41FA5}">
                      <a16:colId xmlns:a16="http://schemas.microsoft.com/office/drawing/2014/main" val="2726849069"/>
                    </a:ext>
                  </a:extLst>
                </a:gridCol>
              </a:tblGrid>
              <a:tr h="605453">
                <a:tc>
                  <a:txBody>
                    <a:bodyPr/>
                    <a:lstStyle/>
                    <a:p>
                      <a:pPr algn="ctr" fontAlgn="ctr"/>
                      <a:r>
                        <a:rPr lang="en-US" altLang="ja-JP" sz="1000" u="none" strike="noStrike">
                          <a:effectLst/>
                        </a:rPr>
                        <a:t>37</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1611" marR="1611" marT="1949" marB="0" anchor="ctr"/>
                </a:tc>
                <a:tc>
                  <a:txBody>
                    <a:bodyPr/>
                    <a:lstStyle/>
                    <a:p>
                      <a:pPr algn="l" fontAlgn="ctr"/>
                      <a:r>
                        <a:rPr lang="ja-JP" altLang="en-US" sz="1000" u="none" strike="noStrike" dirty="0">
                          <a:effectLst/>
                        </a:rPr>
                        <a:t>秘密取扱原因契約が終了したときは特定資料等を防衛装備庁に返却又は提出する必要があることについて記載されているか。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949" marB="0" anchor="ctr"/>
                </a:tc>
                <a:extLst>
                  <a:ext uri="{0D108BD9-81ED-4DB2-BD59-A6C34878D82A}">
                    <a16:rowId xmlns:a16="http://schemas.microsoft.com/office/drawing/2014/main" val="3713353378"/>
                  </a:ext>
                </a:extLst>
              </a:tr>
            </a:tbl>
          </a:graphicData>
        </a:graphic>
      </p:graphicFrame>
      <p:graphicFrame>
        <p:nvGraphicFramePr>
          <p:cNvPr id="3" name="表 2">
            <a:extLst>
              <a:ext uri="{FF2B5EF4-FFF2-40B4-BE49-F238E27FC236}">
                <a16:creationId xmlns:a16="http://schemas.microsoft.com/office/drawing/2014/main" id="{689ACAF9-06C1-4BB0-9769-EF3F732F378D}"/>
              </a:ext>
            </a:extLst>
          </p:cNvPr>
          <p:cNvGraphicFramePr>
            <a:graphicFrameLocks noGrp="1"/>
          </p:cNvGraphicFramePr>
          <p:nvPr>
            <p:extLst>
              <p:ext uri="{D42A27DB-BD31-4B8C-83A1-F6EECF244321}">
                <p14:modId xmlns:p14="http://schemas.microsoft.com/office/powerpoint/2010/main" val="829481076"/>
              </p:ext>
            </p:extLst>
          </p:nvPr>
        </p:nvGraphicFramePr>
        <p:xfrm>
          <a:off x="9959975" y="5363485"/>
          <a:ext cx="3759864" cy="555161"/>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109082327"/>
                    </a:ext>
                  </a:extLst>
                </a:gridCol>
                <a:gridCol w="3470751">
                  <a:extLst>
                    <a:ext uri="{9D8B030D-6E8A-4147-A177-3AD203B41FA5}">
                      <a16:colId xmlns:a16="http://schemas.microsoft.com/office/drawing/2014/main" val="2535127069"/>
                    </a:ext>
                  </a:extLst>
                </a:gridCol>
              </a:tblGrid>
              <a:tr h="555161">
                <a:tc>
                  <a:txBody>
                    <a:bodyPr/>
                    <a:lstStyle/>
                    <a:p>
                      <a:pPr algn="ctr" fontAlgn="ctr"/>
                      <a:r>
                        <a:rPr lang="en-US" altLang="ja-JP" sz="1000" u="none" strike="noStrike" dirty="0">
                          <a:effectLst/>
                        </a:rPr>
                        <a:t>38</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949" marB="0" anchor="ctr"/>
                </a:tc>
                <a:tc>
                  <a:txBody>
                    <a:bodyPr/>
                    <a:lstStyle/>
                    <a:p>
                      <a:pPr algn="l" fontAlgn="ctr"/>
                      <a:r>
                        <a:rPr lang="ja-JP" altLang="en-US" sz="1000" u="none" strike="noStrike" dirty="0">
                          <a:effectLst/>
                        </a:rPr>
                        <a:t>事業者による秘密の文書、図画及び物件の廃棄は原則として認められないこと及び廃棄が認められている場合について記載されているか。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949" marB="0" anchor="ctr"/>
                </a:tc>
                <a:extLst>
                  <a:ext uri="{0D108BD9-81ED-4DB2-BD59-A6C34878D82A}">
                    <a16:rowId xmlns:a16="http://schemas.microsoft.com/office/drawing/2014/main" val="580925929"/>
                  </a:ext>
                </a:extLst>
              </a:tr>
            </a:tbl>
          </a:graphicData>
        </a:graphic>
      </p:graphicFrame>
      <p:graphicFrame>
        <p:nvGraphicFramePr>
          <p:cNvPr id="4" name="表 3">
            <a:extLst>
              <a:ext uri="{FF2B5EF4-FFF2-40B4-BE49-F238E27FC236}">
                <a16:creationId xmlns:a16="http://schemas.microsoft.com/office/drawing/2014/main" id="{2DBB54E2-F132-452F-9EB4-38845D0C92FB}"/>
              </a:ext>
            </a:extLst>
          </p:cNvPr>
          <p:cNvGraphicFramePr>
            <a:graphicFrameLocks noGrp="1"/>
          </p:cNvGraphicFramePr>
          <p:nvPr>
            <p:extLst>
              <p:ext uri="{D42A27DB-BD31-4B8C-83A1-F6EECF244321}">
                <p14:modId xmlns:p14="http://schemas.microsoft.com/office/powerpoint/2010/main" val="1119535167"/>
              </p:ext>
            </p:extLst>
          </p:nvPr>
        </p:nvGraphicFramePr>
        <p:xfrm>
          <a:off x="9988550" y="4349457"/>
          <a:ext cx="3199522" cy="316080"/>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1527473879"/>
                    </a:ext>
                  </a:extLst>
                </a:gridCol>
                <a:gridCol w="2910409">
                  <a:extLst>
                    <a:ext uri="{9D8B030D-6E8A-4147-A177-3AD203B41FA5}">
                      <a16:colId xmlns:a16="http://schemas.microsoft.com/office/drawing/2014/main" val="1759037326"/>
                    </a:ext>
                  </a:extLst>
                </a:gridCol>
              </a:tblGrid>
              <a:tr h="316080">
                <a:tc>
                  <a:txBody>
                    <a:bodyPr/>
                    <a:lstStyle/>
                    <a:p>
                      <a:pPr algn="ctr" fontAlgn="ctr"/>
                      <a:r>
                        <a:rPr lang="en-US" altLang="ja-JP" sz="1000" u="none" strike="noStrike" dirty="0">
                          <a:effectLst/>
                        </a:rPr>
                        <a:t>52</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秘密の文書、図画及び物件の回収、返却の要領が記載されているか。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631610135"/>
                  </a:ext>
                </a:extLst>
              </a:tr>
            </a:tbl>
          </a:graphicData>
        </a:graphic>
      </p:graphicFrame>
    </p:spTree>
    <p:extLst>
      <p:ext uri="{BB962C8B-B14F-4D97-AF65-F5344CB8AC3E}">
        <p14:creationId xmlns:p14="http://schemas.microsoft.com/office/powerpoint/2010/main" val="283525762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4">
            <a:extLst>
              <a:ext uri="{FF2B5EF4-FFF2-40B4-BE49-F238E27FC236}">
                <a16:creationId xmlns:a16="http://schemas.microsoft.com/office/drawing/2014/main" id="{8B9450B8-0168-402B-9D60-283A46C31942}"/>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33</a:t>
            </a:fld>
            <a:endParaRPr kumimoji="1" lang="ja-JP" altLang="en-US" sz="1400" dirty="0">
              <a:latin typeface="Meiryo UI" panose="020B0604030504040204" pitchFamily="50" charset="-128"/>
              <a:ea typeface="Meiryo UI" panose="020B0604030504040204" pitchFamily="50" charset="-128"/>
            </a:endParaRPr>
          </a:p>
        </p:txBody>
      </p:sp>
      <p:sp>
        <p:nvSpPr>
          <p:cNvPr id="7" name="Rectangle 2">
            <a:extLst>
              <a:ext uri="{FF2B5EF4-FFF2-40B4-BE49-F238E27FC236}">
                <a16:creationId xmlns:a16="http://schemas.microsoft.com/office/drawing/2014/main" id="{037AF41A-FF2C-4085-8F83-BF35D505F982}"/>
              </a:ext>
            </a:extLst>
          </p:cNvPr>
          <p:cNvSpPr txBox="1">
            <a:spLocks noChangeArrowheads="1"/>
          </p:cNvSpPr>
          <p:nvPr/>
        </p:nvSpPr>
        <p:spPr>
          <a:xfrm>
            <a:off x="69677" y="132675"/>
            <a:ext cx="4302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９　秘密保全施設等の管理</a:t>
            </a:r>
          </a:p>
        </p:txBody>
      </p:sp>
      <p:sp>
        <p:nvSpPr>
          <p:cNvPr id="8" name="Rectangle 386">
            <a:extLst>
              <a:ext uri="{FF2B5EF4-FFF2-40B4-BE49-F238E27FC236}">
                <a16:creationId xmlns:a16="http://schemas.microsoft.com/office/drawing/2014/main" id="{1B099F75-068D-4562-9912-DBB714802162}"/>
              </a:ext>
            </a:extLst>
          </p:cNvPr>
          <p:cNvSpPr>
            <a:spLocks noChangeArrowheads="1"/>
          </p:cNvSpPr>
          <p:nvPr/>
        </p:nvSpPr>
        <p:spPr bwMode="auto">
          <a:xfrm>
            <a:off x="139749" y="859211"/>
            <a:ext cx="9509076" cy="5693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（１）秘密保全施設等</a:t>
            </a:r>
            <a:endParaRPr lang="en-US" altLang="ja-JP" sz="2400" dirty="0">
              <a:solidFill>
                <a:prstClr val="black"/>
              </a:solidFill>
              <a:latin typeface="Meiryo UI" panose="020B0604030504040204" pitchFamily="50" charset="-128"/>
              <a:ea typeface="Meiryo UI" panose="020B0604030504040204" pitchFamily="50" charset="-128"/>
            </a:endParaRPr>
          </a:p>
          <a:p>
            <a:pPr indent="609600"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秘密保全施設等 ： 秘密保全施設、閉鎖区域又は制限区域</a:t>
            </a:r>
            <a:endParaRPr lang="en-US" altLang="ja-JP" sz="2000" dirty="0">
              <a:solidFill>
                <a:prstClr val="black"/>
              </a:solidFill>
              <a:latin typeface="Meiryo UI" panose="020B0604030504040204" pitchFamily="50" charset="-128"/>
              <a:ea typeface="Meiryo UI" panose="020B0604030504040204" pitchFamily="50" charset="-128"/>
            </a:endParaRPr>
          </a:p>
          <a:p>
            <a:pPr marL="714375" indent="-104775" defTabSz="914400" eaLnBrk="1" fontAlgn="base" hangingPunct="1">
              <a:spcBef>
                <a:spcPts val="24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秘密保全施設 ：特定資料等を情報漏えいの蓋然性の極めて低い環境で安全に取り扱い、又は厳重に保管するため、不法な侵入、秘密の窃取等を防止し、入退室を管理し、不審な立入りを検知するなどの秘密を保全するための機能を備えた防衛事業適合事業者が管理する施設であって、特定資料等を常続的に取り扱う施設として防衛省の承認を得たもの。</a:t>
            </a:r>
          </a:p>
          <a:p>
            <a:pPr indent="609600" defTabSz="914400" eaLnBrk="1" fontAlgn="base" hangingPunct="1">
              <a:spcBef>
                <a:spcPts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 </a:t>
            </a:r>
            <a:r>
              <a:rPr lang="en-US" altLang="ja-JP" sz="2000" dirty="0">
                <a:solidFill>
                  <a:prstClr val="black"/>
                </a:solidFill>
                <a:latin typeface="Meiryo UI" panose="020B0604030504040204" pitchFamily="50" charset="-128"/>
                <a:ea typeface="Meiryo UI" panose="020B0604030504040204" pitchFamily="50" charset="-128"/>
              </a:rPr>
              <a:t>                                                    </a:t>
            </a:r>
          </a:p>
          <a:p>
            <a:pPr marL="714375" indent="-104775"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ウ　閉鎖区域 ： 関係社員以外の者による秘密の物件への接触、観察等を防止し、当該物件の秘密区分に応じた保管方法ができない場合に設定する区域</a:t>
            </a:r>
          </a:p>
          <a:p>
            <a:pPr indent="609600" defTabSz="914400" eaLnBrk="1" fontAlgn="base" hangingPunct="1">
              <a:spcBef>
                <a:spcPct val="0"/>
              </a:spcBef>
              <a:spcAft>
                <a:spcPct val="0"/>
              </a:spcAft>
              <a:buNone/>
              <a:defRPr/>
            </a:pPr>
            <a:endParaRPr lang="ja-JP" altLang="en-US" sz="2000" dirty="0">
              <a:solidFill>
                <a:prstClr val="black"/>
              </a:solidFill>
              <a:latin typeface="Meiryo UI" panose="020B0604030504040204" pitchFamily="50" charset="-128"/>
              <a:ea typeface="Meiryo UI" panose="020B0604030504040204" pitchFamily="50" charset="-128"/>
            </a:endParaRPr>
          </a:p>
          <a:p>
            <a:pPr indent="609600"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marL="714375" indent="-104775"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エ　制限区域 ： 特定資料等を情報漏えいの蓋然性の極めて低い環境で安全に取り扱うため、不法な侵入、秘密の窃取等を防止し、区域への入退を管理し、不審な立入りを検知するなどの秘密を保全するための機能を備えた乙が管理する区域であって、当該区域を管理する者の常続的な監督及び監視の下、一時的に特定資料等を取り扱う区域として防衛省の承認を得たもの。</a:t>
            </a:r>
            <a:endParaRPr lang="en-US" altLang="ja-JP" sz="2000"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5452791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4">
            <a:extLst>
              <a:ext uri="{FF2B5EF4-FFF2-40B4-BE49-F238E27FC236}">
                <a16:creationId xmlns:a16="http://schemas.microsoft.com/office/drawing/2014/main" id="{71830D1A-24F3-4175-B943-68A9409D4EB4}"/>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34</a:t>
            </a:fld>
            <a:endParaRPr kumimoji="1" lang="ja-JP" altLang="en-US" sz="1400" dirty="0">
              <a:latin typeface="Meiryo UI" panose="020B0604030504040204" pitchFamily="50" charset="-128"/>
              <a:ea typeface="Meiryo UI" panose="020B0604030504040204" pitchFamily="50" charset="-128"/>
            </a:endParaRPr>
          </a:p>
        </p:txBody>
      </p:sp>
      <p:sp>
        <p:nvSpPr>
          <p:cNvPr id="7" name="Rectangle 386">
            <a:extLst>
              <a:ext uri="{FF2B5EF4-FFF2-40B4-BE49-F238E27FC236}">
                <a16:creationId xmlns:a16="http://schemas.microsoft.com/office/drawing/2014/main" id="{46F37A3E-6773-4F77-8B5D-2E35E29D88CE}"/>
              </a:ext>
            </a:extLst>
          </p:cNvPr>
          <p:cNvSpPr>
            <a:spLocks noChangeArrowheads="1"/>
          </p:cNvSpPr>
          <p:nvPr/>
        </p:nvSpPr>
        <p:spPr bwMode="auto">
          <a:xfrm>
            <a:off x="142875" y="866328"/>
            <a:ext cx="9525000"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（２）保全外部区域の設定、管理、立入要領</a:t>
            </a:r>
            <a:endParaRPr lang="en-US" altLang="ja-JP" sz="2400" dirty="0">
              <a:solidFill>
                <a:prstClr val="black"/>
              </a:solidFill>
              <a:latin typeface="Meiryo UI" panose="020B0604030504040204" pitchFamily="50" charset="-128"/>
              <a:ea typeface="Meiryo UI" panose="020B0604030504040204" pitchFamily="50" charset="-128"/>
            </a:endParaRPr>
          </a:p>
          <a:p>
            <a:pPr marL="714375" indent="-171450"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秘密保全施設への不正な立入りを防止するため、秘密保全施設の外側に隣接する建物又は敷地であって、立入りを管理すべき区画として保全外部区域を指定する。</a:t>
            </a:r>
            <a:endParaRPr lang="en-US" altLang="ja-JP" sz="2000" dirty="0">
              <a:solidFill>
                <a:prstClr val="black"/>
              </a:solidFill>
              <a:latin typeface="Meiryo UI" panose="020B0604030504040204" pitchFamily="50" charset="-128"/>
              <a:ea typeface="Meiryo UI" panose="020B0604030504040204" pitchFamily="50" charset="-128"/>
            </a:endParaRPr>
          </a:p>
          <a:p>
            <a:pPr indent="542925"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a:t>
            </a:r>
            <a:r>
              <a:rPr lang="zh-CN" altLang="en-US" sz="2000" dirty="0">
                <a:solidFill>
                  <a:prstClr val="black"/>
                </a:solidFill>
                <a:latin typeface="Meiryo UI" panose="020B0604030504040204" pitchFamily="50" charset="-128"/>
                <a:ea typeface="Meiryo UI" panose="020B0604030504040204" pitchFamily="50" charset="-128"/>
              </a:rPr>
              <a:t>保全外部区域</a:t>
            </a:r>
            <a:r>
              <a:rPr lang="ja-JP" altLang="en-US" sz="2000" dirty="0">
                <a:solidFill>
                  <a:prstClr val="black"/>
                </a:solidFill>
                <a:latin typeface="Meiryo UI" panose="020B0604030504040204" pitchFamily="50" charset="-128"/>
                <a:ea typeface="Meiryo UI" panose="020B0604030504040204" pitchFamily="50" charset="-128"/>
              </a:rPr>
              <a:t>の外側境界に入退口を設置する。　</a:t>
            </a:r>
            <a:endParaRPr lang="en-US" altLang="ja-JP" sz="2000" dirty="0">
              <a:solidFill>
                <a:prstClr val="black"/>
              </a:solidFill>
              <a:latin typeface="Meiryo UI" panose="020B0604030504040204" pitchFamily="50" charset="-128"/>
              <a:ea typeface="Meiryo UI" panose="020B0604030504040204" pitchFamily="50" charset="-128"/>
            </a:endParaRPr>
          </a:p>
          <a:p>
            <a:pPr marL="714375" indent="-171450"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ウ　保全外部区域への立入りを許可する者の名簿を作成し、保全外部区域への立入りを管理しなければならない。当該名簿は、定期的に、及び必要に応じて見直す。</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（３）閉鎖区域の設定</a:t>
            </a:r>
            <a:endParaRPr lang="en-US" altLang="ja-JP" sz="2400" dirty="0">
              <a:solidFill>
                <a:prstClr val="black"/>
              </a:solidFill>
              <a:latin typeface="Meiryo UI" panose="020B0604030504040204" pitchFamily="50" charset="-128"/>
              <a:ea typeface="Meiryo UI" panose="020B0604030504040204" pitchFamily="50" charset="-128"/>
            </a:endParaRPr>
          </a:p>
          <a:p>
            <a:pPr marL="714375" indent="361950"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閉鎖区域を設定する場合は、あらかじめ使用する目的、期間（原則</a:t>
            </a:r>
            <a:r>
              <a:rPr lang="en-US" altLang="ja-JP" sz="2000" dirty="0">
                <a:solidFill>
                  <a:prstClr val="black"/>
                </a:solidFill>
                <a:latin typeface="Meiryo UI" panose="020B0604030504040204" pitchFamily="50" charset="-128"/>
                <a:ea typeface="Meiryo UI" panose="020B0604030504040204" pitchFamily="50" charset="-128"/>
              </a:rPr>
              <a:t>3</a:t>
            </a:r>
            <a:r>
              <a:rPr lang="ja-JP" altLang="en-US" sz="2000" dirty="0">
                <a:solidFill>
                  <a:prstClr val="black"/>
                </a:solidFill>
                <a:latin typeface="Meiryo UI" panose="020B0604030504040204" pitchFamily="50" charset="-128"/>
                <a:ea typeface="Meiryo UI" panose="020B0604030504040204" pitchFamily="50" charset="-128"/>
              </a:rPr>
              <a:t>か月以内）を定め、防衛省に届け出る必要がある。</a:t>
            </a:r>
          </a:p>
          <a:p>
            <a:pPr marL="714375" indent="-714375"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F7A7FD53-BC23-450D-A884-135FDF81C86C}"/>
              </a:ext>
            </a:extLst>
          </p:cNvPr>
          <p:cNvSpPr txBox="1">
            <a:spLocks noChangeArrowheads="1"/>
          </p:cNvSpPr>
          <p:nvPr/>
        </p:nvSpPr>
        <p:spPr>
          <a:xfrm>
            <a:off x="69677" y="132675"/>
            <a:ext cx="4302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９　秘密保全施設等の管理</a:t>
            </a:r>
          </a:p>
        </p:txBody>
      </p:sp>
      <p:graphicFrame>
        <p:nvGraphicFramePr>
          <p:cNvPr id="2" name="表 1">
            <a:extLst>
              <a:ext uri="{FF2B5EF4-FFF2-40B4-BE49-F238E27FC236}">
                <a16:creationId xmlns:a16="http://schemas.microsoft.com/office/drawing/2014/main" id="{904A2F70-445A-4D21-9B7A-3FB0CF782210}"/>
              </a:ext>
            </a:extLst>
          </p:cNvPr>
          <p:cNvGraphicFramePr>
            <a:graphicFrameLocks noGrp="1"/>
          </p:cNvGraphicFramePr>
          <p:nvPr>
            <p:extLst>
              <p:ext uri="{D42A27DB-BD31-4B8C-83A1-F6EECF244321}">
                <p14:modId xmlns:p14="http://schemas.microsoft.com/office/powerpoint/2010/main" val="3369501355"/>
              </p:ext>
            </p:extLst>
          </p:nvPr>
        </p:nvGraphicFramePr>
        <p:xfrm>
          <a:off x="10083800" y="2095500"/>
          <a:ext cx="3199522" cy="535620"/>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22002471"/>
                    </a:ext>
                  </a:extLst>
                </a:gridCol>
                <a:gridCol w="2910409">
                  <a:extLst>
                    <a:ext uri="{9D8B030D-6E8A-4147-A177-3AD203B41FA5}">
                      <a16:colId xmlns:a16="http://schemas.microsoft.com/office/drawing/2014/main" val="3048135113"/>
                    </a:ext>
                  </a:extLst>
                </a:gridCol>
              </a:tblGrid>
              <a:tr h="535620">
                <a:tc>
                  <a:txBody>
                    <a:bodyPr/>
                    <a:lstStyle/>
                    <a:p>
                      <a:pPr algn="ctr" fontAlgn="ctr"/>
                      <a:r>
                        <a:rPr lang="en-US" altLang="ja-JP" sz="1000" u="none" strike="noStrike" dirty="0">
                          <a:effectLst/>
                        </a:rPr>
                        <a:t>39</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保全外部区域の設定、管理、立入要領が記載されているか。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594457610"/>
                  </a:ext>
                </a:extLst>
              </a:tr>
            </a:tbl>
          </a:graphicData>
        </a:graphic>
      </p:graphicFrame>
      <p:graphicFrame>
        <p:nvGraphicFramePr>
          <p:cNvPr id="3" name="表 2">
            <a:extLst>
              <a:ext uri="{FF2B5EF4-FFF2-40B4-BE49-F238E27FC236}">
                <a16:creationId xmlns:a16="http://schemas.microsoft.com/office/drawing/2014/main" id="{FA435C6E-011D-432E-A505-D01ACE28994C}"/>
              </a:ext>
            </a:extLst>
          </p:cNvPr>
          <p:cNvGraphicFramePr>
            <a:graphicFrameLocks noGrp="1"/>
          </p:cNvGraphicFramePr>
          <p:nvPr>
            <p:extLst>
              <p:ext uri="{D42A27DB-BD31-4B8C-83A1-F6EECF244321}">
                <p14:modId xmlns:p14="http://schemas.microsoft.com/office/powerpoint/2010/main" val="586669258"/>
              </p:ext>
            </p:extLst>
          </p:nvPr>
        </p:nvGraphicFramePr>
        <p:xfrm>
          <a:off x="10172700" y="4020558"/>
          <a:ext cx="3199522" cy="502663"/>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2864916492"/>
                    </a:ext>
                  </a:extLst>
                </a:gridCol>
                <a:gridCol w="2910409">
                  <a:extLst>
                    <a:ext uri="{9D8B030D-6E8A-4147-A177-3AD203B41FA5}">
                      <a16:colId xmlns:a16="http://schemas.microsoft.com/office/drawing/2014/main" val="1691869246"/>
                    </a:ext>
                  </a:extLst>
                </a:gridCol>
              </a:tblGrid>
              <a:tr h="502663">
                <a:tc>
                  <a:txBody>
                    <a:bodyPr/>
                    <a:lstStyle/>
                    <a:p>
                      <a:pPr algn="ctr" fontAlgn="ctr"/>
                      <a:r>
                        <a:rPr lang="en-US" altLang="ja-JP" sz="1000" u="none" strike="noStrike" dirty="0">
                          <a:effectLst/>
                        </a:rPr>
                        <a:t>40</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閉鎖区域の設定等に関することが記載されているか。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2591444368"/>
                  </a:ext>
                </a:extLst>
              </a:tr>
            </a:tbl>
          </a:graphicData>
        </a:graphic>
      </p:graphicFrame>
    </p:spTree>
    <p:extLst>
      <p:ext uri="{BB962C8B-B14F-4D97-AF65-F5344CB8AC3E}">
        <p14:creationId xmlns:p14="http://schemas.microsoft.com/office/powerpoint/2010/main" val="2848651073"/>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4">
            <a:extLst>
              <a:ext uri="{FF2B5EF4-FFF2-40B4-BE49-F238E27FC236}">
                <a16:creationId xmlns:a16="http://schemas.microsoft.com/office/drawing/2014/main" id="{AD7ECB23-DAB5-4A93-80ED-679A5386B2C4}"/>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35</a:t>
            </a:fld>
            <a:endParaRPr kumimoji="1" lang="ja-JP" altLang="en-US" sz="1400" dirty="0">
              <a:latin typeface="Meiryo UI" panose="020B0604030504040204" pitchFamily="50" charset="-128"/>
              <a:ea typeface="Meiryo UI" panose="020B0604030504040204" pitchFamily="50" charset="-128"/>
            </a:endParaRPr>
          </a:p>
        </p:txBody>
      </p:sp>
      <p:sp>
        <p:nvSpPr>
          <p:cNvPr id="7" name="Rectangle 2">
            <a:extLst>
              <a:ext uri="{FF2B5EF4-FFF2-40B4-BE49-F238E27FC236}">
                <a16:creationId xmlns:a16="http://schemas.microsoft.com/office/drawing/2014/main" id="{711684F1-A55F-4614-B550-03AAFE387811}"/>
              </a:ext>
            </a:extLst>
          </p:cNvPr>
          <p:cNvSpPr txBox="1">
            <a:spLocks noChangeArrowheads="1"/>
          </p:cNvSpPr>
          <p:nvPr/>
        </p:nvSpPr>
        <p:spPr>
          <a:xfrm>
            <a:off x="69677" y="132675"/>
            <a:ext cx="4302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９　秘密保全施設等の管理</a:t>
            </a:r>
          </a:p>
        </p:txBody>
      </p:sp>
      <p:sp>
        <p:nvSpPr>
          <p:cNvPr id="8" name="Rectangle 386">
            <a:extLst>
              <a:ext uri="{FF2B5EF4-FFF2-40B4-BE49-F238E27FC236}">
                <a16:creationId xmlns:a16="http://schemas.microsoft.com/office/drawing/2014/main" id="{267F9B55-E0E1-46FF-B50A-DFC35C22AA93}"/>
              </a:ext>
            </a:extLst>
          </p:cNvPr>
          <p:cNvSpPr>
            <a:spLocks noChangeArrowheads="1"/>
          </p:cNvSpPr>
          <p:nvPr/>
        </p:nvSpPr>
        <p:spPr bwMode="auto">
          <a:xfrm>
            <a:off x="142875" y="856803"/>
            <a:ext cx="9363074"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（４）保全施設の管理、立入制限等</a:t>
            </a:r>
            <a:endParaRPr lang="en-US" altLang="ja-JP" sz="2400" dirty="0">
              <a:solidFill>
                <a:srgbClr val="FF0000"/>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srgbClr val="FF0000"/>
              </a:solidFill>
              <a:latin typeface="Meiryo UI" panose="020B0604030504040204" pitchFamily="50" charset="-128"/>
              <a:ea typeface="Meiryo UI" panose="020B0604030504040204" pitchFamily="50" charset="-128"/>
            </a:endParaRPr>
          </a:p>
          <a:p>
            <a:pPr marL="628650" indent="-85725"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秘密保全施設等について、特定資料等を取り扱うことのできる関係社員又は下請負事業者関係社員（下請負を行う場合に限る。）及び防衛省又は防衛省の指定した者が立入りを許可した者以外の者の立入りを禁止とする。</a:t>
            </a:r>
            <a:endParaRPr lang="en-US" altLang="ja-JP" sz="2000" dirty="0">
              <a:solidFill>
                <a:prstClr val="black"/>
              </a:solidFill>
              <a:latin typeface="Meiryo UI" panose="020B0604030504040204" pitchFamily="50" charset="-128"/>
              <a:ea typeface="Meiryo UI" panose="020B0604030504040204" pitchFamily="50" charset="-128"/>
            </a:endParaRPr>
          </a:p>
          <a:p>
            <a:pPr indent="542925" defTabSz="914400" eaLnBrk="1" fontAlgn="base" hangingPunct="1">
              <a:spcBef>
                <a:spcPct val="0"/>
              </a:spcBef>
              <a:spcAft>
                <a:spcPct val="0"/>
              </a:spcAft>
              <a:buNone/>
              <a:defRPr/>
            </a:pPr>
            <a:endParaRPr lang="en-US" altLang="ja-JP" sz="2000" dirty="0">
              <a:solidFill>
                <a:srgbClr val="FF0000"/>
              </a:solidFill>
              <a:latin typeface="Meiryo UI" panose="020B0604030504040204" pitchFamily="50" charset="-128"/>
              <a:ea typeface="Meiryo UI" panose="020B0604030504040204" pitchFamily="50" charset="-128"/>
            </a:endParaRPr>
          </a:p>
          <a:p>
            <a:pPr marL="628650" indent="-85725"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秘密保全施設等には、立入可能者以外の者が秘密保全施設等に立ち入ってはならない旨の掲示、立入可能者以外の者を必要以上に当該秘密保全施設等の付近に近付けない措置その他同項の措置を実施するために必要な措置を講じる。</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ACC2747D-B163-4999-BB79-453348789E0B}"/>
              </a:ext>
            </a:extLst>
          </p:cNvPr>
          <p:cNvGraphicFramePr>
            <a:graphicFrameLocks noGrp="1"/>
          </p:cNvGraphicFramePr>
          <p:nvPr>
            <p:extLst>
              <p:ext uri="{D42A27DB-BD31-4B8C-83A1-F6EECF244321}">
                <p14:modId xmlns:p14="http://schemas.microsoft.com/office/powerpoint/2010/main" val="2726225197"/>
              </p:ext>
            </p:extLst>
          </p:nvPr>
        </p:nvGraphicFramePr>
        <p:xfrm>
          <a:off x="10134600" y="1397000"/>
          <a:ext cx="3199522" cy="553463"/>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2178241281"/>
                    </a:ext>
                  </a:extLst>
                </a:gridCol>
                <a:gridCol w="2910409">
                  <a:extLst>
                    <a:ext uri="{9D8B030D-6E8A-4147-A177-3AD203B41FA5}">
                      <a16:colId xmlns:a16="http://schemas.microsoft.com/office/drawing/2014/main" val="3361112198"/>
                    </a:ext>
                  </a:extLst>
                </a:gridCol>
              </a:tblGrid>
              <a:tr h="553463">
                <a:tc>
                  <a:txBody>
                    <a:bodyPr/>
                    <a:lstStyle/>
                    <a:p>
                      <a:pPr algn="ctr" fontAlgn="ctr"/>
                      <a:r>
                        <a:rPr lang="en-US" altLang="ja-JP" sz="1000" u="none" strike="noStrike" dirty="0">
                          <a:effectLst/>
                        </a:rPr>
                        <a:t>41</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秘密保全施設等の管理、立入制限等に関することが記載されているか。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1390239766"/>
                  </a:ext>
                </a:extLst>
              </a:tr>
            </a:tbl>
          </a:graphicData>
        </a:graphic>
      </p:graphicFrame>
    </p:spTree>
    <p:extLst>
      <p:ext uri="{BB962C8B-B14F-4D97-AF65-F5344CB8AC3E}">
        <p14:creationId xmlns:p14="http://schemas.microsoft.com/office/powerpoint/2010/main" val="2638897885"/>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74899" y="1307579"/>
            <a:ext cx="9393914" cy="4745915"/>
          </a:xfrm>
          <a:prstGeom prst="rect">
            <a:avLst/>
          </a:prstGeom>
          <a:noFill/>
          <a:ln w="38100" cmpd="dbl">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1800" u="sng" dirty="0">
                <a:latin typeface="Meiryo UI" panose="020B0604030504040204" pitchFamily="50" charset="-128"/>
                <a:ea typeface="Meiryo UI" panose="020B0604030504040204" pitchFamily="50" charset="-128"/>
              </a:rPr>
              <a:t>立入禁止区域に持込み、持出し禁止のもの</a:t>
            </a:r>
          </a:p>
          <a:p>
            <a:pPr defTabSz="914400" eaLnBrk="1" fontAlgn="base" hangingPunct="1">
              <a:spcBef>
                <a:spcPct val="0"/>
              </a:spcBef>
              <a:spcAft>
                <a:spcPct val="0"/>
              </a:spcAft>
              <a:buNone/>
              <a:defRPr/>
            </a:pPr>
            <a:r>
              <a:rPr lang="ja-JP" altLang="en-US" sz="1800" dirty="0">
                <a:latin typeface="Meiryo UI" panose="020B0604030504040204" pitchFamily="50" charset="-128"/>
                <a:ea typeface="Meiryo UI" panose="020B0604030504040204" pitchFamily="50" charset="-128"/>
              </a:rPr>
              <a:t>秘密保全室に常設するパソコン以外のパソコンのほか下記に記載するもの。</a:t>
            </a:r>
          </a:p>
          <a:p>
            <a:pPr defTabSz="914400" eaLnBrk="1" fontAlgn="base" hangingPunct="1">
              <a:spcBef>
                <a:spcPct val="0"/>
              </a:spcBef>
              <a:spcAft>
                <a:spcPct val="0"/>
              </a:spcAft>
              <a:buNone/>
              <a:defRPr/>
            </a:pPr>
            <a:endParaRPr lang="en-US" altLang="ja-JP" sz="1800" u="sng"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ja-JP" altLang="en-US" sz="1800" u="sng" dirty="0">
                <a:solidFill>
                  <a:prstClr val="black"/>
                </a:solidFill>
                <a:latin typeface="Meiryo UI" panose="020B0604030504040204" pitchFamily="50" charset="-128"/>
                <a:ea typeface="Meiryo UI" panose="020B0604030504040204" pitchFamily="50" charset="-128"/>
              </a:rPr>
              <a:t>可搬記憶媒体</a:t>
            </a:r>
          </a:p>
          <a:p>
            <a:pPr defTabSz="914400" eaLnBrk="1" fontAlgn="base" hangingPunct="1">
              <a:spcBef>
                <a:spcPct val="0"/>
              </a:spcBef>
              <a:spcAft>
                <a:spcPct val="0"/>
              </a:spcAft>
              <a:buNone/>
              <a:defRPr/>
            </a:pPr>
            <a:r>
              <a:rPr lang="ja-JP" altLang="en-US" sz="1800" dirty="0">
                <a:solidFill>
                  <a:srgbClr val="131313"/>
                </a:solidFill>
                <a:latin typeface="Meiryo UI" panose="020B0604030504040204" pitchFamily="50" charset="-128"/>
                <a:ea typeface="Meiryo UI" panose="020B0604030504040204" pitchFamily="50" charset="-128"/>
              </a:rPr>
              <a:t>・ﾌﾛｯﾋﾟｰﾃﾞｨｽｸ</a:t>
            </a:r>
          </a:p>
          <a:p>
            <a:pPr defTabSz="914400" eaLnBrk="1" fontAlgn="base" hangingPunct="1">
              <a:spcBef>
                <a:spcPct val="0"/>
              </a:spcBef>
              <a:spcAft>
                <a:spcPct val="0"/>
              </a:spcAft>
              <a:buNone/>
              <a:defRPr/>
            </a:pPr>
            <a:r>
              <a:rPr lang="ja-JP" altLang="en-US" sz="1800" dirty="0">
                <a:solidFill>
                  <a:srgbClr val="131313"/>
                </a:solidFill>
                <a:latin typeface="Meiryo UI" panose="020B0604030504040204" pitchFamily="50" charset="-128"/>
                <a:ea typeface="Meiryo UI" panose="020B0604030504040204" pitchFamily="50" charset="-128"/>
              </a:rPr>
              <a:t>・光磁気ﾃﾞｨｽｸ</a:t>
            </a:r>
          </a:p>
          <a:p>
            <a:pPr defTabSz="914400" eaLnBrk="1" fontAlgn="base" hangingPunct="1">
              <a:spcBef>
                <a:spcPct val="0"/>
              </a:spcBef>
              <a:spcAft>
                <a:spcPct val="0"/>
              </a:spcAft>
              <a:buNone/>
              <a:defRPr/>
            </a:pPr>
            <a:r>
              <a:rPr lang="ja-JP" altLang="en-US" sz="1800" dirty="0">
                <a:solidFill>
                  <a:srgbClr val="131313"/>
                </a:solidFill>
                <a:latin typeface="Meiryo UI" panose="020B0604030504040204" pitchFamily="50" charset="-128"/>
                <a:ea typeface="Meiryo UI" panose="020B0604030504040204" pitchFamily="50" charset="-128"/>
              </a:rPr>
              <a:t>・</a:t>
            </a:r>
            <a:r>
              <a:rPr lang="en-US" altLang="ja-JP" sz="1800" dirty="0">
                <a:solidFill>
                  <a:srgbClr val="131313"/>
                </a:solidFill>
                <a:latin typeface="Meiryo UI" panose="020B0604030504040204" pitchFamily="50" charset="-128"/>
                <a:ea typeface="Meiryo UI" panose="020B0604030504040204" pitchFamily="50" charset="-128"/>
              </a:rPr>
              <a:t>USB</a:t>
            </a:r>
            <a:r>
              <a:rPr lang="ja-JP" altLang="en-US" sz="1800" dirty="0">
                <a:solidFill>
                  <a:srgbClr val="131313"/>
                </a:solidFill>
                <a:latin typeface="Meiryo UI" panose="020B0604030504040204" pitchFamily="50" charset="-128"/>
                <a:ea typeface="Meiryo UI" panose="020B0604030504040204" pitchFamily="50" charset="-128"/>
              </a:rPr>
              <a:t>ﾒﾓﾘ</a:t>
            </a:r>
          </a:p>
          <a:p>
            <a:pPr marL="92075" indent="-92075" defTabSz="914400" eaLnBrk="1" fontAlgn="base" hangingPunct="1">
              <a:spcBef>
                <a:spcPct val="0"/>
              </a:spcBef>
              <a:spcAft>
                <a:spcPct val="0"/>
              </a:spcAft>
              <a:buNone/>
              <a:defRPr/>
            </a:pPr>
            <a:r>
              <a:rPr lang="ja-JP" altLang="en-US" sz="1800" dirty="0">
                <a:solidFill>
                  <a:srgbClr val="131313"/>
                </a:solidFill>
                <a:latin typeface="Meiryo UI" panose="020B0604030504040204" pitchFamily="50" charset="-128"/>
                <a:ea typeface="Meiryo UI" panose="020B0604030504040204" pitchFamily="50" charset="-128"/>
              </a:rPr>
              <a:t>・外付けﾊｰﾄﾞﾃﾞｨｽｸその他のパソコンに挿入または接続して情報を保存し、情報を持出すことの出来る媒体</a:t>
            </a:r>
          </a:p>
          <a:p>
            <a:pPr defTabSz="914400" eaLnBrk="1" fontAlgn="base" hangingPunct="1">
              <a:spcBef>
                <a:spcPct val="0"/>
              </a:spcBef>
              <a:spcAft>
                <a:spcPct val="0"/>
              </a:spcAft>
              <a:buNone/>
              <a:defRPr/>
            </a:pPr>
            <a:endParaRPr lang="ja-JP" altLang="en-US" sz="1800" dirty="0">
              <a:solidFill>
                <a:srgbClr val="131313"/>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ja-JP" altLang="en-US" sz="1800" u="sng" dirty="0">
                <a:solidFill>
                  <a:prstClr val="black"/>
                </a:solidFill>
                <a:latin typeface="Meiryo UI" panose="020B0604030504040204" pitchFamily="50" charset="-128"/>
                <a:ea typeface="Meiryo UI" panose="020B0604030504040204" pitchFamily="50" charset="-128"/>
              </a:rPr>
              <a:t>携帯型</a:t>
            </a:r>
            <a:r>
              <a:rPr lang="zh-TW" altLang="en-US" sz="1800" u="sng" dirty="0">
                <a:solidFill>
                  <a:prstClr val="black"/>
                </a:solidFill>
                <a:latin typeface="Meiryo UI" panose="020B0604030504040204" pitchFamily="50" charset="-128"/>
                <a:ea typeface="Meiryo UI" panose="020B0604030504040204" pitchFamily="50" charset="-128"/>
              </a:rPr>
              <a:t>情報通信</a:t>
            </a:r>
            <a:r>
              <a:rPr lang="ja-JP" altLang="en-US" sz="1800" u="sng" dirty="0">
                <a:solidFill>
                  <a:prstClr val="black"/>
                </a:solidFill>
                <a:latin typeface="Meiryo UI" panose="020B0604030504040204" pitchFamily="50" charset="-128"/>
                <a:ea typeface="Meiryo UI" panose="020B0604030504040204" pitchFamily="50" charset="-128"/>
              </a:rPr>
              <a:t>・記録機器</a:t>
            </a:r>
            <a:endParaRPr lang="en-US" altLang="ja-JP" sz="1800" u="sng"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・携帯電話</a:t>
            </a:r>
          </a:p>
          <a:p>
            <a:pPr defTabSz="914400" eaLnBrk="1" fontAlgn="base" hangingPunct="1">
              <a:spcBef>
                <a:spcPct val="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・携帯情報端末（ＰＤＡ）</a:t>
            </a:r>
            <a:endParaRPr lang="ja-JP" altLang="en-US" sz="1800" dirty="0">
              <a:solidFill>
                <a:srgbClr val="131313"/>
              </a:solidFill>
              <a:latin typeface="Meiryo UI" panose="020B0604030504040204" pitchFamily="50" charset="-128"/>
              <a:ea typeface="Meiryo UI" panose="020B0604030504040204" pitchFamily="50" charset="-128"/>
            </a:endParaRPr>
          </a:p>
          <a:p>
            <a:pPr defTabSz="914400" eaLnBrk="1" fontAlgn="base" hangingPunct="1">
              <a:lnSpc>
                <a:spcPct val="95000"/>
              </a:lnSpc>
              <a:spcBef>
                <a:spcPct val="0"/>
              </a:spcBef>
              <a:spcAft>
                <a:spcPct val="0"/>
              </a:spcAft>
              <a:buNone/>
              <a:defRPr/>
            </a:pPr>
            <a:r>
              <a:rPr lang="ja-JP" altLang="en-US" sz="1800" dirty="0">
                <a:solidFill>
                  <a:srgbClr val="131313"/>
                </a:solidFill>
                <a:latin typeface="Meiryo UI" panose="020B0604030504040204" pitchFamily="50" charset="-128"/>
                <a:ea typeface="Meiryo UI" panose="020B0604030504040204" pitchFamily="50" charset="-128"/>
              </a:rPr>
              <a:t>・</a:t>
            </a:r>
            <a:r>
              <a:rPr lang="ja-JP" altLang="en-US" sz="1800" dirty="0">
                <a:solidFill>
                  <a:prstClr val="black"/>
                </a:solidFill>
                <a:latin typeface="Meiryo UI" panose="020B0604030504040204" pitchFamily="50" charset="-128"/>
                <a:ea typeface="Meiryo UI" panose="020B0604030504040204" pitchFamily="50" charset="-128"/>
              </a:rPr>
              <a:t>映像走査機（ハンディスキャナー）</a:t>
            </a:r>
          </a:p>
          <a:p>
            <a:pPr defTabSz="914400" eaLnBrk="1" fontAlgn="base" hangingPunct="1">
              <a:lnSpc>
                <a:spcPct val="95000"/>
              </a:lnSpc>
              <a:spcBef>
                <a:spcPct val="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・写真機</a:t>
            </a:r>
          </a:p>
          <a:p>
            <a:pPr defTabSz="914400" eaLnBrk="1" fontAlgn="base" hangingPunct="1">
              <a:lnSpc>
                <a:spcPct val="95000"/>
              </a:lnSpc>
              <a:spcBef>
                <a:spcPct val="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・録音機</a:t>
            </a:r>
          </a:p>
          <a:p>
            <a:pPr defTabSz="914400" eaLnBrk="1" fontAlgn="base" hangingPunct="1">
              <a:lnSpc>
                <a:spcPct val="95000"/>
              </a:lnSpc>
              <a:spcBef>
                <a:spcPct val="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・その他の映像記録等の機能を有する機器</a:t>
            </a:r>
            <a:endParaRPr lang="ja-JP" altLang="en-US" sz="1800" dirty="0">
              <a:solidFill>
                <a:srgbClr val="131313"/>
              </a:solidFill>
              <a:latin typeface="Meiryo UI" panose="020B0604030504040204" pitchFamily="50" charset="-128"/>
              <a:ea typeface="Meiryo UI" panose="020B0604030504040204" pitchFamily="50" charset="-128"/>
            </a:endParaRPr>
          </a:p>
        </p:txBody>
      </p:sp>
      <p:sp>
        <p:nvSpPr>
          <p:cNvPr id="5" name="Text Box 2">
            <a:extLst>
              <a:ext uri="{FF2B5EF4-FFF2-40B4-BE49-F238E27FC236}">
                <a16:creationId xmlns:a16="http://schemas.microsoft.com/office/drawing/2014/main" id="{01121400-A50A-4678-87C7-4503058F86CC}"/>
              </a:ext>
            </a:extLst>
          </p:cNvPr>
          <p:cNvSpPr txBox="1">
            <a:spLocks noChangeArrowheads="1"/>
          </p:cNvSpPr>
          <p:nvPr/>
        </p:nvSpPr>
        <p:spPr bwMode="auto">
          <a:xfrm>
            <a:off x="384646" y="6145227"/>
            <a:ext cx="9185885" cy="523220"/>
          </a:xfrm>
          <a:prstGeom prst="rect">
            <a:avLst/>
          </a:prstGeom>
          <a:noFill/>
          <a:ln>
            <a:noFill/>
          </a:ln>
          <a:effec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1400" dirty="0">
                <a:solidFill>
                  <a:prstClr val="black"/>
                </a:solidFill>
                <a:latin typeface="Meiryo UI" panose="020B0604030504040204" pitchFamily="50" charset="-128"/>
                <a:ea typeface="Meiryo UI" panose="020B0604030504040204" pitchFamily="50" charset="-128"/>
              </a:rPr>
              <a:t>やむを得ず秘密保全施設等に携帯型情報通信・記録機器の持込みが必要となった場合は、事前に防衛省の許可を得た上で持ち込むことができる。この場合、持ち込む携帯型情報通信・記録機器について、必要な保全措置を講じなければならない。 </a:t>
            </a:r>
          </a:p>
        </p:txBody>
      </p:sp>
      <p:sp>
        <p:nvSpPr>
          <p:cNvPr id="6" name="スライド番号プレースホルダー 4">
            <a:extLst>
              <a:ext uri="{FF2B5EF4-FFF2-40B4-BE49-F238E27FC236}">
                <a16:creationId xmlns:a16="http://schemas.microsoft.com/office/drawing/2014/main" id="{50BC5FE8-CDAB-457E-8CEA-E33545F58D3F}"/>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36</a:t>
            </a:fld>
            <a:endParaRPr kumimoji="1" lang="ja-JP" altLang="en-US" sz="1400" dirty="0">
              <a:latin typeface="Meiryo UI" panose="020B0604030504040204" pitchFamily="50" charset="-128"/>
              <a:ea typeface="Meiryo UI" panose="020B0604030504040204" pitchFamily="50" charset="-128"/>
            </a:endParaRPr>
          </a:p>
        </p:txBody>
      </p:sp>
      <p:sp>
        <p:nvSpPr>
          <p:cNvPr id="7" name="Rectangle 2">
            <a:extLst>
              <a:ext uri="{FF2B5EF4-FFF2-40B4-BE49-F238E27FC236}">
                <a16:creationId xmlns:a16="http://schemas.microsoft.com/office/drawing/2014/main" id="{FD690F10-E53E-4846-9473-17D15747A39F}"/>
              </a:ext>
            </a:extLst>
          </p:cNvPr>
          <p:cNvSpPr txBox="1">
            <a:spLocks noChangeArrowheads="1"/>
          </p:cNvSpPr>
          <p:nvPr/>
        </p:nvSpPr>
        <p:spPr>
          <a:xfrm>
            <a:off x="69677" y="132675"/>
            <a:ext cx="4302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９　秘密保全施設等の管理</a:t>
            </a:r>
          </a:p>
        </p:txBody>
      </p:sp>
      <p:sp>
        <p:nvSpPr>
          <p:cNvPr id="8" name="Rectangle 66">
            <a:extLst>
              <a:ext uri="{FF2B5EF4-FFF2-40B4-BE49-F238E27FC236}">
                <a16:creationId xmlns:a16="http://schemas.microsoft.com/office/drawing/2014/main" id="{15FA0E11-81B7-4904-B983-B9E5AD3DFDBA}"/>
              </a:ext>
            </a:extLst>
          </p:cNvPr>
          <p:cNvSpPr>
            <a:spLocks noChangeArrowheads="1"/>
          </p:cNvSpPr>
          <p:nvPr/>
        </p:nvSpPr>
        <p:spPr bwMode="auto">
          <a:xfrm>
            <a:off x="137187" y="845914"/>
            <a:ext cx="705723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（５）立入禁止区域における機器等の持ち込み制限</a:t>
            </a:r>
          </a:p>
        </p:txBody>
      </p:sp>
      <p:graphicFrame>
        <p:nvGraphicFramePr>
          <p:cNvPr id="3" name="表 2">
            <a:extLst>
              <a:ext uri="{FF2B5EF4-FFF2-40B4-BE49-F238E27FC236}">
                <a16:creationId xmlns:a16="http://schemas.microsoft.com/office/drawing/2014/main" id="{CED9130A-AF88-4F7C-B531-A35B5B9C967D}"/>
              </a:ext>
            </a:extLst>
          </p:cNvPr>
          <p:cNvGraphicFramePr>
            <a:graphicFrameLocks noGrp="1"/>
          </p:cNvGraphicFramePr>
          <p:nvPr>
            <p:extLst>
              <p:ext uri="{D42A27DB-BD31-4B8C-83A1-F6EECF244321}">
                <p14:modId xmlns:p14="http://schemas.microsoft.com/office/powerpoint/2010/main" val="4096551463"/>
              </p:ext>
            </p:extLst>
          </p:nvPr>
        </p:nvGraphicFramePr>
        <p:xfrm>
          <a:off x="10006525" y="1149539"/>
          <a:ext cx="3199522" cy="316080"/>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234825350"/>
                    </a:ext>
                  </a:extLst>
                </a:gridCol>
                <a:gridCol w="2910409">
                  <a:extLst>
                    <a:ext uri="{9D8B030D-6E8A-4147-A177-3AD203B41FA5}">
                      <a16:colId xmlns:a16="http://schemas.microsoft.com/office/drawing/2014/main" val="1946756997"/>
                    </a:ext>
                  </a:extLst>
                </a:gridCol>
              </a:tblGrid>
              <a:tr h="316080">
                <a:tc>
                  <a:txBody>
                    <a:bodyPr/>
                    <a:lstStyle/>
                    <a:p>
                      <a:pPr algn="ctr" fontAlgn="ctr"/>
                      <a:r>
                        <a:rPr lang="en-US" altLang="ja-JP" sz="1000" u="none" strike="noStrike" dirty="0">
                          <a:effectLst/>
                        </a:rPr>
                        <a:t>42</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秘密保全施設等への機器等の持込み制限等に関することが記載されているか。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631625630"/>
                  </a:ext>
                </a:extLst>
              </a:tr>
            </a:tbl>
          </a:graphicData>
        </a:graphic>
      </p:graphicFrame>
    </p:spTree>
    <p:extLst>
      <p:ext uri="{BB962C8B-B14F-4D97-AF65-F5344CB8AC3E}">
        <p14:creationId xmlns:p14="http://schemas.microsoft.com/office/powerpoint/2010/main" val="2520083295"/>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4">
            <a:extLst>
              <a:ext uri="{FF2B5EF4-FFF2-40B4-BE49-F238E27FC236}">
                <a16:creationId xmlns:a16="http://schemas.microsoft.com/office/drawing/2014/main" id="{9DB06BCC-B553-440E-9024-1B98D911B679}"/>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37</a:t>
            </a:fld>
            <a:endParaRPr kumimoji="1" lang="ja-JP" altLang="en-US" sz="1400" dirty="0">
              <a:latin typeface="Meiryo UI" panose="020B0604030504040204" pitchFamily="50" charset="-128"/>
              <a:ea typeface="Meiryo UI" panose="020B0604030504040204" pitchFamily="50" charset="-128"/>
            </a:endParaRPr>
          </a:p>
        </p:txBody>
      </p:sp>
      <p:sp>
        <p:nvSpPr>
          <p:cNvPr id="7" name="Rectangle 2">
            <a:extLst>
              <a:ext uri="{FF2B5EF4-FFF2-40B4-BE49-F238E27FC236}">
                <a16:creationId xmlns:a16="http://schemas.microsoft.com/office/drawing/2014/main" id="{41EE2EA8-8D03-4728-A5FE-CEA79D3AC331}"/>
              </a:ext>
            </a:extLst>
          </p:cNvPr>
          <p:cNvSpPr txBox="1">
            <a:spLocks noChangeArrowheads="1"/>
          </p:cNvSpPr>
          <p:nvPr/>
        </p:nvSpPr>
        <p:spPr>
          <a:xfrm>
            <a:off x="69677" y="132675"/>
            <a:ext cx="4302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９　秘密保全施設等の管理</a:t>
            </a:r>
          </a:p>
        </p:txBody>
      </p:sp>
      <p:sp>
        <p:nvSpPr>
          <p:cNvPr id="8" name="Rectangle 386">
            <a:extLst>
              <a:ext uri="{FF2B5EF4-FFF2-40B4-BE49-F238E27FC236}">
                <a16:creationId xmlns:a16="http://schemas.microsoft.com/office/drawing/2014/main" id="{F3D5F4D4-AB08-4172-A304-463CD5B4FA48}"/>
              </a:ext>
            </a:extLst>
          </p:cNvPr>
          <p:cNvSpPr>
            <a:spLocks noChangeArrowheads="1"/>
          </p:cNvSpPr>
          <p:nvPr/>
        </p:nvSpPr>
        <p:spPr bwMode="auto">
          <a:xfrm>
            <a:off x="133349" y="847279"/>
            <a:ext cx="9447065" cy="3847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（６）情報システムの持込・設置制限</a:t>
            </a:r>
            <a:endParaRPr lang="en-US" altLang="ja-JP" sz="24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srgbClr val="FF0000"/>
              </a:solidFill>
              <a:latin typeface="Meiryo UI" panose="020B0604030504040204" pitchFamily="50" charset="-128"/>
              <a:ea typeface="Meiryo UI" panose="020B0604030504040204" pitchFamily="50" charset="-128"/>
            </a:endParaRPr>
          </a:p>
          <a:p>
            <a:pPr marL="628650" indent="-85725"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秘密保全施設等に情報システムを持ち込み、又は設置する場合には、防衛省の許可を得なければならない。</a:t>
            </a:r>
            <a:endParaRPr lang="en-US" altLang="ja-JP" sz="2000" dirty="0">
              <a:solidFill>
                <a:srgbClr val="FF0000"/>
              </a:solidFill>
              <a:latin typeface="Meiryo UI" panose="020B0604030504040204" pitchFamily="50" charset="-128"/>
              <a:ea typeface="Meiryo UI" panose="020B0604030504040204" pitchFamily="50" charset="-128"/>
            </a:endParaRPr>
          </a:p>
          <a:p>
            <a:pPr marL="628650" indent="-85725"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許可を得て情報システムを持ち込む場合には、持ち込む情報システムについて保全措置を講じなければならない。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marL="628650" indent="-85725"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ウ  許可を得て情報システムを設置する場合には、秘密取扱情報システムに準じた保全措置を講じなければならない。 </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1A2EBF51-B4CE-42E8-8F08-C85567FAE5D9}"/>
              </a:ext>
            </a:extLst>
          </p:cNvPr>
          <p:cNvGraphicFramePr>
            <a:graphicFrameLocks noGrp="1"/>
          </p:cNvGraphicFramePr>
          <p:nvPr>
            <p:extLst>
              <p:ext uri="{D42A27DB-BD31-4B8C-83A1-F6EECF244321}">
                <p14:modId xmlns:p14="http://schemas.microsoft.com/office/powerpoint/2010/main" val="2303713649"/>
              </p:ext>
            </p:extLst>
          </p:nvPr>
        </p:nvGraphicFramePr>
        <p:xfrm>
          <a:off x="10071100" y="1148136"/>
          <a:ext cx="3199522" cy="462773"/>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235872821"/>
                    </a:ext>
                  </a:extLst>
                </a:gridCol>
                <a:gridCol w="2910409">
                  <a:extLst>
                    <a:ext uri="{9D8B030D-6E8A-4147-A177-3AD203B41FA5}">
                      <a16:colId xmlns:a16="http://schemas.microsoft.com/office/drawing/2014/main" val="941738760"/>
                    </a:ext>
                  </a:extLst>
                </a:gridCol>
              </a:tblGrid>
              <a:tr h="462773">
                <a:tc>
                  <a:txBody>
                    <a:bodyPr/>
                    <a:lstStyle/>
                    <a:p>
                      <a:pPr algn="ctr" fontAlgn="ctr"/>
                      <a:r>
                        <a:rPr lang="en-US" altLang="ja-JP" sz="1000" u="none" strike="noStrike" dirty="0">
                          <a:effectLst/>
                        </a:rPr>
                        <a:t>43</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2358" marB="0" anchor="ctr"/>
                </a:tc>
                <a:tc>
                  <a:txBody>
                    <a:bodyPr/>
                    <a:lstStyle/>
                    <a:p>
                      <a:pPr algn="l" fontAlgn="ctr"/>
                      <a:r>
                        <a:rPr lang="ja-JP" altLang="en-US" sz="1000" u="none" strike="noStrike" dirty="0">
                          <a:effectLst/>
                        </a:rPr>
                        <a:t>秘密保全施設等への情報システムの持込・設置制限に関することが記載されているか。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2358" marB="0" anchor="ctr"/>
                </a:tc>
                <a:extLst>
                  <a:ext uri="{0D108BD9-81ED-4DB2-BD59-A6C34878D82A}">
                    <a16:rowId xmlns:a16="http://schemas.microsoft.com/office/drawing/2014/main" val="1406528418"/>
                  </a:ext>
                </a:extLst>
              </a:tr>
            </a:tbl>
          </a:graphicData>
        </a:graphic>
      </p:graphicFrame>
    </p:spTree>
    <p:extLst>
      <p:ext uri="{BB962C8B-B14F-4D97-AF65-F5344CB8AC3E}">
        <p14:creationId xmlns:p14="http://schemas.microsoft.com/office/powerpoint/2010/main" val="339273340"/>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4">
            <a:extLst>
              <a:ext uri="{FF2B5EF4-FFF2-40B4-BE49-F238E27FC236}">
                <a16:creationId xmlns:a16="http://schemas.microsoft.com/office/drawing/2014/main" id="{3D49EA96-DCF3-4256-BD55-897ABC5666F3}"/>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38</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8C3F3EB2-86B4-4C1F-9C9B-EEACC52BCAB8}"/>
              </a:ext>
            </a:extLst>
          </p:cNvPr>
          <p:cNvSpPr txBox="1">
            <a:spLocks noChangeArrowheads="1"/>
          </p:cNvSpPr>
          <p:nvPr/>
        </p:nvSpPr>
        <p:spPr>
          <a:xfrm>
            <a:off x="69676" y="132675"/>
            <a:ext cx="577867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10</a:t>
            </a:r>
            <a:r>
              <a:rPr lang="ja-JP" altLang="en-US" sz="2400" dirty="0">
                <a:solidFill>
                  <a:prstClr val="white"/>
                </a:solidFill>
                <a:latin typeface="Meiryo UI" panose="020B0604030504040204" pitchFamily="50" charset="-128"/>
                <a:ea typeface="Meiryo UI" panose="020B0604030504040204" pitchFamily="50" charset="-128"/>
              </a:rPr>
              <a:t>　緊急事態及び事故への備え及び対応</a:t>
            </a:r>
          </a:p>
        </p:txBody>
      </p:sp>
      <p:sp>
        <p:nvSpPr>
          <p:cNvPr id="9" name="Rectangle 386">
            <a:extLst>
              <a:ext uri="{FF2B5EF4-FFF2-40B4-BE49-F238E27FC236}">
                <a16:creationId xmlns:a16="http://schemas.microsoft.com/office/drawing/2014/main" id="{41695ACF-D88E-43B6-9662-1830B557F54B}"/>
              </a:ext>
            </a:extLst>
          </p:cNvPr>
          <p:cNvSpPr>
            <a:spLocks noChangeArrowheads="1"/>
          </p:cNvSpPr>
          <p:nvPr/>
        </p:nvSpPr>
        <p:spPr bwMode="auto">
          <a:xfrm>
            <a:off x="104322" y="615202"/>
            <a:ext cx="9447066" cy="6217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（１）事故への備え</a:t>
            </a:r>
            <a:endParaRPr lang="en-US" altLang="ja-JP" sz="2400" dirty="0">
              <a:solidFill>
                <a:prstClr val="black"/>
              </a:solidFill>
              <a:latin typeface="Meiryo UI" panose="020B0604030504040204" pitchFamily="50" charset="-128"/>
              <a:ea typeface="Meiryo UI" panose="020B0604030504040204" pitchFamily="50" charset="-128"/>
            </a:endParaRPr>
          </a:p>
          <a:p>
            <a:pPr marL="628650" indent="-85725"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特定資料等の漏えい、紛失、破壊等の事故が発生した場合の対処の責任者、当該責任者の下で行う対処手順その他事故への対処体制を整えなければならない。</a:t>
            </a:r>
          </a:p>
          <a:p>
            <a:pPr marL="696913" indent="-153988"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アの対処体制の有効性を確認するため、定期的に事故の発生に備えた訓練を実施しなければならない。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ts val="240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（２）事故等の発生時等の措置</a:t>
            </a:r>
            <a:endParaRPr lang="en-US" altLang="ja-JP" sz="2400" dirty="0">
              <a:solidFill>
                <a:prstClr val="black"/>
              </a:solidFill>
              <a:latin typeface="Meiryo UI" panose="020B0604030504040204" pitchFamily="50" charset="-128"/>
              <a:ea typeface="Meiryo UI" panose="020B0604030504040204" pitchFamily="50" charset="-128"/>
            </a:endParaRPr>
          </a:p>
          <a:p>
            <a:pPr marL="628650" indent="-85725"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特定資料等の漏えい、紛失、破壊等の事故が発生したとき又はこの契約に定める特定資料等の保護措置に抵触するような事態が発生したときは、直ちに、発生した事故又は事態（以下この条及び次条において「事故等」という。）の内容に応じた適切な措置を講ずるとともに、秘密の管理職員にその時点で把握できた事故等に関する情報を報告しなければならない。</a:t>
            </a:r>
            <a:r>
              <a:rPr lang="ja-JP" altLang="en-US" sz="2000" dirty="0">
                <a:solidFill>
                  <a:srgbClr val="FF0000"/>
                </a:solidFill>
                <a:latin typeface="Meiryo UI" panose="020B0604030504040204" pitchFamily="50" charset="-128"/>
                <a:ea typeface="Meiryo UI" panose="020B0604030504040204" pitchFamily="50" charset="-128"/>
              </a:rPr>
              <a:t> </a:t>
            </a:r>
            <a:endParaRPr lang="en-US" altLang="ja-JP" sz="2000" dirty="0">
              <a:solidFill>
                <a:srgbClr val="FF0000"/>
              </a:solidFill>
              <a:latin typeface="Meiryo UI" panose="020B0604030504040204" pitchFamily="50" charset="-128"/>
              <a:ea typeface="Meiryo UI" panose="020B0604030504040204" pitchFamily="50" charset="-128"/>
            </a:endParaRPr>
          </a:p>
          <a:p>
            <a:pPr marL="628650" indent="-85725"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アに規定する報告をした後、事故等が発生した原因、事故等に関して収集した証拠、秘密の管理職員から指示があった事項を詳細に調査し、その結果を秘密の管理職員に速やかに報告しなければならない。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marL="628650" indent="-85725"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ウ　アに規定する報告のほか、秘密の漏えい、紛失、破壊等の事故が発生した可能性又は将来発生する懸念についての情報を把握した場合は、直ちに、防衛省に報告する。</a:t>
            </a:r>
            <a:endParaRPr lang="en-US" altLang="ja-JP" sz="2000" dirty="0">
              <a:solidFill>
                <a:prstClr val="black"/>
              </a:solidFill>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3B9F844F-280D-4DC1-BEAE-7F9237DAC57E}"/>
              </a:ext>
            </a:extLst>
          </p:cNvPr>
          <p:cNvGraphicFramePr>
            <a:graphicFrameLocks noGrp="1"/>
          </p:cNvGraphicFramePr>
          <p:nvPr>
            <p:extLst>
              <p:ext uri="{D42A27DB-BD31-4B8C-83A1-F6EECF244321}">
                <p14:modId xmlns:p14="http://schemas.microsoft.com/office/powerpoint/2010/main" val="3446639782"/>
              </p:ext>
            </p:extLst>
          </p:nvPr>
        </p:nvGraphicFramePr>
        <p:xfrm>
          <a:off x="10125075" y="1266825"/>
          <a:ext cx="3199522" cy="162365"/>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2663315385"/>
                    </a:ext>
                  </a:extLst>
                </a:gridCol>
                <a:gridCol w="2910409">
                  <a:extLst>
                    <a:ext uri="{9D8B030D-6E8A-4147-A177-3AD203B41FA5}">
                      <a16:colId xmlns:a16="http://schemas.microsoft.com/office/drawing/2014/main" val="1155207433"/>
                    </a:ext>
                  </a:extLst>
                </a:gridCol>
              </a:tblGrid>
              <a:tr h="162365">
                <a:tc>
                  <a:txBody>
                    <a:bodyPr/>
                    <a:lstStyle/>
                    <a:p>
                      <a:pPr algn="ctr" fontAlgn="ctr"/>
                      <a:r>
                        <a:rPr lang="en-US" altLang="ja-JP" sz="1000" u="none" strike="noStrike">
                          <a:effectLst/>
                        </a:rPr>
                        <a:t>55</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事故に備えることについて記載されているか。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714086499"/>
                  </a:ext>
                </a:extLst>
              </a:tr>
            </a:tbl>
          </a:graphicData>
        </a:graphic>
      </p:graphicFrame>
      <p:graphicFrame>
        <p:nvGraphicFramePr>
          <p:cNvPr id="3" name="表 2">
            <a:extLst>
              <a:ext uri="{FF2B5EF4-FFF2-40B4-BE49-F238E27FC236}">
                <a16:creationId xmlns:a16="http://schemas.microsoft.com/office/drawing/2014/main" id="{9F324A63-912A-490F-B765-2FB990306A39}"/>
              </a:ext>
            </a:extLst>
          </p:cNvPr>
          <p:cNvGraphicFramePr>
            <a:graphicFrameLocks noGrp="1"/>
          </p:cNvGraphicFramePr>
          <p:nvPr>
            <p:extLst>
              <p:ext uri="{D42A27DB-BD31-4B8C-83A1-F6EECF244321}">
                <p14:modId xmlns:p14="http://schemas.microsoft.com/office/powerpoint/2010/main" val="3404732620"/>
              </p:ext>
            </p:extLst>
          </p:nvPr>
        </p:nvGraphicFramePr>
        <p:xfrm>
          <a:off x="10125074" y="4043014"/>
          <a:ext cx="4238625" cy="473198"/>
        </p:xfrm>
        <a:graphic>
          <a:graphicData uri="http://schemas.openxmlformats.org/drawingml/2006/table">
            <a:tbl>
              <a:tblPr>
                <a:tableStyleId>{5C22544A-7EE6-4342-B048-85BDC9FD1C3A}</a:tableStyleId>
              </a:tblPr>
              <a:tblGrid>
                <a:gridCol w="383008">
                  <a:extLst>
                    <a:ext uri="{9D8B030D-6E8A-4147-A177-3AD203B41FA5}">
                      <a16:colId xmlns:a16="http://schemas.microsoft.com/office/drawing/2014/main" val="2711858274"/>
                    </a:ext>
                  </a:extLst>
                </a:gridCol>
                <a:gridCol w="3855617">
                  <a:extLst>
                    <a:ext uri="{9D8B030D-6E8A-4147-A177-3AD203B41FA5}">
                      <a16:colId xmlns:a16="http://schemas.microsoft.com/office/drawing/2014/main" val="28538526"/>
                    </a:ext>
                  </a:extLst>
                </a:gridCol>
              </a:tblGrid>
              <a:tr h="473198">
                <a:tc>
                  <a:txBody>
                    <a:bodyPr/>
                    <a:lstStyle/>
                    <a:p>
                      <a:pPr algn="ctr" fontAlgn="ctr"/>
                      <a:r>
                        <a:rPr lang="en-US" altLang="ja-JP" sz="1000" u="none" strike="noStrike" dirty="0">
                          <a:effectLst/>
                        </a:rPr>
                        <a:t>56</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緊急事態及び事故の発生時の対処要領（各役割ごとの関係社員等の行動、緊急連絡体制、防衛省への報告事項等）が記載されているか。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235266131"/>
                  </a:ext>
                </a:extLst>
              </a:tr>
            </a:tbl>
          </a:graphicData>
        </a:graphic>
      </p:graphicFrame>
    </p:spTree>
    <p:extLst>
      <p:ext uri="{BB962C8B-B14F-4D97-AF65-F5344CB8AC3E}">
        <p14:creationId xmlns:p14="http://schemas.microsoft.com/office/powerpoint/2010/main" val="2029313335"/>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a:extLst>
              <a:ext uri="{FF2B5EF4-FFF2-40B4-BE49-F238E27FC236}">
                <a16:creationId xmlns:a16="http://schemas.microsoft.com/office/drawing/2014/main" id="{84F6B5FF-FA90-F9B3-BDC6-216CC4683572}"/>
              </a:ext>
            </a:extLst>
          </p:cNvPr>
          <p:cNvSpPr txBox="1">
            <a:spLocks noChangeArrowheads="1"/>
          </p:cNvSpPr>
          <p:nvPr/>
        </p:nvSpPr>
        <p:spPr bwMode="auto">
          <a:xfrm>
            <a:off x="704528" y="1412777"/>
            <a:ext cx="8972871" cy="1140954"/>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速やかに秘文書等を金庫に収納、施錠する。</a:t>
            </a:r>
          </a:p>
          <a:p>
            <a:pPr defTabSz="914400" eaLnBrk="1" fontAlgn="base" hangingPunct="1">
              <a:lnSpc>
                <a:spcPct val="80000"/>
              </a:lnSpc>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やむを得ず持出した場合は監視員を配置する（関係簿冊を最優先で持出する。）。</a:t>
            </a:r>
          </a:p>
          <a:p>
            <a:pPr defTabSz="914400" eaLnBrk="1" fontAlgn="base" hangingPunct="1">
              <a:lnSpc>
                <a:spcPct val="80000"/>
              </a:lnSpc>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ウ　関係者への連絡及び事故発生状況を直ちに防衛省へ報告する。</a:t>
            </a:r>
            <a:endParaRPr lang="en-US" altLang="ja-JP" sz="2000" dirty="0">
              <a:solidFill>
                <a:prstClr val="black"/>
              </a:solidFill>
              <a:latin typeface="Meiryo UI" panose="020B0604030504040204" pitchFamily="50" charset="-128"/>
              <a:ea typeface="Meiryo UI" panose="020B0604030504040204" pitchFamily="50" charset="-128"/>
            </a:endParaRPr>
          </a:p>
        </p:txBody>
      </p:sp>
      <p:sp>
        <p:nvSpPr>
          <p:cNvPr id="7" name="スライド番号プレースホルダー 4">
            <a:extLst>
              <a:ext uri="{FF2B5EF4-FFF2-40B4-BE49-F238E27FC236}">
                <a16:creationId xmlns:a16="http://schemas.microsoft.com/office/drawing/2014/main" id="{7291A5F4-E6BF-44E7-AC2C-391F1DED3F49}"/>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39</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DE0493E1-A044-4B65-87D0-AA42BA63D904}"/>
              </a:ext>
            </a:extLst>
          </p:cNvPr>
          <p:cNvSpPr txBox="1">
            <a:spLocks noChangeArrowheads="1"/>
          </p:cNvSpPr>
          <p:nvPr/>
        </p:nvSpPr>
        <p:spPr>
          <a:xfrm>
            <a:off x="69676" y="132675"/>
            <a:ext cx="577867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10</a:t>
            </a:r>
            <a:r>
              <a:rPr lang="ja-JP" altLang="en-US" sz="2400" dirty="0">
                <a:solidFill>
                  <a:prstClr val="white"/>
                </a:solidFill>
                <a:latin typeface="Meiryo UI" panose="020B0604030504040204" pitchFamily="50" charset="-128"/>
                <a:ea typeface="Meiryo UI" panose="020B0604030504040204" pitchFamily="50" charset="-128"/>
              </a:rPr>
              <a:t>　緊急事態及び事故への備え及び対応</a:t>
            </a:r>
          </a:p>
        </p:txBody>
      </p:sp>
      <p:sp>
        <p:nvSpPr>
          <p:cNvPr id="9" name="Rectangle 386">
            <a:extLst>
              <a:ext uri="{FF2B5EF4-FFF2-40B4-BE49-F238E27FC236}">
                <a16:creationId xmlns:a16="http://schemas.microsoft.com/office/drawing/2014/main" id="{C1201524-5669-433C-877F-D610E58FD21A}"/>
              </a:ext>
            </a:extLst>
          </p:cNvPr>
          <p:cNvSpPr>
            <a:spLocks noChangeArrowheads="1"/>
          </p:cNvSpPr>
          <p:nvPr/>
        </p:nvSpPr>
        <p:spPr bwMode="auto">
          <a:xfrm>
            <a:off x="133350" y="853328"/>
            <a:ext cx="88011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（３）火災等非常の際の措置</a:t>
            </a:r>
            <a:r>
              <a:rPr lang="ja-JP" altLang="en-US" sz="2400" dirty="0">
                <a:solidFill>
                  <a:srgbClr val="FF0000"/>
                </a:solidFill>
                <a:latin typeface="Meiryo UI" panose="020B0604030504040204" pitchFamily="50" charset="-128"/>
                <a:ea typeface="Meiryo UI" panose="020B0604030504040204" pitchFamily="50" charset="-128"/>
              </a:rPr>
              <a:t>　</a:t>
            </a:r>
            <a:endParaRPr lang="en-US" altLang="ja-JP" sz="2400" dirty="0">
              <a:solidFill>
                <a:prstClr val="black"/>
              </a:solidFill>
              <a:latin typeface="Meiryo UI" panose="020B0604030504040204" pitchFamily="50" charset="-128"/>
              <a:ea typeface="Meiryo UI" panose="020B0604030504040204" pitchFamily="50" charset="-128"/>
            </a:endParaRPr>
          </a:p>
        </p:txBody>
      </p:sp>
      <p:sp>
        <p:nvSpPr>
          <p:cNvPr id="10" name="Text Box 5">
            <a:extLst>
              <a:ext uri="{FF2B5EF4-FFF2-40B4-BE49-F238E27FC236}">
                <a16:creationId xmlns:a16="http://schemas.microsoft.com/office/drawing/2014/main" id="{4025FC64-2507-4377-A0FC-C293FD0FA251}"/>
              </a:ext>
            </a:extLst>
          </p:cNvPr>
          <p:cNvSpPr txBox="1">
            <a:spLocks noChangeArrowheads="1"/>
          </p:cNvSpPr>
          <p:nvPr/>
        </p:nvSpPr>
        <p:spPr bwMode="auto">
          <a:xfrm>
            <a:off x="452326" y="3001219"/>
            <a:ext cx="8218487" cy="340735"/>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80000"/>
              </a:lnSpc>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・秘密保全体制図（</a:t>
            </a:r>
            <a:r>
              <a:rPr lang="en-US" altLang="ja-JP" sz="2000" dirty="0">
                <a:solidFill>
                  <a:srgbClr val="00B050"/>
                </a:solidFill>
                <a:latin typeface="Meiryo UI" panose="020B0604030504040204" pitchFamily="50" charset="-128"/>
                <a:ea typeface="Meiryo UI" panose="020B0604030504040204" pitchFamily="50" charset="-128"/>
              </a:rPr>
              <a:t>※</a:t>
            </a:r>
            <a:r>
              <a:rPr lang="ja-JP" altLang="en-US" sz="2000" dirty="0">
                <a:solidFill>
                  <a:srgbClr val="00B050"/>
                </a:solidFill>
                <a:latin typeface="Meiryo UI" panose="020B0604030504040204" pitchFamily="50" charset="-128"/>
                <a:ea typeface="Meiryo UI" panose="020B0604030504040204" pitchFamily="50" charset="-128"/>
              </a:rPr>
              <a:t>貴社の体制にあわせて記載してください。</a:t>
            </a:r>
            <a:r>
              <a:rPr lang="ja-JP" altLang="en-US" sz="2000" dirty="0">
                <a:solidFill>
                  <a:prstClr val="black"/>
                </a:solidFill>
                <a:latin typeface="Meiryo UI" panose="020B0604030504040204" pitchFamily="50" charset="-128"/>
                <a:ea typeface="Meiryo UI" panose="020B0604030504040204" pitchFamily="50" charset="-128"/>
              </a:rPr>
              <a:t>）</a:t>
            </a:r>
          </a:p>
        </p:txBody>
      </p:sp>
      <p:sp>
        <p:nvSpPr>
          <p:cNvPr id="12" name="正方形/長方形 11">
            <a:extLst>
              <a:ext uri="{FF2B5EF4-FFF2-40B4-BE49-F238E27FC236}">
                <a16:creationId xmlns:a16="http://schemas.microsoft.com/office/drawing/2014/main" id="{70FC09E2-438C-4BD1-AAC2-8936CF6C2C24}"/>
              </a:ext>
            </a:extLst>
          </p:cNvPr>
          <p:cNvSpPr/>
          <p:nvPr/>
        </p:nvSpPr>
        <p:spPr bwMode="auto">
          <a:xfrm>
            <a:off x="2766242" y="3516047"/>
            <a:ext cx="2232248" cy="811510"/>
          </a:xfrm>
          <a:prstGeom prst="rect">
            <a:avLst/>
          </a:pr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0" compatLnSpc="1">
            <a:prstTxWarp prst="textNoShape">
              <a:avLst/>
            </a:prstTxWarp>
          </a:bodyPr>
          <a:lstStyle/>
          <a:p>
            <a:pPr algn="ctr" defTabSz="914400" fontAlgn="base">
              <a:spcBef>
                <a:spcPct val="0"/>
              </a:spcBef>
              <a:spcAft>
                <a:spcPct val="0"/>
              </a:spcAft>
              <a:defRPr/>
            </a:pPr>
            <a:endParaRPr kumimoji="1" lang="ja-JP" altLang="en-US">
              <a:solidFill>
                <a:prstClr val="black"/>
              </a:solidFill>
              <a:latin typeface="Meiryo UI" panose="020B0604030504040204" pitchFamily="50" charset="-128"/>
              <a:ea typeface="Meiryo UI" panose="020B0604030504040204" pitchFamily="50" charset="-128"/>
            </a:endParaRPr>
          </a:p>
        </p:txBody>
      </p:sp>
      <p:sp>
        <p:nvSpPr>
          <p:cNvPr id="13" name="Rectangle 4">
            <a:extLst>
              <a:ext uri="{FF2B5EF4-FFF2-40B4-BE49-F238E27FC236}">
                <a16:creationId xmlns:a16="http://schemas.microsoft.com/office/drawing/2014/main" id="{59681A72-E6C5-435B-B6E8-AD4997D678E5}"/>
              </a:ext>
            </a:extLst>
          </p:cNvPr>
          <p:cNvSpPr>
            <a:spLocks noChangeArrowheads="1"/>
          </p:cNvSpPr>
          <p:nvPr/>
        </p:nvSpPr>
        <p:spPr bwMode="auto">
          <a:xfrm>
            <a:off x="3610657" y="3582578"/>
            <a:ext cx="538609" cy="13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nchor="ctr">
            <a:spAutoFit/>
          </a:bodyPr>
          <a:lstStyle>
            <a:lvl1pPr eaLnBrk="0" hangingPunct="0">
              <a:spcBef>
                <a:spcPct val="20000"/>
              </a:spcBef>
              <a:buFont typeface="Wingdings" pitchFamily="2" charset="2"/>
              <a:defRPr kumimoji="1" sz="2800">
                <a:solidFill>
                  <a:schemeClr val="tx1"/>
                </a:solidFill>
                <a:latin typeface="Arial" charset="0"/>
                <a:ea typeface="HGP創英角ｺﾞｼｯｸUB" pitchFamily="50" charset="-128"/>
              </a:defRPr>
            </a:lvl1pPr>
            <a:lvl2pPr marL="742950" indent="-285750" eaLnBrk="0" hangingPunct="0">
              <a:spcBef>
                <a:spcPct val="20000"/>
              </a:spcBef>
              <a:buFont typeface="Wingdings" pitchFamily="2" charset="2"/>
              <a:defRPr kumimoji="1" sz="2200">
                <a:solidFill>
                  <a:schemeClr val="tx1"/>
                </a:solidFill>
                <a:latin typeface="Arial" charset="0"/>
                <a:ea typeface="HGP創英角ｺﾞｼｯｸUB" pitchFamily="50" charset="-128"/>
              </a:defRPr>
            </a:lvl2pPr>
            <a:lvl3pPr marL="1143000" indent="-228600" eaLnBrk="0" hangingPunct="0">
              <a:spcBef>
                <a:spcPct val="20000"/>
              </a:spcBef>
              <a:buFont typeface="Wingdings" pitchFamily="2" charset="2"/>
              <a:defRPr kumimoji="1" sz="2000">
                <a:solidFill>
                  <a:schemeClr val="tx1"/>
                </a:solidFill>
                <a:latin typeface="Arial" charset="0"/>
                <a:ea typeface="HGP創英角ｺﾞｼｯｸUB" pitchFamily="50" charset="-128"/>
              </a:defRPr>
            </a:lvl3pPr>
            <a:lvl4pPr marL="1600200" indent="-228600" eaLnBrk="0" hangingPunct="0">
              <a:spcBef>
                <a:spcPct val="20000"/>
              </a:spcBef>
              <a:buFont typeface="Wingdings" pitchFamily="2" charset="2"/>
              <a:defRPr kumimoji="1">
                <a:solidFill>
                  <a:schemeClr val="tx1"/>
                </a:solidFill>
                <a:latin typeface="Arial" charset="0"/>
                <a:ea typeface="HGP創英角ｺﾞｼｯｸUB" pitchFamily="50" charset="-128"/>
              </a:defRPr>
            </a:lvl4pPr>
            <a:lvl5pPr marL="2057400" indent="-228600" eaLnBrk="0" hangingPunct="0">
              <a:spcBef>
                <a:spcPct val="20000"/>
              </a:spcBef>
              <a:buFont typeface="Wingdings" pitchFamily="2" charset="2"/>
              <a:defRPr kumimoji="1" sz="1600">
                <a:solidFill>
                  <a:schemeClr val="tx1"/>
                </a:solidFill>
                <a:latin typeface="Arial" charset="0"/>
                <a:ea typeface="HGP創英角ｺﾞｼｯｸUB" pitchFamily="50" charset="-128"/>
              </a:defRPr>
            </a:lvl5pPr>
            <a:lvl6pPr marL="25146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6pPr>
            <a:lvl7pPr marL="29718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7pPr>
            <a:lvl8pPr marL="34290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8pPr>
            <a:lvl9pPr marL="38862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9pPr>
          </a:lstStyle>
          <a:p>
            <a:pPr algn="ctr" defTabSz="914400" fontAlgn="base">
              <a:lnSpc>
                <a:spcPct val="60000"/>
              </a:lnSpc>
              <a:spcBef>
                <a:spcPct val="0"/>
              </a:spcBef>
              <a:spcAft>
                <a:spcPct val="0"/>
              </a:spcAft>
              <a:defRPr/>
            </a:pPr>
            <a:r>
              <a:rPr lang="ja-JP" altLang="en-US" sz="1400" b="1" dirty="0">
                <a:solidFill>
                  <a:srgbClr val="008000"/>
                </a:solidFill>
                <a:latin typeface="Meiryo UI" panose="020B0604030504040204" pitchFamily="50" charset="-128"/>
                <a:ea typeface="Meiryo UI" panose="020B0604030504040204" pitchFamily="50" charset="-128"/>
              </a:rPr>
              <a:t>総括者</a:t>
            </a:r>
          </a:p>
        </p:txBody>
      </p:sp>
      <p:sp>
        <p:nvSpPr>
          <p:cNvPr id="14" name="Line 157">
            <a:extLst>
              <a:ext uri="{FF2B5EF4-FFF2-40B4-BE49-F238E27FC236}">
                <a16:creationId xmlns:a16="http://schemas.microsoft.com/office/drawing/2014/main" id="{95645A7E-2F25-4D36-B8E6-73353C0F9C1A}"/>
              </a:ext>
            </a:extLst>
          </p:cNvPr>
          <p:cNvSpPr>
            <a:spLocks noChangeShapeType="1"/>
          </p:cNvSpPr>
          <p:nvPr/>
        </p:nvSpPr>
        <p:spPr bwMode="auto">
          <a:xfrm>
            <a:off x="2766242" y="3774269"/>
            <a:ext cx="2232248"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nchor="ctr"/>
          <a:lstStyle/>
          <a:p>
            <a:pPr algn="ct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8B406CD0-3696-4B93-8542-1329E7C79E60}"/>
              </a:ext>
            </a:extLst>
          </p:cNvPr>
          <p:cNvSpPr/>
          <p:nvPr/>
        </p:nvSpPr>
        <p:spPr bwMode="auto">
          <a:xfrm>
            <a:off x="2766242" y="4543960"/>
            <a:ext cx="2232248" cy="811510"/>
          </a:xfrm>
          <a:prstGeom prst="rect">
            <a:avLst/>
          </a:pr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0" compatLnSpc="1">
            <a:prstTxWarp prst="textNoShape">
              <a:avLst/>
            </a:prstTxWarp>
          </a:bodyPr>
          <a:lstStyle/>
          <a:p>
            <a:pPr algn="ctr" defTabSz="914400" fontAlgn="base">
              <a:spcBef>
                <a:spcPct val="0"/>
              </a:spcBef>
              <a:spcAft>
                <a:spcPct val="0"/>
              </a:spcAft>
              <a:defRPr/>
            </a:pPr>
            <a:endParaRPr kumimoji="1" lang="ja-JP" altLang="en-US">
              <a:solidFill>
                <a:prstClr val="black"/>
              </a:solidFill>
              <a:latin typeface="Meiryo UI" panose="020B0604030504040204" pitchFamily="50" charset="-128"/>
              <a:ea typeface="Meiryo UI" panose="020B0604030504040204" pitchFamily="50" charset="-128"/>
            </a:endParaRPr>
          </a:p>
        </p:txBody>
      </p:sp>
      <p:sp>
        <p:nvSpPr>
          <p:cNvPr id="16" name="Rectangle 4">
            <a:extLst>
              <a:ext uri="{FF2B5EF4-FFF2-40B4-BE49-F238E27FC236}">
                <a16:creationId xmlns:a16="http://schemas.microsoft.com/office/drawing/2014/main" id="{5E45290E-50C3-402B-B4C3-B0FFD5DEC619}"/>
              </a:ext>
            </a:extLst>
          </p:cNvPr>
          <p:cNvSpPr>
            <a:spLocks noChangeArrowheads="1"/>
          </p:cNvSpPr>
          <p:nvPr/>
        </p:nvSpPr>
        <p:spPr bwMode="auto">
          <a:xfrm>
            <a:off x="3429517" y="4610491"/>
            <a:ext cx="897682" cy="13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nchor="ctr">
            <a:spAutoFit/>
          </a:bodyPr>
          <a:lstStyle>
            <a:lvl1pPr eaLnBrk="0" hangingPunct="0">
              <a:spcBef>
                <a:spcPct val="20000"/>
              </a:spcBef>
              <a:buFont typeface="Wingdings" pitchFamily="2" charset="2"/>
              <a:defRPr kumimoji="1" sz="2800">
                <a:solidFill>
                  <a:schemeClr val="tx1"/>
                </a:solidFill>
                <a:latin typeface="Arial" charset="0"/>
                <a:ea typeface="HGP創英角ｺﾞｼｯｸUB" pitchFamily="50" charset="-128"/>
              </a:defRPr>
            </a:lvl1pPr>
            <a:lvl2pPr marL="742950" indent="-285750" eaLnBrk="0" hangingPunct="0">
              <a:spcBef>
                <a:spcPct val="20000"/>
              </a:spcBef>
              <a:buFont typeface="Wingdings" pitchFamily="2" charset="2"/>
              <a:defRPr kumimoji="1" sz="2200">
                <a:solidFill>
                  <a:schemeClr val="tx1"/>
                </a:solidFill>
                <a:latin typeface="Arial" charset="0"/>
                <a:ea typeface="HGP創英角ｺﾞｼｯｸUB" pitchFamily="50" charset="-128"/>
              </a:defRPr>
            </a:lvl2pPr>
            <a:lvl3pPr marL="1143000" indent="-228600" eaLnBrk="0" hangingPunct="0">
              <a:spcBef>
                <a:spcPct val="20000"/>
              </a:spcBef>
              <a:buFont typeface="Wingdings" pitchFamily="2" charset="2"/>
              <a:defRPr kumimoji="1" sz="2000">
                <a:solidFill>
                  <a:schemeClr val="tx1"/>
                </a:solidFill>
                <a:latin typeface="Arial" charset="0"/>
                <a:ea typeface="HGP創英角ｺﾞｼｯｸUB" pitchFamily="50" charset="-128"/>
              </a:defRPr>
            </a:lvl3pPr>
            <a:lvl4pPr marL="1600200" indent="-228600" eaLnBrk="0" hangingPunct="0">
              <a:spcBef>
                <a:spcPct val="20000"/>
              </a:spcBef>
              <a:buFont typeface="Wingdings" pitchFamily="2" charset="2"/>
              <a:defRPr kumimoji="1">
                <a:solidFill>
                  <a:schemeClr val="tx1"/>
                </a:solidFill>
                <a:latin typeface="Arial" charset="0"/>
                <a:ea typeface="HGP創英角ｺﾞｼｯｸUB" pitchFamily="50" charset="-128"/>
              </a:defRPr>
            </a:lvl4pPr>
            <a:lvl5pPr marL="2057400" indent="-228600" eaLnBrk="0" hangingPunct="0">
              <a:spcBef>
                <a:spcPct val="20000"/>
              </a:spcBef>
              <a:buFont typeface="Wingdings" pitchFamily="2" charset="2"/>
              <a:defRPr kumimoji="1" sz="1600">
                <a:solidFill>
                  <a:schemeClr val="tx1"/>
                </a:solidFill>
                <a:latin typeface="Arial" charset="0"/>
                <a:ea typeface="HGP創英角ｺﾞｼｯｸUB" pitchFamily="50" charset="-128"/>
              </a:defRPr>
            </a:lvl5pPr>
            <a:lvl6pPr marL="25146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6pPr>
            <a:lvl7pPr marL="29718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7pPr>
            <a:lvl8pPr marL="34290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8pPr>
            <a:lvl9pPr marL="38862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9pPr>
          </a:lstStyle>
          <a:p>
            <a:pPr algn="ctr" defTabSz="914400" fontAlgn="base">
              <a:lnSpc>
                <a:spcPct val="60000"/>
              </a:lnSpc>
              <a:spcBef>
                <a:spcPct val="0"/>
              </a:spcBef>
              <a:spcAft>
                <a:spcPct val="0"/>
              </a:spcAft>
              <a:defRPr/>
            </a:pPr>
            <a:r>
              <a:rPr lang="ja-JP" altLang="en-US" sz="1400" b="1" dirty="0">
                <a:solidFill>
                  <a:srgbClr val="008000"/>
                </a:solidFill>
                <a:latin typeface="Meiryo UI" panose="020B0604030504040204" pitchFamily="50" charset="-128"/>
                <a:ea typeface="Meiryo UI" panose="020B0604030504040204" pitchFamily="50" charset="-128"/>
              </a:rPr>
              <a:t>管理責任者</a:t>
            </a:r>
          </a:p>
        </p:txBody>
      </p:sp>
      <p:sp>
        <p:nvSpPr>
          <p:cNvPr id="17" name="Line 157">
            <a:extLst>
              <a:ext uri="{FF2B5EF4-FFF2-40B4-BE49-F238E27FC236}">
                <a16:creationId xmlns:a16="http://schemas.microsoft.com/office/drawing/2014/main" id="{7DF70D91-B253-43BD-AE8D-F760CD6CCCEE}"/>
              </a:ext>
            </a:extLst>
          </p:cNvPr>
          <p:cNvSpPr>
            <a:spLocks noChangeShapeType="1"/>
          </p:cNvSpPr>
          <p:nvPr/>
        </p:nvSpPr>
        <p:spPr bwMode="auto">
          <a:xfrm>
            <a:off x="2766242" y="4847985"/>
            <a:ext cx="2232248"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nchor="ctr"/>
          <a:lstStyle/>
          <a:p>
            <a:pPr algn="ct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19" name="Rectangle 4">
            <a:extLst>
              <a:ext uri="{FF2B5EF4-FFF2-40B4-BE49-F238E27FC236}">
                <a16:creationId xmlns:a16="http://schemas.microsoft.com/office/drawing/2014/main" id="{5BB16CE3-179E-4428-A142-8592E9D0EFBA}"/>
              </a:ext>
            </a:extLst>
          </p:cNvPr>
          <p:cNvSpPr>
            <a:spLocks noChangeArrowheads="1"/>
          </p:cNvSpPr>
          <p:nvPr/>
        </p:nvSpPr>
        <p:spPr bwMode="auto">
          <a:xfrm>
            <a:off x="3429517" y="5638403"/>
            <a:ext cx="897682" cy="13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nchor="ctr">
            <a:spAutoFit/>
          </a:bodyPr>
          <a:lstStyle>
            <a:lvl1pPr eaLnBrk="0" hangingPunct="0">
              <a:spcBef>
                <a:spcPct val="20000"/>
              </a:spcBef>
              <a:buFont typeface="Wingdings" pitchFamily="2" charset="2"/>
              <a:defRPr kumimoji="1" sz="2800">
                <a:solidFill>
                  <a:schemeClr val="tx1"/>
                </a:solidFill>
                <a:latin typeface="Arial" charset="0"/>
                <a:ea typeface="HGP創英角ｺﾞｼｯｸUB" pitchFamily="50" charset="-128"/>
              </a:defRPr>
            </a:lvl1pPr>
            <a:lvl2pPr marL="742950" indent="-285750" eaLnBrk="0" hangingPunct="0">
              <a:spcBef>
                <a:spcPct val="20000"/>
              </a:spcBef>
              <a:buFont typeface="Wingdings" pitchFamily="2" charset="2"/>
              <a:defRPr kumimoji="1" sz="2200">
                <a:solidFill>
                  <a:schemeClr val="tx1"/>
                </a:solidFill>
                <a:latin typeface="Arial" charset="0"/>
                <a:ea typeface="HGP創英角ｺﾞｼｯｸUB" pitchFamily="50" charset="-128"/>
              </a:defRPr>
            </a:lvl2pPr>
            <a:lvl3pPr marL="1143000" indent="-228600" eaLnBrk="0" hangingPunct="0">
              <a:spcBef>
                <a:spcPct val="20000"/>
              </a:spcBef>
              <a:buFont typeface="Wingdings" pitchFamily="2" charset="2"/>
              <a:defRPr kumimoji="1" sz="2000">
                <a:solidFill>
                  <a:schemeClr val="tx1"/>
                </a:solidFill>
                <a:latin typeface="Arial" charset="0"/>
                <a:ea typeface="HGP創英角ｺﾞｼｯｸUB" pitchFamily="50" charset="-128"/>
              </a:defRPr>
            </a:lvl3pPr>
            <a:lvl4pPr marL="1600200" indent="-228600" eaLnBrk="0" hangingPunct="0">
              <a:spcBef>
                <a:spcPct val="20000"/>
              </a:spcBef>
              <a:buFont typeface="Wingdings" pitchFamily="2" charset="2"/>
              <a:defRPr kumimoji="1">
                <a:solidFill>
                  <a:schemeClr val="tx1"/>
                </a:solidFill>
                <a:latin typeface="Arial" charset="0"/>
                <a:ea typeface="HGP創英角ｺﾞｼｯｸUB" pitchFamily="50" charset="-128"/>
              </a:defRPr>
            </a:lvl4pPr>
            <a:lvl5pPr marL="2057400" indent="-228600" eaLnBrk="0" hangingPunct="0">
              <a:spcBef>
                <a:spcPct val="20000"/>
              </a:spcBef>
              <a:buFont typeface="Wingdings" pitchFamily="2" charset="2"/>
              <a:defRPr kumimoji="1" sz="1600">
                <a:solidFill>
                  <a:schemeClr val="tx1"/>
                </a:solidFill>
                <a:latin typeface="Arial" charset="0"/>
                <a:ea typeface="HGP創英角ｺﾞｼｯｸUB" pitchFamily="50" charset="-128"/>
              </a:defRPr>
            </a:lvl5pPr>
            <a:lvl6pPr marL="25146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6pPr>
            <a:lvl7pPr marL="29718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7pPr>
            <a:lvl8pPr marL="34290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8pPr>
            <a:lvl9pPr marL="38862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9pPr>
          </a:lstStyle>
          <a:p>
            <a:pPr algn="ctr" defTabSz="914400" fontAlgn="base">
              <a:lnSpc>
                <a:spcPct val="60000"/>
              </a:lnSpc>
              <a:spcBef>
                <a:spcPct val="0"/>
              </a:spcBef>
              <a:spcAft>
                <a:spcPct val="0"/>
              </a:spcAft>
              <a:defRPr/>
            </a:pPr>
            <a:r>
              <a:rPr lang="ja-JP" altLang="en-US" sz="1400" b="1" dirty="0">
                <a:solidFill>
                  <a:srgbClr val="008000"/>
                </a:solidFill>
                <a:latin typeface="Meiryo UI" panose="020B0604030504040204" pitchFamily="50" charset="-128"/>
                <a:ea typeface="Meiryo UI" panose="020B0604030504040204" pitchFamily="50" charset="-128"/>
              </a:rPr>
              <a:t>保全責任者</a:t>
            </a:r>
          </a:p>
        </p:txBody>
      </p:sp>
      <p:sp>
        <p:nvSpPr>
          <p:cNvPr id="20" name="Line 157">
            <a:extLst>
              <a:ext uri="{FF2B5EF4-FFF2-40B4-BE49-F238E27FC236}">
                <a16:creationId xmlns:a16="http://schemas.microsoft.com/office/drawing/2014/main" id="{EF3CB2C8-F31F-486C-8916-2EF074D8DBF0}"/>
              </a:ext>
            </a:extLst>
          </p:cNvPr>
          <p:cNvSpPr>
            <a:spLocks noChangeShapeType="1"/>
          </p:cNvSpPr>
          <p:nvPr/>
        </p:nvSpPr>
        <p:spPr bwMode="auto">
          <a:xfrm>
            <a:off x="2766242" y="5830095"/>
            <a:ext cx="2232248"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nchor="ctr"/>
          <a:lstStyle/>
          <a:p>
            <a:pPr algn="ct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AE187192-1637-4F09-BC84-D172D3630321}"/>
              </a:ext>
            </a:extLst>
          </p:cNvPr>
          <p:cNvSpPr/>
          <p:nvPr/>
        </p:nvSpPr>
        <p:spPr bwMode="auto">
          <a:xfrm>
            <a:off x="2766242" y="6289103"/>
            <a:ext cx="2232248" cy="397447"/>
          </a:xfrm>
          <a:prstGeom prst="rect">
            <a:avLst/>
          </a:pr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0" compatLnSpc="1">
            <a:prstTxWarp prst="textNoShape">
              <a:avLst/>
            </a:prstTxWarp>
          </a:bodyPr>
          <a:lstStyle/>
          <a:p>
            <a:pPr algn="ctr" defTabSz="914400" fontAlgn="base">
              <a:spcBef>
                <a:spcPct val="0"/>
              </a:spcBef>
              <a:spcAft>
                <a:spcPct val="0"/>
              </a:spcAft>
              <a:defRPr/>
            </a:pPr>
            <a:endParaRPr kumimoji="1" lang="ja-JP" altLang="en-US">
              <a:solidFill>
                <a:prstClr val="black"/>
              </a:solidFill>
              <a:latin typeface="Meiryo UI" panose="020B0604030504040204" pitchFamily="50" charset="-128"/>
              <a:ea typeface="Meiryo UI" panose="020B0604030504040204" pitchFamily="50" charset="-128"/>
            </a:endParaRPr>
          </a:p>
        </p:txBody>
      </p:sp>
      <p:sp>
        <p:nvSpPr>
          <p:cNvPr id="22" name="Rectangle 4">
            <a:extLst>
              <a:ext uri="{FF2B5EF4-FFF2-40B4-BE49-F238E27FC236}">
                <a16:creationId xmlns:a16="http://schemas.microsoft.com/office/drawing/2014/main" id="{0D2101F0-C7B5-4F27-A928-BB520EC8BEDE}"/>
              </a:ext>
            </a:extLst>
          </p:cNvPr>
          <p:cNvSpPr>
            <a:spLocks noChangeArrowheads="1"/>
          </p:cNvSpPr>
          <p:nvPr/>
        </p:nvSpPr>
        <p:spPr bwMode="auto">
          <a:xfrm>
            <a:off x="3240363" y="6492573"/>
            <a:ext cx="1195840" cy="13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nchor="ctr">
            <a:spAutoFit/>
          </a:bodyPr>
          <a:lstStyle>
            <a:lvl1pPr eaLnBrk="0" hangingPunct="0">
              <a:spcBef>
                <a:spcPct val="20000"/>
              </a:spcBef>
              <a:buFont typeface="Wingdings" pitchFamily="2" charset="2"/>
              <a:defRPr kumimoji="1" sz="2800">
                <a:solidFill>
                  <a:schemeClr val="tx1"/>
                </a:solidFill>
                <a:latin typeface="Arial" charset="0"/>
                <a:ea typeface="HGP創英角ｺﾞｼｯｸUB" pitchFamily="50" charset="-128"/>
              </a:defRPr>
            </a:lvl1pPr>
            <a:lvl2pPr marL="742950" indent="-285750" eaLnBrk="0" hangingPunct="0">
              <a:spcBef>
                <a:spcPct val="20000"/>
              </a:spcBef>
              <a:buFont typeface="Wingdings" pitchFamily="2" charset="2"/>
              <a:defRPr kumimoji="1" sz="2200">
                <a:solidFill>
                  <a:schemeClr val="tx1"/>
                </a:solidFill>
                <a:latin typeface="Arial" charset="0"/>
                <a:ea typeface="HGP創英角ｺﾞｼｯｸUB" pitchFamily="50" charset="-128"/>
              </a:defRPr>
            </a:lvl2pPr>
            <a:lvl3pPr marL="1143000" indent="-228600" eaLnBrk="0" hangingPunct="0">
              <a:spcBef>
                <a:spcPct val="20000"/>
              </a:spcBef>
              <a:buFont typeface="Wingdings" pitchFamily="2" charset="2"/>
              <a:defRPr kumimoji="1" sz="2000">
                <a:solidFill>
                  <a:schemeClr val="tx1"/>
                </a:solidFill>
                <a:latin typeface="Arial" charset="0"/>
                <a:ea typeface="HGP創英角ｺﾞｼｯｸUB" pitchFamily="50" charset="-128"/>
              </a:defRPr>
            </a:lvl3pPr>
            <a:lvl4pPr marL="1600200" indent="-228600" eaLnBrk="0" hangingPunct="0">
              <a:spcBef>
                <a:spcPct val="20000"/>
              </a:spcBef>
              <a:buFont typeface="Wingdings" pitchFamily="2" charset="2"/>
              <a:defRPr kumimoji="1">
                <a:solidFill>
                  <a:schemeClr val="tx1"/>
                </a:solidFill>
                <a:latin typeface="Arial" charset="0"/>
                <a:ea typeface="HGP創英角ｺﾞｼｯｸUB" pitchFamily="50" charset="-128"/>
              </a:defRPr>
            </a:lvl4pPr>
            <a:lvl5pPr marL="2057400" indent="-228600" eaLnBrk="0" hangingPunct="0">
              <a:spcBef>
                <a:spcPct val="20000"/>
              </a:spcBef>
              <a:buFont typeface="Wingdings" pitchFamily="2" charset="2"/>
              <a:defRPr kumimoji="1" sz="1600">
                <a:solidFill>
                  <a:schemeClr val="tx1"/>
                </a:solidFill>
                <a:latin typeface="Arial" charset="0"/>
                <a:ea typeface="HGP創英角ｺﾞｼｯｸUB" pitchFamily="50" charset="-128"/>
              </a:defRPr>
            </a:lvl5pPr>
            <a:lvl6pPr marL="25146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6pPr>
            <a:lvl7pPr marL="29718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7pPr>
            <a:lvl8pPr marL="34290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8pPr>
            <a:lvl9pPr marL="38862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9pPr>
          </a:lstStyle>
          <a:p>
            <a:pPr algn="ctr" defTabSz="914400" fontAlgn="base">
              <a:lnSpc>
                <a:spcPct val="60000"/>
              </a:lnSpc>
              <a:spcBef>
                <a:spcPct val="0"/>
              </a:spcBef>
              <a:spcAft>
                <a:spcPct val="0"/>
              </a:spcAft>
              <a:defRPr/>
            </a:pPr>
            <a:r>
              <a:rPr lang="ja-JP" altLang="en-US" sz="1400" b="1" dirty="0">
                <a:solidFill>
                  <a:srgbClr val="008000"/>
                </a:solidFill>
                <a:latin typeface="Meiryo UI" panose="020B0604030504040204" pitchFamily="50" charset="-128"/>
                <a:ea typeface="Meiryo UI" panose="020B0604030504040204" pitchFamily="50" charset="-128"/>
              </a:rPr>
              <a:t>取扱者　●●名</a:t>
            </a:r>
          </a:p>
        </p:txBody>
      </p:sp>
      <p:sp>
        <p:nvSpPr>
          <p:cNvPr id="23" name="Line 157">
            <a:extLst>
              <a:ext uri="{FF2B5EF4-FFF2-40B4-BE49-F238E27FC236}">
                <a16:creationId xmlns:a16="http://schemas.microsoft.com/office/drawing/2014/main" id="{1D220A05-DC74-42E4-AF9B-9050234640FA}"/>
              </a:ext>
            </a:extLst>
          </p:cNvPr>
          <p:cNvSpPr>
            <a:spLocks noChangeShapeType="1"/>
          </p:cNvSpPr>
          <p:nvPr/>
        </p:nvSpPr>
        <p:spPr bwMode="auto">
          <a:xfrm>
            <a:off x="3864364" y="4327557"/>
            <a:ext cx="0" cy="21640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nchor="ctr"/>
          <a:lstStyle/>
          <a:p>
            <a:pPr algn="ct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24" name="Line 157">
            <a:extLst>
              <a:ext uri="{FF2B5EF4-FFF2-40B4-BE49-F238E27FC236}">
                <a16:creationId xmlns:a16="http://schemas.microsoft.com/office/drawing/2014/main" id="{2D65AAF3-F2A2-4AE8-ACE9-77A389FAA546}"/>
              </a:ext>
            </a:extLst>
          </p:cNvPr>
          <p:cNvSpPr>
            <a:spLocks noChangeShapeType="1"/>
          </p:cNvSpPr>
          <p:nvPr/>
        </p:nvSpPr>
        <p:spPr bwMode="auto">
          <a:xfrm>
            <a:off x="3864364" y="5355470"/>
            <a:ext cx="0" cy="21640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nchor="ctr"/>
          <a:lstStyle/>
          <a:p>
            <a:pPr algn="ct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25" name="Line 157">
            <a:extLst>
              <a:ext uri="{FF2B5EF4-FFF2-40B4-BE49-F238E27FC236}">
                <a16:creationId xmlns:a16="http://schemas.microsoft.com/office/drawing/2014/main" id="{369E44AC-7282-440A-88C4-DF0AF175699C}"/>
              </a:ext>
            </a:extLst>
          </p:cNvPr>
          <p:cNvSpPr>
            <a:spLocks noChangeShapeType="1"/>
          </p:cNvSpPr>
          <p:nvPr/>
        </p:nvSpPr>
        <p:spPr bwMode="auto">
          <a:xfrm>
            <a:off x="3864364" y="6133810"/>
            <a:ext cx="0" cy="1552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nchor="ctr"/>
          <a:lstStyle/>
          <a:p>
            <a:pPr algn="ctr" defTabSz="914400" fontAlgn="base">
              <a:lnSpc>
                <a:spcPct val="60000"/>
              </a:lnSpc>
              <a:spcBef>
                <a:spcPct val="0"/>
              </a:spcBef>
              <a:spcAft>
                <a:spcPct val="0"/>
              </a:spcAft>
              <a:defRPr/>
            </a:pPr>
            <a:endParaRPr kumimoji="1" lang="ja-JP" altLang="en-US" sz="1200" b="1">
              <a:solidFill>
                <a:srgbClr val="131313"/>
              </a:solidFill>
              <a:latin typeface="Meiryo UI" panose="020B0604030504040204" pitchFamily="50" charset="-128"/>
              <a:ea typeface="Meiryo UI" panose="020B0604030504040204" pitchFamily="50" charset="-128"/>
            </a:endParaRPr>
          </a:p>
        </p:txBody>
      </p:sp>
      <p:sp>
        <p:nvSpPr>
          <p:cNvPr id="26" name="Rectangle 4">
            <a:extLst>
              <a:ext uri="{FF2B5EF4-FFF2-40B4-BE49-F238E27FC236}">
                <a16:creationId xmlns:a16="http://schemas.microsoft.com/office/drawing/2014/main" id="{70830090-D61E-45CC-A0D9-704D7AE7EA28}"/>
              </a:ext>
            </a:extLst>
          </p:cNvPr>
          <p:cNvSpPr>
            <a:spLocks noChangeArrowheads="1"/>
          </p:cNvSpPr>
          <p:nvPr/>
        </p:nvSpPr>
        <p:spPr bwMode="auto">
          <a:xfrm>
            <a:off x="3025046" y="5943821"/>
            <a:ext cx="65" cy="336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nchor="ctr">
            <a:spAutoFit/>
          </a:bodyPr>
          <a:lstStyle>
            <a:lvl1pPr eaLnBrk="0" hangingPunct="0">
              <a:spcBef>
                <a:spcPct val="20000"/>
              </a:spcBef>
              <a:buFont typeface="Wingdings" pitchFamily="2" charset="2"/>
              <a:defRPr kumimoji="1" sz="2800">
                <a:solidFill>
                  <a:schemeClr val="tx1"/>
                </a:solidFill>
                <a:latin typeface="Arial" charset="0"/>
                <a:ea typeface="HGP創英角ｺﾞｼｯｸUB" pitchFamily="50" charset="-128"/>
              </a:defRPr>
            </a:lvl1pPr>
            <a:lvl2pPr marL="742950" indent="-285750" eaLnBrk="0" hangingPunct="0">
              <a:spcBef>
                <a:spcPct val="20000"/>
              </a:spcBef>
              <a:buFont typeface="Wingdings" pitchFamily="2" charset="2"/>
              <a:defRPr kumimoji="1" sz="2200">
                <a:solidFill>
                  <a:schemeClr val="tx1"/>
                </a:solidFill>
                <a:latin typeface="Arial" charset="0"/>
                <a:ea typeface="HGP創英角ｺﾞｼｯｸUB" pitchFamily="50" charset="-128"/>
              </a:defRPr>
            </a:lvl2pPr>
            <a:lvl3pPr marL="1143000" indent="-228600" eaLnBrk="0" hangingPunct="0">
              <a:spcBef>
                <a:spcPct val="20000"/>
              </a:spcBef>
              <a:buFont typeface="Wingdings" pitchFamily="2" charset="2"/>
              <a:defRPr kumimoji="1" sz="2000">
                <a:solidFill>
                  <a:schemeClr val="tx1"/>
                </a:solidFill>
                <a:latin typeface="Arial" charset="0"/>
                <a:ea typeface="HGP創英角ｺﾞｼｯｸUB" pitchFamily="50" charset="-128"/>
              </a:defRPr>
            </a:lvl3pPr>
            <a:lvl4pPr marL="1600200" indent="-228600" eaLnBrk="0" hangingPunct="0">
              <a:spcBef>
                <a:spcPct val="20000"/>
              </a:spcBef>
              <a:buFont typeface="Wingdings" pitchFamily="2" charset="2"/>
              <a:defRPr kumimoji="1">
                <a:solidFill>
                  <a:schemeClr val="tx1"/>
                </a:solidFill>
                <a:latin typeface="Arial" charset="0"/>
                <a:ea typeface="HGP創英角ｺﾞｼｯｸUB" pitchFamily="50" charset="-128"/>
              </a:defRPr>
            </a:lvl4pPr>
            <a:lvl5pPr marL="2057400" indent="-228600" eaLnBrk="0" hangingPunct="0">
              <a:spcBef>
                <a:spcPct val="20000"/>
              </a:spcBef>
              <a:buFont typeface="Wingdings" pitchFamily="2" charset="2"/>
              <a:defRPr kumimoji="1" sz="1600">
                <a:solidFill>
                  <a:schemeClr val="tx1"/>
                </a:solidFill>
                <a:latin typeface="Arial" charset="0"/>
                <a:ea typeface="HGP創英角ｺﾞｼｯｸUB" pitchFamily="50" charset="-128"/>
              </a:defRPr>
            </a:lvl5pPr>
            <a:lvl6pPr marL="25146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6pPr>
            <a:lvl7pPr marL="29718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7pPr>
            <a:lvl8pPr marL="34290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8pPr>
            <a:lvl9pPr marL="3886200" indent="-228600" eaLnBrk="0" fontAlgn="base" hangingPunct="0">
              <a:spcBef>
                <a:spcPct val="20000"/>
              </a:spcBef>
              <a:spcAft>
                <a:spcPct val="0"/>
              </a:spcAft>
              <a:buFont typeface="Wingdings" pitchFamily="2" charset="2"/>
              <a:defRPr kumimoji="1" sz="1600">
                <a:solidFill>
                  <a:schemeClr val="tx1"/>
                </a:solidFill>
                <a:latin typeface="Arial" charset="0"/>
                <a:ea typeface="HGP創英角ｺﾞｼｯｸUB" pitchFamily="50" charset="-128"/>
              </a:defRPr>
            </a:lvl9pPr>
          </a:lstStyle>
          <a:p>
            <a:pPr algn="ctr" defTabSz="914400" fontAlgn="base">
              <a:lnSpc>
                <a:spcPct val="60000"/>
              </a:lnSpc>
              <a:spcBef>
                <a:spcPct val="0"/>
              </a:spcBef>
              <a:spcAft>
                <a:spcPct val="0"/>
              </a:spcAft>
              <a:defRPr/>
            </a:pPr>
            <a:endParaRPr lang="en-US" altLang="ja-JP" sz="1800" b="1" dirty="0">
              <a:solidFill>
                <a:srgbClr val="008000"/>
              </a:solidFill>
              <a:latin typeface="Meiryo UI" panose="020B0604030504040204" pitchFamily="50" charset="-128"/>
              <a:ea typeface="Meiryo UI" panose="020B0604030504040204" pitchFamily="50" charset="-128"/>
            </a:endParaRPr>
          </a:p>
          <a:p>
            <a:pPr algn="ctr" defTabSz="914400" fontAlgn="base">
              <a:lnSpc>
                <a:spcPct val="60000"/>
              </a:lnSpc>
              <a:spcBef>
                <a:spcPct val="0"/>
              </a:spcBef>
              <a:spcAft>
                <a:spcPct val="0"/>
              </a:spcAft>
              <a:defRPr/>
            </a:pPr>
            <a:endParaRPr lang="ja-JP" altLang="en-US" sz="1800" b="1" dirty="0">
              <a:solidFill>
                <a:srgbClr val="008000"/>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C6A4F8D3-E67D-4086-94EA-1FA92A287A40}"/>
              </a:ext>
            </a:extLst>
          </p:cNvPr>
          <p:cNvSpPr/>
          <p:nvPr/>
        </p:nvSpPr>
        <p:spPr bwMode="auto">
          <a:xfrm>
            <a:off x="2766242" y="5571873"/>
            <a:ext cx="2232248" cy="553286"/>
          </a:xfrm>
          <a:prstGeom prst="rect">
            <a:avLst/>
          </a:pr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0" compatLnSpc="1">
            <a:prstTxWarp prst="textNoShape">
              <a:avLst/>
            </a:prstTxWarp>
          </a:bodyPr>
          <a:lstStyle/>
          <a:p>
            <a:pPr algn="ctr" defTabSz="914400" fontAlgn="base">
              <a:spcBef>
                <a:spcPct val="0"/>
              </a:spcBef>
              <a:spcAft>
                <a:spcPct val="0"/>
              </a:spcAft>
              <a:defRPr/>
            </a:pPr>
            <a:endParaRPr kumimoji="1" lang="ja-JP" altLang="en-US">
              <a:solidFill>
                <a:prstClr val="black"/>
              </a:solidFill>
              <a:latin typeface="Meiryo UI" panose="020B0604030504040204" pitchFamily="50" charset="-128"/>
              <a:ea typeface="Meiryo UI" panose="020B0604030504040204" pitchFamily="50" charset="-128"/>
            </a:endParaRPr>
          </a:p>
        </p:txBody>
      </p:sp>
      <p:graphicFrame>
        <p:nvGraphicFramePr>
          <p:cNvPr id="27" name="表 26">
            <a:extLst>
              <a:ext uri="{FF2B5EF4-FFF2-40B4-BE49-F238E27FC236}">
                <a16:creationId xmlns:a16="http://schemas.microsoft.com/office/drawing/2014/main" id="{E449C0EB-972A-4FE1-BF5D-4164DA5453E9}"/>
              </a:ext>
            </a:extLst>
          </p:cNvPr>
          <p:cNvGraphicFramePr>
            <a:graphicFrameLocks noGrp="1"/>
          </p:cNvGraphicFramePr>
          <p:nvPr>
            <p:extLst>
              <p:ext uri="{D42A27DB-BD31-4B8C-83A1-F6EECF244321}">
                <p14:modId xmlns:p14="http://schemas.microsoft.com/office/powerpoint/2010/main" val="2748705382"/>
              </p:ext>
            </p:extLst>
          </p:nvPr>
        </p:nvGraphicFramePr>
        <p:xfrm>
          <a:off x="10048874" y="2698388"/>
          <a:ext cx="4187825" cy="473198"/>
        </p:xfrm>
        <a:graphic>
          <a:graphicData uri="http://schemas.openxmlformats.org/drawingml/2006/table">
            <a:tbl>
              <a:tblPr>
                <a:tableStyleId>{5C22544A-7EE6-4342-B048-85BDC9FD1C3A}</a:tableStyleId>
              </a:tblPr>
              <a:tblGrid>
                <a:gridCol w="378417">
                  <a:extLst>
                    <a:ext uri="{9D8B030D-6E8A-4147-A177-3AD203B41FA5}">
                      <a16:colId xmlns:a16="http://schemas.microsoft.com/office/drawing/2014/main" val="2711858274"/>
                    </a:ext>
                  </a:extLst>
                </a:gridCol>
                <a:gridCol w="3809408">
                  <a:extLst>
                    <a:ext uri="{9D8B030D-6E8A-4147-A177-3AD203B41FA5}">
                      <a16:colId xmlns:a16="http://schemas.microsoft.com/office/drawing/2014/main" val="28538526"/>
                    </a:ext>
                  </a:extLst>
                </a:gridCol>
              </a:tblGrid>
              <a:tr h="473198">
                <a:tc>
                  <a:txBody>
                    <a:bodyPr/>
                    <a:lstStyle/>
                    <a:p>
                      <a:pPr algn="ctr" fontAlgn="ctr"/>
                      <a:r>
                        <a:rPr lang="en-US" altLang="ja-JP" sz="1000" u="none" strike="noStrike" dirty="0">
                          <a:effectLst/>
                        </a:rPr>
                        <a:t>56</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緊急事態及び事故の発生時の対処要領（各役割ごとの関係社員等の行動、緊急連絡体制、防衛省への報告事項等）が記載されているか。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235266131"/>
                  </a:ext>
                </a:extLst>
              </a:tr>
            </a:tbl>
          </a:graphicData>
        </a:graphic>
      </p:graphicFrame>
    </p:spTree>
    <p:extLst>
      <p:ext uri="{BB962C8B-B14F-4D97-AF65-F5344CB8AC3E}">
        <p14:creationId xmlns:p14="http://schemas.microsoft.com/office/powerpoint/2010/main" val="31415228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8"/>
          <p:cNvSpPr txBox="1">
            <a:spLocks noChangeArrowheads="1"/>
          </p:cNvSpPr>
          <p:nvPr/>
        </p:nvSpPr>
        <p:spPr bwMode="auto">
          <a:xfrm>
            <a:off x="9016" y="1068931"/>
            <a:ext cx="7920038" cy="319575"/>
          </a:xfrm>
          <a:prstGeom prst="rect">
            <a:avLst/>
          </a:prstGeom>
          <a:noFill/>
          <a:ln w="9525">
            <a:noFill/>
            <a:miter lim="800000"/>
            <a:headEnd/>
            <a:tailEnd/>
          </a:ln>
        </p:spPr>
        <p:txBody>
          <a:bodyPr>
            <a:spAutoFit/>
          </a:bodyPr>
          <a:lstStyle/>
          <a:p>
            <a:pPr defTabSz="914400" fontAlgn="base">
              <a:lnSpc>
                <a:spcPct val="60000"/>
              </a:lnSpc>
              <a:spcBef>
                <a:spcPct val="50000"/>
              </a:spcBef>
              <a:spcAft>
                <a:spcPct val="0"/>
              </a:spcAft>
              <a:defRPr/>
            </a:pPr>
            <a:r>
              <a:rPr kumimoji="1" lang="ja-JP" altLang="en-US" sz="2400" dirty="0">
                <a:solidFill>
                  <a:prstClr val="black"/>
                </a:solidFill>
                <a:latin typeface="Meiryo UI" panose="020B0604030504040204" pitchFamily="50" charset="-128"/>
                <a:ea typeface="Meiryo UI" panose="020B0604030504040204" pitchFamily="50" charset="-128"/>
              </a:rPr>
              <a:t>（１）秘密の定義</a:t>
            </a:r>
          </a:p>
        </p:txBody>
      </p:sp>
      <p:sp>
        <p:nvSpPr>
          <p:cNvPr id="8196" name="Text Box 9"/>
          <p:cNvSpPr txBox="1">
            <a:spLocks noChangeArrowheads="1"/>
          </p:cNvSpPr>
          <p:nvPr/>
        </p:nvSpPr>
        <p:spPr bwMode="auto">
          <a:xfrm>
            <a:off x="328986" y="1412777"/>
            <a:ext cx="9323014" cy="1323439"/>
          </a:xfrm>
          <a:prstGeom prst="rect">
            <a:avLst/>
          </a:prstGeom>
          <a:noFill/>
          <a:ln w="9525">
            <a:noFill/>
            <a:miter lim="800000"/>
            <a:headEnd/>
            <a:tailEnd/>
          </a:ln>
        </p:spPr>
        <p:txBody>
          <a:bodyPr wrap="square">
            <a:spAutoFit/>
          </a:bodyPr>
          <a:lstStyle/>
          <a:p>
            <a:pPr marL="2062163" indent="-2062163" defTabSz="914400" fontAlgn="base">
              <a:lnSpc>
                <a:spcPts val="2400"/>
              </a:lnSpc>
              <a:spcBef>
                <a:spcPct val="50000"/>
              </a:spcBef>
              <a:spcAft>
                <a:spcPct val="0"/>
              </a:spcAft>
              <a:defRPr/>
            </a:pPr>
            <a:r>
              <a:rPr kumimoji="1" lang="en-US" altLang="ja-JP" sz="2000" dirty="0">
                <a:solidFill>
                  <a:srgbClr val="131313"/>
                </a:solidFill>
                <a:latin typeface="Meiryo UI" panose="020B0604030504040204" pitchFamily="50" charset="-128"/>
                <a:ea typeface="Meiryo UI" panose="020B0604030504040204" pitchFamily="50" charset="-128"/>
              </a:rPr>
              <a:t>○</a:t>
            </a:r>
            <a:r>
              <a:rPr kumimoji="1" lang="ja-JP" altLang="en-US" sz="2000" dirty="0">
                <a:solidFill>
                  <a:srgbClr val="131313"/>
                </a:solidFill>
                <a:latin typeface="Meiryo UI" panose="020B0604030504040204" pitchFamily="50" charset="-128"/>
                <a:ea typeface="Meiryo UI" panose="020B0604030504040204" pitchFamily="50" charset="-128"/>
              </a:rPr>
              <a:t>　</a:t>
            </a:r>
            <a:r>
              <a:rPr kumimoji="1" lang="ja-JP" altLang="en-US" sz="2000" dirty="0">
                <a:solidFill>
                  <a:prstClr val="black"/>
                </a:solidFill>
                <a:latin typeface="Meiryo UI" panose="020B0604030504040204" pitchFamily="50" charset="-128"/>
                <a:ea typeface="Meiryo UI" panose="020B0604030504040204" pitchFamily="50" charset="-128"/>
              </a:rPr>
              <a:t>一般的：　隠して人に知らせないこと、公にしないこと 　</a:t>
            </a:r>
          </a:p>
          <a:p>
            <a:pPr marL="1616075" indent="-1616075" defTabSz="914400" fontAlgn="base">
              <a:lnSpc>
                <a:spcPts val="2400"/>
              </a:lnSpc>
              <a:spcAft>
                <a:spcPct val="0"/>
              </a:spcAft>
              <a:defRPr/>
            </a:pPr>
            <a:r>
              <a:rPr kumimoji="1" lang="ja-JP" altLang="en-US" sz="2000" dirty="0">
                <a:solidFill>
                  <a:prstClr val="black"/>
                </a:solidFill>
                <a:latin typeface="Meiryo UI" panose="020B0604030504040204" pitchFamily="50" charset="-128"/>
                <a:ea typeface="Meiryo UI" panose="020B0604030504040204" pitchFamily="50" charset="-128"/>
              </a:rPr>
              <a:t>○　最高裁：　非公知の事実であって、実質的にもそれを秘密として保護するに値すると認められるものをいい、その判定は司法判断に服するもの（昭和５３年５月３１日最高裁判所判例</a:t>
            </a:r>
            <a:r>
              <a:rPr kumimoji="1" lang="en-US" altLang="ja-JP" sz="2000" dirty="0">
                <a:solidFill>
                  <a:prstClr val="black"/>
                </a:solidFill>
                <a:latin typeface="Meiryo UI" panose="020B0604030504040204" pitchFamily="50" charset="-128"/>
                <a:ea typeface="Meiryo UI" panose="020B0604030504040204" pitchFamily="50" charset="-128"/>
              </a:rPr>
              <a:t>)</a:t>
            </a:r>
          </a:p>
        </p:txBody>
      </p:sp>
      <p:sp>
        <p:nvSpPr>
          <p:cNvPr id="5" name="Text Box 8"/>
          <p:cNvSpPr txBox="1">
            <a:spLocks noChangeArrowheads="1"/>
          </p:cNvSpPr>
          <p:nvPr/>
        </p:nvSpPr>
        <p:spPr bwMode="auto">
          <a:xfrm>
            <a:off x="328986" y="5399599"/>
            <a:ext cx="8351837" cy="1323439"/>
          </a:xfrm>
          <a:prstGeom prst="rect">
            <a:avLst/>
          </a:prstGeom>
          <a:noFill/>
          <a:ln w="9525">
            <a:noFill/>
            <a:miter lim="800000"/>
            <a:headEnd/>
            <a:tailEnd/>
          </a:ln>
        </p:spPr>
        <p:txBody>
          <a:bodyPr>
            <a:spAutoFit/>
          </a:bodyPr>
          <a:lstStyle/>
          <a:p>
            <a:pPr defTabSz="914400" fontAlgn="base">
              <a:lnSpc>
                <a:spcPts val="2400"/>
              </a:lnSpc>
              <a:spcAft>
                <a:spcPct val="0"/>
              </a:spcAft>
              <a:defRPr/>
            </a:pPr>
            <a:r>
              <a:rPr kumimoji="1" lang="en-US" altLang="ja-JP" sz="2000" dirty="0">
                <a:solidFill>
                  <a:srgbClr val="131313"/>
                </a:solidFill>
                <a:latin typeface="Meiryo UI" panose="020B0604030504040204" pitchFamily="50" charset="-128"/>
                <a:ea typeface="Meiryo UI" panose="020B0604030504040204" pitchFamily="50" charset="-128"/>
              </a:rPr>
              <a:t>○</a:t>
            </a:r>
            <a:r>
              <a:rPr kumimoji="1" lang="ja-JP" altLang="en-US" sz="2000" dirty="0">
                <a:solidFill>
                  <a:srgbClr val="131313"/>
                </a:solidFill>
                <a:latin typeface="Meiryo UI" panose="020B0604030504040204" pitchFamily="50" charset="-128"/>
                <a:ea typeface="Meiryo UI" panose="020B0604030504040204" pitchFamily="50" charset="-128"/>
              </a:rPr>
              <a:t>　有形のもの（有体物）</a:t>
            </a:r>
          </a:p>
          <a:p>
            <a:pPr defTabSz="914400" fontAlgn="base">
              <a:lnSpc>
                <a:spcPts val="2400"/>
              </a:lnSpc>
              <a:spcAft>
                <a:spcPct val="0"/>
              </a:spcAft>
              <a:defRPr/>
            </a:pPr>
            <a:r>
              <a:rPr kumimoji="1" lang="ja-JP" altLang="en-US" sz="2000" dirty="0">
                <a:solidFill>
                  <a:srgbClr val="131313"/>
                </a:solidFill>
                <a:latin typeface="Meiryo UI" panose="020B0604030504040204" pitchFamily="50" charset="-128"/>
                <a:ea typeface="Meiryo UI" panose="020B0604030504040204" pitchFamily="50" charset="-128"/>
              </a:rPr>
              <a:t>　　 文書、図画、物件等</a:t>
            </a:r>
          </a:p>
          <a:p>
            <a:pPr defTabSz="914400" fontAlgn="base">
              <a:lnSpc>
                <a:spcPts val="2400"/>
              </a:lnSpc>
              <a:spcAft>
                <a:spcPct val="0"/>
              </a:spcAft>
              <a:defRPr/>
            </a:pPr>
            <a:r>
              <a:rPr kumimoji="1" lang="ja-JP" altLang="en-US" sz="2000" dirty="0">
                <a:solidFill>
                  <a:srgbClr val="131313"/>
                </a:solidFill>
                <a:latin typeface="Meiryo UI" panose="020B0604030504040204" pitchFamily="50" charset="-128"/>
                <a:ea typeface="Meiryo UI" panose="020B0604030504040204" pitchFamily="50" charset="-128"/>
              </a:rPr>
              <a:t>○　無形のもの（無体物）</a:t>
            </a:r>
          </a:p>
          <a:p>
            <a:pPr defTabSz="914400" fontAlgn="base">
              <a:lnSpc>
                <a:spcPts val="2400"/>
              </a:lnSpc>
              <a:spcAft>
                <a:spcPct val="0"/>
              </a:spcAft>
              <a:defRPr/>
            </a:pPr>
            <a:r>
              <a:rPr kumimoji="1" lang="ja-JP" altLang="en-US" sz="2000" dirty="0">
                <a:solidFill>
                  <a:srgbClr val="131313"/>
                </a:solidFill>
                <a:latin typeface="Meiryo UI" panose="020B0604030504040204" pitchFamily="50" charset="-128"/>
                <a:ea typeface="Meiryo UI" panose="020B0604030504040204" pitchFamily="50" charset="-128"/>
              </a:rPr>
              <a:t>　 　知識、記憶、システムの運用理論等</a:t>
            </a:r>
          </a:p>
        </p:txBody>
      </p:sp>
      <p:sp>
        <p:nvSpPr>
          <p:cNvPr id="6" name="Text Box 9"/>
          <p:cNvSpPr txBox="1">
            <a:spLocks noChangeArrowheads="1"/>
          </p:cNvSpPr>
          <p:nvPr/>
        </p:nvSpPr>
        <p:spPr bwMode="auto">
          <a:xfrm>
            <a:off x="53277" y="5053255"/>
            <a:ext cx="7921625" cy="319575"/>
          </a:xfrm>
          <a:prstGeom prst="rect">
            <a:avLst/>
          </a:prstGeom>
          <a:noFill/>
          <a:ln w="9525">
            <a:noFill/>
            <a:miter lim="800000"/>
            <a:headEnd/>
            <a:tailEnd/>
          </a:ln>
        </p:spPr>
        <p:txBody>
          <a:bodyPr>
            <a:spAutoFit/>
          </a:bodyPr>
          <a:lstStyle/>
          <a:p>
            <a:pPr defTabSz="914400" fontAlgn="base">
              <a:lnSpc>
                <a:spcPct val="60000"/>
              </a:lnSpc>
              <a:spcBef>
                <a:spcPct val="50000"/>
              </a:spcBef>
              <a:spcAft>
                <a:spcPct val="0"/>
              </a:spcAft>
              <a:defRPr/>
            </a:pPr>
            <a:r>
              <a:rPr kumimoji="1" lang="ja-JP" altLang="en-US" sz="2400" dirty="0">
                <a:solidFill>
                  <a:prstClr val="black"/>
                </a:solidFill>
                <a:latin typeface="Meiryo UI" panose="020B0604030504040204" pitchFamily="50" charset="-128"/>
                <a:ea typeface="Meiryo UI" panose="020B0604030504040204" pitchFamily="50" charset="-128"/>
              </a:rPr>
              <a:t>（３）秘密の対象</a:t>
            </a:r>
          </a:p>
        </p:txBody>
      </p:sp>
      <p:sp>
        <p:nvSpPr>
          <p:cNvPr id="7" name="Text Box 9"/>
          <p:cNvSpPr txBox="1">
            <a:spLocks noChangeArrowheads="1"/>
          </p:cNvSpPr>
          <p:nvPr/>
        </p:nvSpPr>
        <p:spPr bwMode="auto">
          <a:xfrm>
            <a:off x="39687" y="2796044"/>
            <a:ext cx="7921625" cy="319575"/>
          </a:xfrm>
          <a:prstGeom prst="rect">
            <a:avLst/>
          </a:prstGeom>
          <a:noFill/>
          <a:ln w="9525">
            <a:noFill/>
            <a:miter lim="800000"/>
            <a:headEnd/>
            <a:tailEnd/>
          </a:ln>
        </p:spPr>
        <p:txBody>
          <a:bodyPr>
            <a:spAutoFit/>
          </a:bodyPr>
          <a:lstStyle/>
          <a:p>
            <a:pPr defTabSz="914400" fontAlgn="base">
              <a:lnSpc>
                <a:spcPct val="60000"/>
              </a:lnSpc>
              <a:spcBef>
                <a:spcPct val="50000"/>
              </a:spcBef>
              <a:spcAft>
                <a:spcPct val="0"/>
              </a:spcAft>
              <a:defRPr/>
            </a:pPr>
            <a:r>
              <a:rPr kumimoji="1" lang="ja-JP" altLang="en-US" sz="2400" dirty="0">
                <a:solidFill>
                  <a:prstClr val="black"/>
                </a:solidFill>
                <a:latin typeface="Meiryo UI" panose="020B0604030504040204" pitchFamily="50" charset="-128"/>
                <a:ea typeface="Meiryo UI" panose="020B0604030504040204" pitchFamily="50" charset="-128"/>
              </a:rPr>
              <a:t>（２）秘密の分類</a:t>
            </a:r>
          </a:p>
        </p:txBody>
      </p:sp>
      <p:sp>
        <p:nvSpPr>
          <p:cNvPr id="8" name="Text Box 9"/>
          <p:cNvSpPr txBox="1">
            <a:spLocks noChangeArrowheads="1"/>
          </p:cNvSpPr>
          <p:nvPr/>
        </p:nvSpPr>
        <p:spPr bwMode="auto">
          <a:xfrm>
            <a:off x="258911" y="3110834"/>
            <a:ext cx="9323014" cy="1600053"/>
          </a:xfrm>
          <a:prstGeom prst="rect">
            <a:avLst/>
          </a:prstGeom>
          <a:noFill/>
          <a:ln w="9525">
            <a:noFill/>
            <a:miter lim="800000"/>
            <a:headEnd/>
            <a:tailEnd/>
          </a:ln>
        </p:spPr>
        <p:txBody>
          <a:bodyPr wrap="square">
            <a:spAutoFit/>
          </a:bodyPr>
          <a:lstStyle/>
          <a:p>
            <a:pPr marL="2062163" indent="-2062163" defTabSz="914400" fontAlgn="base">
              <a:lnSpc>
                <a:spcPts val="2400"/>
              </a:lnSpc>
              <a:spcAft>
                <a:spcPct val="0"/>
              </a:spcAft>
              <a:defRPr/>
            </a:pPr>
            <a:r>
              <a:rPr kumimoji="1" lang="en-US" altLang="ja-JP" sz="2000" dirty="0">
                <a:solidFill>
                  <a:srgbClr val="131313"/>
                </a:solidFill>
                <a:latin typeface="Meiryo UI" panose="020B0604030504040204" pitchFamily="50" charset="-128"/>
                <a:ea typeface="Meiryo UI" panose="020B0604030504040204" pitchFamily="50" charset="-128"/>
              </a:rPr>
              <a:t>○</a:t>
            </a:r>
            <a:r>
              <a:rPr kumimoji="1" lang="ja-JP" altLang="en-US" sz="2000" dirty="0">
                <a:solidFill>
                  <a:srgbClr val="131313"/>
                </a:solidFill>
                <a:latin typeface="Meiryo UI" panose="020B0604030504040204" pitchFamily="50" charset="-128"/>
                <a:ea typeface="Meiryo UI" panose="020B0604030504040204" pitchFamily="50" charset="-128"/>
              </a:rPr>
              <a:t>　国際的な秘密　　　：</a:t>
            </a:r>
            <a:r>
              <a:rPr kumimoji="1" lang="ja-JP" altLang="en-US" dirty="0">
                <a:solidFill>
                  <a:srgbClr val="131313"/>
                </a:solidFill>
                <a:latin typeface="Meiryo UI" panose="020B0604030504040204" pitchFamily="50" charset="-128"/>
                <a:ea typeface="Meiryo UI" panose="020B0604030504040204" pitchFamily="50" charset="-128"/>
              </a:rPr>
              <a:t>国際間又は二国間条約に基づき国際的に定められている秘密</a:t>
            </a:r>
            <a:endParaRPr kumimoji="1" lang="en-US" altLang="ja-JP" dirty="0">
              <a:solidFill>
                <a:srgbClr val="131313"/>
              </a:solidFill>
              <a:latin typeface="Meiryo UI" panose="020B0604030504040204" pitchFamily="50" charset="-128"/>
              <a:ea typeface="Meiryo UI" panose="020B0604030504040204" pitchFamily="50" charset="-128"/>
            </a:endParaRPr>
          </a:p>
          <a:p>
            <a:pPr marL="2660650" indent="-2660650" defTabSz="914400" fontAlgn="base">
              <a:lnSpc>
                <a:spcPts val="2400"/>
              </a:lnSpc>
              <a:spcAft>
                <a:spcPct val="0"/>
              </a:spcAft>
              <a:tabLst>
                <a:tab pos="2687638" algn="l"/>
              </a:tabLst>
              <a:defRPr/>
            </a:pPr>
            <a:r>
              <a:rPr kumimoji="1" lang="ja-JP" altLang="en-US" sz="2000" dirty="0">
                <a:solidFill>
                  <a:srgbClr val="131313"/>
                </a:solidFill>
                <a:latin typeface="Meiryo UI" panose="020B0604030504040204" pitchFamily="50" charset="-128"/>
                <a:ea typeface="Meiryo UI" panose="020B0604030504040204" pitchFamily="50" charset="-128"/>
              </a:rPr>
              <a:t>○　国家の秘密　 　　　：</a:t>
            </a:r>
            <a:r>
              <a:rPr kumimoji="1" lang="ja-JP" altLang="en-US" dirty="0">
                <a:solidFill>
                  <a:srgbClr val="131313"/>
                </a:solidFill>
                <a:latin typeface="Meiryo UI" panose="020B0604030504040204" pitchFamily="50" charset="-128"/>
                <a:ea typeface="Meiryo UI" panose="020B0604030504040204" pitchFamily="50" charset="-128"/>
              </a:rPr>
              <a:t>秘密の漏えいが国の安全又は利益に重大な損害を与えるものとして、法令等に基づき行政機関が定めた秘密（いわゆる特定秘密）　</a:t>
            </a:r>
          </a:p>
          <a:p>
            <a:pPr marL="2605088" indent="-2605088" defTabSz="914400" fontAlgn="base">
              <a:lnSpc>
                <a:spcPts val="2400"/>
              </a:lnSpc>
              <a:spcAft>
                <a:spcPct val="0"/>
              </a:spcAft>
              <a:defRPr/>
            </a:pPr>
            <a:r>
              <a:rPr kumimoji="1" lang="ja-JP" altLang="en-US" sz="2000" dirty="0">
                <a:solidFill>
                  <a:srgbClr val="131313"/>
                </a:solidFill>
                <a:latin typeface="Meiryo UI" panose="020B0604030504040204" pitchFamily="50" charset="-128"/>
                <a:ea typeface="Meiryo UI" panose="020B0604030504040204" pitchFamily="50" charset="-128"/>
              </a:rPr>
              <a:t>○　企業等団体の秘密：</a:t>
            </a:r>
            <a:r>
              <a:rPr kumimoji="1" lang="ja-JP" altLang="en-US" dirty="0">
                <a:solidFill>
                  <a:srgbClr val="131313"/>
                </a:solidFill>
                <a:latin typeface="Meiryo UI" panose="020B0604030504040204" pitchFamily="50" charset="-128"/>
                <a:ea typeface="Meiryo UI" panose="020B0604030504040204" pitchFamily="50" charset="-128"/>
              </a:rPr>
              <a:t>秘密として管理されている生産方法、販売方法その他の事業活動に有用な技術上又は営業上の情報であって、公然と知られていないもの</a:t>
            </a:r>
            <a:endParaRPr kumimoji="1" lang="en-US" altLang="ja-JP" dirty="0">
              <a:solidFill>
                <a:srgbClr val="000099"/>
              </a:solidFill>
              <a:latin typeface="Meiryo UI" panose="020B0604030504040204" pitchFamily="50" charset="-128"/>
              <a:ea typeface="Meiryo UI" panose="020B0604030504040204" pitchFamily="50" charset="-128"/>
            </a:endParaRPr>
          </a:p>
        </p:txBody>
      </p:sp>
      <p:sp>
        <p:nvSpPr>
          <p:cNvPr id="11" name="Rectangle 2">
            <a:extLst>
              <a:ext uri="{FF2B5EF4-FFF2-40B4-BE49-F238E27FC236}">
                <a16:creationId xmlns:a16="http://schemas.microsoft.com/office/drawing/2014/main" id="{E9DF9C0E-28C6-4E85-BD71-B96DF9EC6BE1}"/>
              </a:ext>
            </a:extLst>
          </p:cNvPr>
          <p:cNvSpPr txBox="1">
            <a:spLocks noChangeArrowheads="1"/>
          </p:cNvSpPr>
          <p:nvPr/>
        </p:nvSpPr>
        <p:spPr>
          <a:xfrm>
            <a:off x="69678" y="132675"/>
            <a:ext cx="2888557"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１　秘密の概説</a:t>
            </a:r>
          </a:p>
        </p:txBody>
      </p:sp>
      <p:sp>
        <p:nvSpPr>
          <p:cNvPr id="12" name="スライド番号プレースホルダー 4">
            <a:extLst>
              <a:ext uri="{FF2B5EF4-FFF2-40B4-BE49-F238E27FC236}">
                <a16:creationId xmlns:a16="http://schemas.microsoft.com/office/drawing/2014/main" id="{6EA50F42-77F2-4E31-9C19-B8D207200217}"/>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4</a:t>
            </a:fld>
            <a:endParaRPr kumimoji="1" lang="ja-JP" altLang="en-US" sz="1400" dirty="0">
              <a:latin typeface="Meiryo UI" panose="020B0604030504040204" pitchFamily="50" charset="-128"/>
              <a:ea typeface="Meiryo UI" panose="020B0604030504040204" pitchFamily="50" charset="-128"/>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a:extLst>
              <a:ext uri="{FF2B5EF4-FFF2-40B4-BE49-F238E27FC236}">
                <a16:creationId xmlns:a16="http://schemas.microsoft.com/office/drawing/2014/main" id="{84F6B5FF-FA90-F9B3-BDC6-216CC4683572}"/>
              </a:ext>
            </a:extLst>
          </p:cNvPr>
          <p:cNvSpPr txBox="1">
            <a:spLocks noChangeArrowheads="1"/>
          </p:cNvSpPr>
          <p:nvPr/>
        </p:nvSpPr>
        <p:spPr bwMode="auto">
          <a:xfrm>
            <a:off x="595561" y="1275481"/>
            <a:ext cx="9177089" cy="5557548"/>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marL="123825" indent="-123825" defTabSz="914400" eaLnBrk="1" fontAlgn="base" hangingPunct="1">
              <a:spcBef>
                <a:spcPct val="5000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ア　特定資料等を保全する体制及び特定資料等の保護措置の実施の状況について、定期的に検証しなければならない。</a:t>
            </a:r>
            <a:endParaRPr lang="en-US" altLang="ja-JP" sz="18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ts val="240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イ　検証に当たっては、次に掲げる事項を考慮したリスク査定を実施する。</a:t>
            </a:r>
            <a:endParaRPr lang="en-US" altLang="ja-JP" sz="18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ts val="180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rPr>
              <a:t>・　特定資料等の保護に対して起こり得る脅威についての想定</a:t>
            </a:r>
            <a:endParaRPr lang="en-US" altLang="ja-JP" sz="16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ts val="1200"/>
              </a:spcBef>
              <a:spcAft>
                <a:spcPct val="0"/>
              </a:spcAft>
              <a:buNone/>
              <a:defRPr/>
            </a:pPr>
            <a:r>
              <a:rPr lang="ja-JP" altLang="en-US" sz="1600" dirty="0">
                <a:solidFill>
                  <a:prstClr val="black"/>
                </a:solidFill>
                <a:latin typeface="Meiryo UI" panose="020B0604030504040204" pitchFamily="50" charset="-128"/>
                <a:ea typeface="Meiryo UI" panose="020B0604030504040204" pitchFamily="50" charset="-128"/>
              </a:rPr>
              <a:t>　・　特定資料等に対して不正なアクセスを行おうとする者についての想定 </a:t>
            </a:r>
            <a:endParaRPr lang="en-US" altLang="ja-JP" sz="16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ts val="1200"/>
              </a:spcBef>
              <a:spcAft>
                <a:spcPct val="0"/>
              </a:spcAft>
              <a:buNone/>
              <a:defRPr/>
            </a:pPr>
            <a:r>
              <a:rPr lang="ja-JP" altLang="en-US" sz="1600" dirty="0">
                <a:solidFill>
                  <a:prstClr val="black"/>
                </a:solidFill>
                <a:latin typeface="Meiryo UI" panose="020B0604030504040204" pitchFamily="50" charset="-128"/>
                <a:ea typeface="Meiryo UI" panose="020B0604030504040204" pitchFamily="50" charset="-128"/>
              </a:rPr>
              <a:t>　・　特定資料等への不正なアクセスとして想定される行為の態様</a:t>
            </a:r>
            <a:endParaRPr lang="en-US" altLang="ja-JP" sz="1600" dirty="0">
              <a:solidFill>
                <a:prstClr val="black"/>
              </a:solidFill>
              <a:latin typeface="Meiryo UI" panose="020B0604030504040204" pitchFamily="50" charset="-128"/>
              <a:ea typeface="Meiryo UI" panose="020B0604030504040204" pitchFamily="50" charset="-128"/>
            </a:endParaRPr>
          </a:p>
          <a:p>
            <a:pPr marL="400050" indent="-400050" defTabSz="914400" eaLnBrk="1" fontAlgn="base" hangingPunct="1">
              <a:spcBef>
                <a:spcPts val="1200"/>
              </a:spcBef>
              <a:spcAft>
                <a:spcPct val="0"/>
              </a:spcAft>
              <a:buNone/>
              <a:defRPr/>
            </a:pPr>
            <a:r>
              <a:rPr lang="ja-JP" altLang="en-US" sz="1600" dirty="0">
                <a:solidFill>
                  <a:prstClr val="black"/>
                </a:solidFill>
                <a:latin typeface="Meiryo UI" panose="020B0604030504040204" pitchFamily="50" charset="-128"/>
                <a:ea typeface="Meiryo UI" panose="020B0604030504040204" pitchFamily="50" charset="-128"/>
              </a:rPr>
              <a:t>　・　特定資料等への不正なアクセスとして想定される行為が行われた場合の保全体制及び保護措置のぜい弱性の程度</a:t>
            </a:r>
            <a:endParaRPr lang="en-US" altLang="ja-JP" sz="1600" dirty="0">
              <a:solidFill>
                <a:prstClr val="black"/>
              </a:solidFill>
              <a:latin typeface="Meiryo UI" panose="020B0604030504040204" pitchFamily="50" charset="-128"/>
              <a:ea typeface="Meiryo UI" panose="020B0604030504040204" pitchFamily="50" charset="-128"/>
            </a:endParaRPr>
          </a:p>
          <a:p>
            <a:pPr marL="400050" indent="-400050" defTabSz="914400" eaLnBrk="1" fontAlgn="base" hangingPunct="1">
              <a:spcBef>
                <a:spcPts val="1200"/>
              </a:spcBef>
              <a:spcAft>
                <a:spcPct val="0"/>
              </a:spcAft>
              <a:buNone/>
              <a:defRPr/>
            </a:pPr>
            <a:r>
              <a:rPr lang="ja-JP" altLang="en-US" sz="1600" dirty="0">
                <a:solidFill>
                  <a:prstClr val="black"/>
                </a:solidFill>
                <a:latin typeface="Meiryo UI" panose="020B0604030504040204" pitchFamily="50" charset="-128"/>
                <a:ea typeface="Meiryo UI" panose="020B0604030504040204" pitchFamily="50" charset="-128"/>
              </a:rPr>
              <a:t>　・　特定資料等が不正に開示され又は使用され、改ざんされ、破壊等された場合に生じる被害の程度</a:t>
            </a:r>
            <a:endParaRPr lang="en-US" altLang="ja-JP" sz="1600" dirty="0">
              <a:solidFill>
                <a:prstClr val="black"/>
              </a:solidFill>
              <a:latin typeface="Meiryo UI" panose="020B0604030504040204" pitchFamily="50" charset="-128"/>
              <a:ea typeface="Meiryo UI" panose="020B0604030504040204" pitchFamily="50" charset="-128"/>
            </a:endParaRPr>
          </a:p>
          <a:p>
            <a:pPr marL="400050" indent="-400050" defTabSz="914400" eaLnBrk="1" fontAlgn="base" hangingPunct="1">
              <a:spcBef>
                <a:spcPts val="1200"/>
              </a:spcBef>
              <a:spcAft>
                <a:spcPct val="0"/>
              </a:spcAft>
              <a:buNone/>
              <a:defRPr/>
            </a:pPr>
            <a:r>
              <a:rPr lang="ja-JP" altLang="en-US" sz="1600" dirty="0">
                <a:solidFill>
                  <a:prstClr val="black"/>
                </a:solidFill>
                <a:latin typeface="Meiryo UI" panose="020B0604030504040204" pitchFamily="50" charset="-128"/>
                <a:ea typeface="Meiryo UI" panose="020B0604030504040204" pitchFamily="50" charset="-128"/>
              </a:rPr>
              <a:t>　・　特定資料等の取扱いの業務に関し、特定資料等の取扱いの業務を行う組織内に存在する脅威の想定</a:t>
            </a:r>
            <a:endParaRPr lang="en-US" altLang="ja-JP" sz="1600" dirty="0">
              <a:solidFill>
                <a:prstClr val="black"/>
              </a:solidFill>
              <a:latin typeface="Meiryo UI" panose="020B0604030504040204" pitchFamily="50" charset="-128"/>
              <a:ea typeface="Meiryo UI" panose="020B0604030504040204" pitchFamily="50" charset="-128"/>
            </a:endParaRPr>
          </a:p>
          <a:p>
            <a:pPr marL="400050" indent="-400050" defTabSz="914400" eaLnBrk="1" fontAlgn="base" hangingPunct="1">
              <a:spcBef>
                <a:spcPts val="1200"/>
              </a:spcBef>
              <a:spcAft>
                <a:spcPct val="0"/>
              </a:spcAft>
              <a:buNone/>
              <a:defRPr/>
            </a:pPr>
            <a:r>
              <a:rPr lang="ja-JP" altLang="en-US" sz="1600" dirty="0">
                <a:solidFill>
                  <a:prstClr val="black"/>
                </a:solidFill>
                <a:latin typeface="Meiryo UI" panose="020B0604030504040204" pitchFamily="50" charset="-128"/>
                <a:ea typeface="Meiryo UI" panose="020B0604030504040204" pitchFamily="50" charset="-128"/>
              </a:rPr>
              <a:t>　・　特定資料等の取扱いの業務に関し、特定資料等の取扱いの業務を行う組織の外部に存在する脅威の想定 </a:t>
            </a:r>
            <a:endParaRPr lang="en-US" altLang="ja-JP" sz="1600" dirty="0">
              <a:solidFill>
                <a:prstClr val="black"/>
              </a:solidFill>
              <a:latin typeface="Meiryo UI" panose="020B0604030504040204" pitchFamily="50" charset="-128"/>
              <a:ea typeface="Meiryo UI" panose="020B0604030504040204" pitchFamily="50" charset="-128"/>
            </a:endParaRPr>
          </a:p>
          <a:p>
            <a:pPr marL="161925" indent="-161925" defTabSz="914400" eaLnBrk="1" fontAlgn="base" hangingPunct="1">
              <a:spcBef>
                <a:spcPts val="2400"/>
              </a:spcBef>
              <a:spcAft>
                <a:spcPct val="0"/>
              </a:spcAft>
              <a:buNone/>
              <a:defRPr/>
            </a:pPr>
            <a:r>
              <a:rPr lang="ja-JP" altLang="en-US" sz="1800" dirty="0">
                <a:solidFill>
                  <a:prstClr val="black"/>
                </a:solidFill>
                <a:latin typeface="Meiryo UI" panose="020B0604030504040204" pitchFamily="50" charset="-128"/>
                <a:ea typeface="Meiryo UI" panose="020B0604030504040204" pitchFamily="50" charset="-128"/>
              </a:rPr>
              <a:t>ウ　検証を行った場合において、その保全体制又は保護措置を改善する必要性を認めたときは、検証結果に応じた改善を行わなければならない。</a:t>
            </a:r>
            <a:endParaRPr lang="en-US" altLang="ja-JP" sz="1800" dirty="0">
              <a:solidFill>
                <a:prstClr val="black"/>
              </a:solidFill>
              <a:latin typeface="Meiryo UI" panose="020B0604030504040204" pitchFamily="50" charset="-128"/>
              <a:ea typeface="Meiryo UI" panose="020B0604030504040204" pitchFamily="50" charset="-128"/>
            </a:endParaRPr>
          </a:p>
        </p:txBody>
      </p:sp>
      <p:sp>
        <p:nvSpPr>
          <p:cNvPr id="7" name="スライド番号プレースホルダー 4">
            <a:extLst>
              <a:ext uri="{FF2B5EF4-FFF2-40B4-BE49-F238E27FC236}">
                <a16:creationId xmlns:a16="http://schemas.microsoft.com/office/drawing/2014/main" id="{33BC4360-039D-4364-9DCD-C42816EE0768}"/>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40</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BD9DA85D-C723-42AC-B10E-E082955E69E8}"/>
              </a:ext>
            </a:extLst>
          </p:cNvPr>
          <p:cNvSpPr txBox="1">
            <a:spLocks noChangeArrowheads="1"/>
          </p:cNvSpPr>
          <p:nvPr/>
        </p:nvSpPr>
        <p:spPr>
          <a:xfrm>
            <a:off x="69676" y="132675"/>
            <a:ext cx="7712250"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11</a:t>
            </a:r>
            <a:r>
              <a:rPr lang="ja-JP" altLang="en-US" sz="2400" dirty="0">
                <a:solidFill>
                  <a:prstClr val="white"/>
                </a:solidFill>
                <a:latin typeface="Meiryo UI" panose="020B0604030504040204" pitchFamily="50" charset="-128"/>
                <a:ea typeface="Meiryo UI" panose="020B0604030504040204" pitchFamily="50" charset="-128"/>
              </a:rPr>
              <a:t>　秘密保全体制等の検証及び秘密取扱状況の点検等</a:t>
            </a:r>
          </a:p>
        </p:txBody>
      </p:sp>
      <p:sp>
        <p:nvSpPr>
          <p:cNvPr id="9" name="Rectangle 386">
            <a:extLst>
              <a:ext uri="{FF2B5EF4-FFF2-40B4-BE49-F238E27FC236}">
                <a16:creationId xmlns:a16="http://schemas.microsoft.com/office/drawing/2014/main" id="{DB341179-D5C6-425B-8076-C57839234E75}"/>
              </a:ext>
            </a:extLst>
          </p:cNvPr>
          <p:cNvSpPr>
            <a:spLocks noChangeArrowheads="1"/>
          </p:cNvSpPr>
          <p:nvPr/>
        </p:nvSpPr>
        <p:spPr bwMode="auto">
          <a:xfrm>
            <a:off x="133350" y="843803"/>
            <a:ext cx="88011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（１）秘密保全体制及び秘密の保護措置の検証</a:t>
            </a:r>
            <a:endParaRPr lang="en-US" altLang="ja-JP" sz="2400" dirty="0">
              <a:solidFill>
                <a:prstClr val="black"/>
              </a:solidFill>
              <a:latin typeface="Meiryo UI" panose="020B0604030504040204" pitchFamily="50" charset="-128"/>
              <a:ea typeface="Meiryo UI" panose="020B0604030504040204" pitchFamily="50" charset="-128"/>
            </a:endParaRPr>
          </a:p>
        </p:txBody>
      </p:sp>
      <p:graphicFrame>
        <p:nvGraphicFramePr>
          <p:cNvPr id="4" name="表 3">
            <a:extLst>
              <a:ext uri="{FF2B5EF4-FFF2-40B4-BE49-F238E27FC236}">
                <a16:creationId xmlns:a16="http://schemas.microsoft.com/office/drawing/2014/main" id="{640BDB08-3214-42C1-8DB9-8865FACAAA93}"/>
              </a:ext>
            </a:extLst>
          </p:cNvPr>
          <p:cNvGraphicFramePr>
            <a:graphicFrameLocks noGrp="1"/>
          </p:cNvGraphicFramePr>
          <p:nvPr>
            <p:extLst>
              <p:ext uri="{D42A27DB-BD31-4B8C-83A1-F6EECF244321}">
                <p14:modId xmlns:p14="http://schemas.microsoft.com/office/powerpoint/2010/main" val="2734177297"/>
              </p:ext>
            </p:extLst>
          </p:nvPr>
        </p:nvGraphicFramePr>
        <p:xfrm>
          <a:off x="10077450" y="1305468"/>
          <a:ext cx="3199522" cy="316080"/>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3731376028"/>
                    </a:ext>
                  </a:extLst>
                </a:gridCol>
                <a:gridCol w="2910409">
                  <a:extLst>
                    <a:ext uri="{9D8B030D-6E8A-4147-A177-3AD203B41FA5}">
                      <a16:colId xmlns:a16="http://schemas.microsoft.com/office/drawing/2014/main" val="3581458366"/>
                    </a:ext>
                  </a:extLst>
                </a:gridCol>
              </a:tblGrid>
              <a:tr h="316080">
                <a:tc>
                  <a:txBody>
                    <a:bodyPr/>
                    <a:lstStyle/>
                    <a:p>
                      <a:pPr algn="ctr" fontAlgn="ctr"/>
                      <a:r>
                        <a:rPr lang="en-US" altLang="ja-JP" sz="1000" u="none" strike="noStrike" dirty="0">
                          <a:effectLst/>
                        </a:rPr>
                        <a:t>57</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秘密保全体制及び秘密の保護措置の検証について記載されているか。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497149648"/>
                  </a:ext>
                </a:extLst>
              </a:tr>
            </a:tbl>
          </a:graphicData>
        </a:graphic>
      </p:graphicFrame>
    </p:spTree>
    <p:extLst>
      <p:ext uri="{BB962C8B-B14F-4D97-AF65-F5344CB8AC3E}">
        <p14:creationId xmlns:p14="http://schemas.microsoft.com/office/powerpoint/2010/main" val="1334164395"/>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5">
            <a:extLst>
              <a:ext uri="{FF2B5EF4-FFF2-40B4-BE49-F238E27FC236}">
                <a16:creationId xmlns:a16="http://schemas.microsoft.com/office/drawing/2014/main" id="{9AD5F6EB-9C6E-D7BB-6302-0674DD697E4B}"/>
              </a:ext>
            </a:extLst>
          </p:cNvPr>
          <p:cNvSpPr txBox="1">
            <a:spLocks noChangeArrowheads="1"/>
          </p:cNvSpPr>
          <p:nvPr/>
        </p:nvSpPr>
        <p:spPr bwMode="auto">
          <a:xfrm>
            <a:off x="776536" y="1293288"/>
            <a:ext cx="8801100" cy="2710615"/>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marL="88900" indent="-88900" defTabSz="914400" eaLnBrk="1" fontAlgn="base" hangingPunct="1">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毎月１回以上、特定資料等の保護措置の実施の状況についての点検を行い、管轄防衛局等にその結果を報告しなければならない。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marL="177800" indent="-177800" defTabSz="914400" eaLnBrk="1" fontAlgn="base" hangingPunct="1">
              <a:spcBef>
                <a:spcPts val="18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３か月に１回以上、秘密保全施設等及び秘密取扱情報システムついての点検を行い、リスクを査定し、管轄防衛局等にその結果を報告しなければならない。</a:t>
            </a:r>
          </a:p>
          <a:p>
            <a:pPr marL="177800" indent="-177800" defTabSz="914400" eaLnBrk="1" fontAlgn="base" hangingPunct="1">
              <a:spcBef>
                <a:spcPts val="18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ウ　</a:t>
            </a:r>
            <a:r>
              <a:rPr lang="ja-JP" altLang="ja-JP" sz="2000" dirty="0">
                <a:latin typeface="Meiryo UI" panose="020B0604030504040204" pitchFamily="50" charset="-128"/>
                <a:ea typeface="Meiryo UI" panose="020B0604030504040204" pitchFamily="50" charset="-128"/>
                <a:cs typeface="ＭＳ Ｐゴシック" panose="020B0600070205080204" pitchFamily="50" charset="-128"/>
              </a:rPr>
              <a:t> １年に１回以上、保全組織の体制、秘密保全規則、保全教育の体制、秘密保全施設、秘密取扱情報システムの体制についての点検を行い、リスクを査定し、管轄防衛局等にその結果を報告しなければならない。</a:t>
            </a:r>
            <a:endParaRPr lang="en-US" altLang="ja-JP" sz="2000" dirty="0">
              <a:latin typeface="Meiryo UI" panose="020B0604030504040204" pitchFamily="50" charset="-128"/>
              <a:ea typeface="Meiryo UI" panose="020B0604030504040204" pitchFamily="50" charset="-128"/>
            </a:endParaRPr>
          </a:p>
        </p:txBody>
      </p:sp>
      <p:sp>
        <p:nvSpPr>
          <p:cNvPr id="11" name="Rectangle 386">
            <a:extLst>
              <a:ext uri="{FF2B5EF4-FFF2-40B4-BE49-F238E27FC236}">
                <a16:creationId xmlns:a16="http://schemas.microsoft.com/office/drawing/2014/main" id="{29F1AF09-BB97-4C37-A97A-7B9FB3049F43}"/>
              </a:ext>
            </a:extLst>
          </p:cNvPr>
          <p:cNvSpPr>
            <a:spLocks noChangeArrowheads="1"/>
          </p:cNvSpPr>
          <p:nvPr/>
        </p:nvSpPr>
        <p:spPr bwMode="auto">
          <a:xfrm>
            <a:off x="128367" y="4260722"/>
            <a:ext cx="88011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（３）防衛省による実地検査・調査</a:t>
            </a:r>
            <a:endParaRPr lang="en-US" altLang="ja-JP" sz="2400" dirty="0">
              <a:solidFill>
                <a:prstClr val="black"/>
              </a:solidFill>
              <a:latin typeface="Meiryo UI" panose="020B0604030504040204" pitchFamily="50" charset="-128"/>
              <a:ea typeface="Meiryo UI" panose="020B0604030504040204" pitchFamily="50" charset="-128"/>
            </a:endParaRPr>
          </a:p>
        </p:txBody>
      </p:sp>
      <p:sp>
        <p:nvSpPr>
          <p:cNvPr id="13" name="Text Box 5">
            <a:extLst>
              <a:ext uri="{FF2B5EF4-FFF2-40B4-BE49-F238E27FC236}">
                <a16:creationId xmlns:a16="http://schemas.microsoft.com/office/drawing/2014/main" id="{80B5DD2B-760F-F921-657A-00A58774AF9B}"/>
              </a:ext>
            </a:extLst>
          </p:cNvPr>
          <p:cNvSpPr txBox="1">
            <a:spLocks noChangeArrowheads="1"/>
          </p:cNvSpPr>
          <p:nvPr/>
        </p:nvSpPr>
        <p:spPr bwMode="auto">
          <a:xfrm>
            <a:off x="767572" y="4697806"/>
            <a:ext cx="8810064" cy="1556453"/>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marL="177800" indent="-177800" defTabSz="914400" eaLnBrk="1" fontAlgn="base" hangingPunct="1">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点検の結果の報告に基づいて、防衛省又はその指定した者が行う実地の検査を受けなければならない。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marL="177800" indent="-177800" defTabSz="914400" eaLnBrk="1" fontAlgn="base" hangingPunct="1">
              <a:spcBef>
                <a:spcPts val="18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アの検査にて更に検査する必要があると認められたときは、秘密保全の体制及び特定資料等の保護措置の実施の状況を調査し、及び必要な指導が行われる。</a:t>
            </a:r>
          </a:p>
        </p:txBody>
      </p:sp>
      <p:sp>
        <p:nvSpPr>
          <p:cNvPr id="8" name="スライド番号プレースホルダー 4">
            <a:extLst>
              <a:ext uri="{FF2B5EF4-FFF2-40B4-BE49-F238E27FC236}">
                <a16:creationId xmlns:a16="http://schemas.microsoft.com/office/drawing/2014/main" id="{7E786CE4-5A4C-40A9-9EE9-B6920A440F1A}"/>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41</a:t>
            </a:fld>
            <a:endParaRPr kumimoji="1" lang="ja-JP" altLang="en-US" sz="1400" dirty="0">
              <a:latin typeface="Meiryo UI" panose="020B0604030504040204" pitchFamily="50" charset="-128"/>
              <a:ea typeface="Meiryo UI" panose="020B0604030504040204" pitchFamily="50" charset="-128"/>
            </a:endParaRPr>
          </a:p>
        </p:txBody>
      </p:sp>
      <p:sp>
        <p:nvSpPr>
          <p:cNvPr id="12" name="Rectangle 2">
            <a:extLst>
              <a:ext uri="{FF2B5EF4-FFF2-40B4-BE49-F238E27FC236}">
                <a16:creationId xmlns:a16="http://schemas.microsoft.com/office/drawing/2014/main" id="{53BB62AD-206C-4F6F-8328-EA7584B17084}"/>
              </a:ext>
            </a:extLst>
          </p:cNvPr>
          <p:cNvSpPr txBox="1">
            <a:spLocks noChangeArrowheads="1"/>
          </p:cNvSpPr>
          <p:nvPr/>
        </p:nvSpPr>
        <p:spPr>
          <a:xfrm>
            <a:off x="69676" y="132675"/>
            <a:ext cx="7712250"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11</a:t>
            </a:r>
            <a:r>
              <a:rPr lang="ja-JP" altLang="en-US" sz="2400" dirty="0">
                <a:solidFill>
                  <a:prstClr val="white"/>
                </a:solidFill>
                <a:latin typeface="Meiryo UI" panose="020B0604030504040204" pitchFamily="50" charset="-128"/>
                <a:ea typeface="Meiryo UI" panose="020B0604030504040204" pitchFamily="50" charset="-128"/>
              </a:rPr>
              <a:t>　秘密保全体制等の検証及び秘密取扱状況の点検等</a:t>
            </a:r>
          </a:p>
        </p:txBody>
      </p:sp>
      <p:sp>
        <p:nvSpPr>
          <p:cNvPr id="14" name="Rectangle 386">
            <a:extLst>
              <a:ext uri="{FF2B5EF4-FFF2-40B4-BE49-F238E27FC236}">
                <a16:creationId xmlns:a16="http://schemas.microsoft.com/office/drawing/2014/main" id="{F85A0560-C229-4661-83A0-A7CEFD6AE56D}"/>
              </a:ext>
            </a:extLst>
          </p:cNvPr>
          <p:cNvSpPr>
            <a:spLocks noChangeArrowheads="1"/>
          </p:cNvSpPr>
          <p:nvPr/>
        </p:nvSpPr>
        <p:spPr bwMode="auto">
          <a:xfrm>
            <a:off x="133350" y="844409"/>
            <a:ext cx="88011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（２）防衛事業適合事業者による自己点検</a:t>
            </a:r>
            <a:endParaRPr lang="en-US" altLang="ja-JP" sz="2400" dirty="0">
              <a:solidFill>
                <a:prstClr val="black"/>
              </a:solidFill>
              <a:latin typeface="Meiryo UI" panose="020B0604030504040204" pitchFamily="50" charset="-128"/>
              <a:ea typeface="Meiryo UI" panose="020B0604030504040204" pitchFamily="50" charset="-128"/>
            </a:endParaRPr>
          </a:p>
        </p:txBody>
      </p:sp>
      <p:graphicFrame>
        <p:nvGraphicFramePr>
          <p:cNvPr id="15" name="表 14">
            <a:extLst>
              <a:ext uri="{FF2B5EF4-FFF2-40B4-BE49-F238E27FC236}">
                <a16:creationId xmlns:a16="http://schemas.microsoft.com/office/drawing/2014/main" id="{B593EEA6-0F82-4DD0-A37C-6365CBF2CD1F}"/>
              </a:ext>
            </a:extLst>
          </p:cNvPr>
          <p:cNvGraphicFramePr>
            <a:graphicFrameLocks noGrp="1"/>
          </p:cNvGraphicFramePr>
          <p:nvPr>
            <p:extLst>
              <p:ext uri="{D42A27DB-BD31-4B8C-83A1-F6EECF244321}">
                <p14:modId xmlns:p14="http://schemas.microsoft.com/office/powerpoint/2010/main" val="1935286454"/>
              </p:ext>
            </p:extLst>
          </p:nvPr>
        </p:nvGraphicFramePr>
        <p:xfrm>
          <a:off x="10039350" y="1076325"/>
          <a:ext cx="3199522" cy="162365"/>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3844784118"/>
                    </a:ext>
                  </a:extLst>
                </a:gridCol>
                <a:gridCol w="2910409">
                  <a:extLst>
                    <a:ext uri="{9D8B030D-6E8A-4147-A177-3AD203B41FA5}">
                      <a16:colId xmlns:a16="http://schemas.microsoft.com/office/drawing/2014/main" val="2682089726"/>
                    </a:ext>
                  </a:extLst>
                </a:gridCol>
              </a:tblGrid>
              <a:tr h="162365">
                <a:tc>
                  <a:txBody>
                    <a:bodyPr/>
                    <a:lstStyle/>
                    <a:p>
                      <a:pPr algn="ctr" fontAlgn="ctr"/>
                      <a:r>
                        <a:rPr lang="en-US" altLang="ja-JP" sz="1000" u="none" strike="noStrike" dirty="0">
                          <a:effectLst/>
                        </a:rPr>
                        <a:t>58</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自己点検の種類、頻度、要領が記載されているか。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279023512"/>
                  </a:ext>
                </a:extLst>
              </a:tr>
            </a:tbl>
          </a:graphicData>
        </a:graphic>
      </p:graphicFrame>
      <p:graphicFrame>
        <p:nvGraphicFramePr>
          <p:cNvPr id="3" name="表 2">
            <a:extLst>
              <a:ext uri="{FF2B5EF4-FFF2-40B4-BE49-F238E27FC236}">
                <a16:creationId xmlns:a16="http://schemas.microsoft.com/office/drawing/2014/main" id="{99557CA1-5C21-43C1-9384-453B43277F77}"/>
              </a:ext>
            </a:extLst>
          </p:cNvPr>
          <p:cNvGraphicFramePr>
            <a:graphicFrameLocks noGrp="1"/>
          </p:cNvGraphicFramePr>
          <p:nvPr>
            <p:extLst>
              <p:ext uri="{D42A27DB-BD31-4B8C-83A1-F6EECF244321}">
                <p14:modId xmlns:p14="http://schemas.microsoft.com/office/powerpoint/2010/main" val="1181877594"/>
              </p:ext>
            </p:extLst>
          </p:nvPr>
        </p:nvGraphicFramePr>
        <p:xfrm>
          <a:off x="9959197" y="4819650"/>
          <a:ext cx="3199522" cy="306411"/>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3541888712"/>
                    </a:ext>
                  </a:extLst>
                </a:gridCol>
                <a:gridCol w="2910409">
                  <a:extLst>
                    <a:ext uri="{9D8B030D-6E8A-4147-A177-3AD203B41FA5}">
                      <a16:colId xmlns:a16="http://schemas.microsoft.com/office/drawing/2014/main" val="2020190356"/>
                    </a:ext>
                  </a:extLst>
                </a:gridCol>
              </a:tblGrid>
              <a:tr h="162365">
                <a:tc>
                  <a:txBody>
                    <a:bodyPr/>
                    <a:lstStyle/>
                    <a:p>
                      <a:pPr algn="ctr" fontAlgn="ctr"/>
                      <a:r>
                        <a:rPr lang="en-US" altLang="ja-JP" sz="1000" u="none" strike="noStrike" dirty="0">
                          <a:effectLst/>
                        </a:rPr>
                        <a:t>59</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防衛省による保全検査に関することが記載されているか。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1810363197"/>
                  </a:ext>
                </a:extLst>
              </a:tr>
            </a:tbl>
          </a:graphicData>
        </a:graphic>
      </p:graphicFrame>
    </p:spTree>
    <p:extLst>
      <p:ext uri="{BB962C8B-B14F-4D97-AF65-F5344CB8AC3E}">
        <p14:creationId xmlns:p14="http://schemas.microsoft.com/office/powerpoint/2010/main" val="1845370965"/>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a:extLst>
              <a:ext uri="{FF2B5EF4-FFF2-40B4-BE49-F238E27FC236}">
                <a16:creationId xmlns:a16="http://schemas.microsoft.com/office/drawing/2014/main" id="{84F6B5FF-FA90-F9B3-BDC6-216CC4683572}"/>
              </a:ext>
            </a:extLst>
          </p:cNvPr>
          <p:cNvSpPr txBox="1">
            <a:spLocks noChangeArrowheads="1"/>
          </p:cNvSpPr>
          <p:nvPr/>
        </p:nvSpPr>
        <p:spPr bwMode="auto">
          <a:xfrm>
            <a:off x="704529" y="1403892"/>
            <a:ext cx="8801100" cy="4865051"/>
          </a:xfrm>
          <a:prstGeom prst="rect">
            <a:avLst/>
          </a:prstGeom>
          <a:noFill/>
          <a:ln>
            <a:noFill/>
          </a:ln>
          <a:effectLst/>
          <a:extLst>
            <a:ext uri="{909E8E84-426E-40DD-AFC4-6F175D3DCCD1}">
              <a14:hiddenFill xmlns:a14="http://schemas.microsoft.com/office/drawing/2010/main">
                <a:solidFill>
                  <a:srgbClr val="FF00FF">
                    <a:alpha val="3098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500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特定資料等の取扱いに係る業務は、原則として、下請負をしてはならない。　</a:t>
            </a:r>
            <a:endParaRPr lang="en-US" altLang="ja-JP" sz="2000" dirty="0">
              <a:solidFill>
                <a:prstClr val="black"/>
              </a:solidFill>
              <a:latin typeface="Meiryo UI" panose="020B0604030504040204" pitchFamily="50" charset="-128"/>
              <a:ea typeface="Meiryo UI" panose="020B0604030504040204" pitchFamily="50" charset="-128"/>
            </a:endParaRPr>
          </a:p>
          <a:p>
            <a:pPr marL="177800" indent="-177800" defTabSz="914400" eaLnBrk="1" fontAlgn="base" hangingPunct="1">
              <a:spcBef>
                <a:spcPts val="18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イ　やむを得ず下請負を行う必要があると認めた場合には、防衛省の許可を得なければならない。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marL="177800" indent="-177800" defTabSz="914400" eaLnBrk="1" fontAlgn="base" hangingPunct="1">
              <a:spcBef>
                <a:spcPts val="18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ウ　当社の秘密保全施設等において関係社員と協力して当社のために特定資料等の取扱いの業務を行う下請負事業者関係社員があるときは、その旨を明らかにして許可を得る。また、下請負事業者との間で業務の管理について協議し、その結果を防衛省に届け出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marL="177800" indent="-177800" defTabSz="914400" eaLnBrk="1" fontAlgn="base" hangingPunct="1">
              <a:spcBef>
                <a:spcPts val="18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エ　当社の秘密保全施設等において当社の関係社員と協力して特定資料等の取扱業務を行う</a:t>
            </a:r>
            <a:r>
              <a:rPr lang="zh-TW" altLang="en-US" sz="2000" dirty="0">
                <a:solidFill>
                  <a:prstClr val="black"/>
                </a:solidFill>
                <a:latin typeface="Meiryo UI" panose="020B0604030504040204" pitchFamily="50" charset="-128"/>
                <a:ea typeface="Meiryo UI" panose="020B0604030504040204" pitchFamily="50" charset="-128"/>
              </a:rPr>
              <a:t>下請負事業者</a:t>
            </a:r>
            <a:r>
              <a:rPr lang="ja-JP" altLang="en-US" sz="2000" dirty="0">
                <a:solidFill>
                  <a:prstClr val="black"/>
                </a:solidFill>
                <a:latin typeface="Meiryo UI" panose="020B0604030504040204" pitchFamily="50" charset="-128"/>
                <a:ea typeface="Meiryo UI" panose="020B0604030504040204" pitchFamily="50" charset="-128"/>
              </a:rPr>
              <a:t>関係社員があるときは、当該下請負事業者関係社員に対して、特定資料等の取扱いの業務の内容及び態様に応じた教育を実施しなければならない。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ts val="18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オ　定期的に下請負事業者の秘密保全状況を確認しなければならない。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p:txBody>
      </p:sp>
      <p:sp>
        <p:nvSpPr>
          <p:cNvPr id="7" name="スライド番号プレースホルダー 4">
            <a:extLst>
              <a:ext uri="{FF2B5EF4-FFF2-40B4-BE49-F238E27FC236}">
                <a16:creationId xmlns:a16="http://schemas.microsoft.com/office/drawing/2014/main" id="{B65F8F50-A067-445E-9215-096086C7EF25}"/>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42</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6612451B-D314-4CA7-921D-F80F285D6DE0}"/>
              </a:ext>
            </a:extLst>
          </p:cNvPr>
          <p:cNvSpPr txBox="1">
            <a:spLocks noChangeArrowheads="1"/>
          </p:cNvSpPr>
          <p:nvPr/>
        </p:nvSpPr>
        <p:spPr>
          <a:xfrm>
            <a:off x="69676" y="132675"/>
            <a:ext cx="7712250"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12</a:t>
            </a:r>
            <a:r>
              <a:rPr lang="ja-JP" altLang="en-US" sz="2400" dirty="0">
                <a:solidFill>
                  <a:prstClr val="white"/>
                </a:solidFill>
                <a:latin typeface="Meiryo UI" panose="020B0604030504040204" pitchFamily="50" charset="-128"/>
                <a:ea typeface="Meiryo UI" panose="020B0604030504040204" pitchFamily="50" charset="-128"/>
              </a:rPr>
              <a:t>　秘密の取扱業務を伴う下請負</a:t>
            </a:r>
          </a:p>
        </p:txBody>
      </p:sp>
      <p:sp>
        <p:nvSpPr>
          <p:cNvPr id="9" name="Rectangle 386">
            <a:extLst>
              <a:ext uri="{FF2B5EF4-FFF2-40B4-BE49-F238E27FC236}">
                <a16:creationId xmlns:a16="http://schemas.microsoft.com/office/drawing/2014/main" id="{B6717E8F-0F27-458A-AF4E-A8B120F33324}"/>
              </a:ext>
            </a:extLst>
          </p:cNvPr>
          <p:cNvSpPr>
            <a:spLocks noChangeArrowheads="1"/>
          </p:cNvSpPr>
          <p:nvPr/>
        </p:nvSpPr>
        <p:spPr bwMode="auto">
          <a:xfrm>
            <a:off x="133350" y="840628"/>
            <a:ext cx="88011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下請負の要領</a:t>
            </a:r>
            <a:endParaRPr lang="en-US" altLang="ja-JP" sz="2400" dirty="0">
              <a:solidFill>
                <a:prstClr val="black"/>
              </a:solidFill>
              <a:latin typeface="Meiryo UI" panose="020B0604030504040204" pitchFamily="50" charset="-128"/>
              <a:ea typeface="Meiryo UI" panose="020B0604030504040204" pitchFamily="50" charset="-128"/>
            </a:endParaRPr>
          </a:p>
        </p:txBody>
      </p:sp>
      <p:graphicFrame>
        <p:nvGraphicFramePr>
          <p:cNvPr id="6" name="表 5">
            <a:extLst>
              <a:ext uri="{FF2B5EF4-FFF2-40B4-BE49-F238E27FC236}">
                <a16:creationId xmlns:a16="http://schemas.microsoft.com/office/drawing/2014/main" id="{040BA96C-1993-4A58-A025-607AEC96D785}"/>
              </a:ext>
            </a:extLst>
          </p:cNvPr>
          <p:cNvGraphicFramePr>
            <a:graphicFrameLocks noGrp="1"/>
          </p:cNvGraphicFramePr>
          <p:nvPr>
            <p:extLst>
              <p:ext uri="{D42A27DB-BD31-4B8C-83A1-F6EECF244321}">
                <p14:modId xmlns:p14="http://schemas.microsoft.com/office/powerpoint/2010/main" val="486413762"/>
              </p:ext>
            </p:extLst>
          </p:nvPr>
        </p:nvGraphicFramePr>
        <p:xfrm>
          <a:off x="10039350" y="3200400"/>
          <a:ext cx="4679950" cy="306411"/>
        </p:xfrm>
        <a:graphic>
          <a:graphicData uri="http://schemas.openxmlformats.org/drawingml/2006/table">
            <a:tbl>
              <a:tblPr>
                <a:tableStyleId>{5C22544A-7EE6-4342-B048-85BDC9FD1C3A}</a:tableStyleId>
              </a:tblPr>
              <a:tblGrid>
                <a:gridCol w="422886">
                  <a:extLst>
                    <a:ext uri="{9D8B030D-6E8A-4147-A177-3AD203B41FA5}">
                      <a16:colId xmlns:a16="http://schemas.microsoft.com/office/drawing/2014/main" val="1452544614"/>
                    </a:ext>
                  </a:extLst>
                </a:gridCol>
                <a:gridCol w="4257064">
                  <a:extLst>
                    <a:ext uri="{9D8B030D-6E8A-4147-A177-3AD203B41FA5}">
                      <a16:colId xmlns:a16="http://schemas.microsoft.com/office/drawing/2014/main" val="2146180168"/>
                    </a:ext>
                  </a:extLst>
                </a:gridCol>
              </a:tblGrid>
              <a:tr h="228600">
                <a:tc>
                  <a:txBody>
                    <a:bodyPr/>
                    <a:lstStyle/>
                    <a:p>
                      <a:pPr algn="ctr" fontAlgn="ctr"/>
                      <a:r>
                        <a:rPr lang="en-US" altLang="ja-JP" sz="1000" u="none" strike="noStrike" dirty="0">
                          <a:effectLst/>
                        </a:rPr>
                        <a:t>62</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下請負事業者関係社員に対して元請負事業者が行う教育について記載されているか。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2661468211"/>
                  </a:ext>
                </a:extLst>
              </a:tr>
            </a:tbl>
          </a:graphicData>
        </a:graphic>
      </p:graphicFrame>
      <p:graphicFrame>
        <p:nvGraphicFramePr>
          <p:cNvPr id="3" name="表 2">
            <a:extLst>
              <a:ext uri="{FF2B5EF4-FFF2-40B4-BE49-F238E27FC236}">
                <a16:creationId xmlns:a16="http://schemas.microsoft.com/office/drawing/2014/main" id="{822544D8-4939-4FEC-B9C5-B54C43F4C067}"/>
              </a:ext>
            </a:extLst>
          </p:cNvPr>
          <p:cNvGraphicFramePr>
            <a:graphicFrameLocks noGrp="1"/>
          </p:cNvGraphicFramePr>
          <p:nvPr>
            <p:extLst>
              <p:ext uri="{D42A27DB-BD31-4B8C-83A1-F6EECF244321}">
                <p14:modId xmlns:p14="http://schemas.microsoft.com/office/powerpoint/2010/main" val="2816655985"/>
              </p:ext>
            </p:extLst>
          </p:nvPr>
        </p:nvGraphicFramePr>
        <p:xfrm>
          <a:off x="10125514" y="1495849"/>
          <a:ext cx="3199522" cy="237719"/>
        </p:xfrm>
        <a:graphic>
          <a:graphicData uri="http://schemas.openxmlformats.org/drawingml/2006/table">
            <a:tbl>
              <a:tblPr>
                <a:tableStyleId>{5C22544A-7EE6-4342-B048-85BDC9FD1C3A}</a:tableStyleId>
              </a:tblPr>
              <a:tblGrid>
                <a:gridCol w="289113">
                  <a:extLst>
                    <a:ext uri="{9D8B030D-6E8A-4147-A177-3AD203B41FA5}">
                      <a16:colId xmlns:a16="http://schemas.microsoft.com/office/drawing/2014/main" val="1824899958"/>
                    </a:ext>
                  </a:extLst>
                </a:gridCol>
                <a:gridCol w="2910409">
                  <a:extLst>
                    <a:ext uri="{9D8B030D-6E8A-4147-A177-3AD203B41FA5}">
                      <a16:colId xmlns:a16="http://schemas.microsoft.com/office/drawing/2014/main" val="2029010770"/>
                    </a:ext>
                  </a:extLst>
                </a:gridCol>
              </a:tblGrid>
              <a:tr h="237719">
                <a:tc>
                  <a:txBody>
                    <a:bodyPr/>
                    <a:lstStyle/>
                    <a:p>
                      <a:pPr algn="ctr" fontAlgn="ctr"/>
                      <a:r>
                        <a:rPr lang="en-US" altLang="ja-JP" sz="1000" u="none" strike="noStrike" dirty="0">
                          <a:effectLst/>
                        </a:rPr>
                        <a:t>60</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2358" marB="0" anchor="ctr"/>
                </a:tc>
                <a:tc>
                  <a:txBody>
                    <a:bodyPr/>
                    <a:lstStyle/>
                    <a:p>
                      <a:pPr algn="l" fontAlgn="ctr"/>
                      <a:r>
                        <a:rPr lang="ja-JP" altLang="en-US" sz="1000" u="none" strike="noStrike" dirty="0">
                          <a:effectLst/>
                        </a:rPr>
                        <a:t>下請負の要領が記載されているか。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2358" marB="0" anchor="ctr"/>
                </a:tc>
                <a:extLst>
                  <a:ext uri="{0D108BD9-81ED-4DB2-BD59-A6C34878D82A}">
                    <a16:rowId xmlns:a16="http://schemas.microsoft.com/office/drawing/2014/main" val="831213032"/>
                  </a:ext>
                </a:extLst>
              </a:tr>
            </a:tbl>
          </a:graphicData>
        </a:graphic>
      </p:graphicFrame>
      <p:graphicFrame>
        <p:nvGraphicFramePr>
          <p:cNvPr id="4" name="表 3">
            <a:extLst>
              <a:ext uri="{FF2B5EF4-FFF2-40B4-BE49-F238E27FC236}">
                <a16:creationId xmlns:a16="http://schemas.microsoft.com/office/drawing/2014/main" id="{51A3726B-C675-4C23-84DB-4B1481BA4EB4}"/>
              </a:ext>
            </a:extLst>
          </p:cNvPr>
          <p:cNvGraphicFramePr>
            <a:graphicFrameLocks noGrp="1"/>
          </p:cNvGraphicFramePr>
          <p:nvPr>
            <p:extLst>
              <p:ext uri="{D42A27DB-BD31-4B8C-83A1-F6EECF244321}">
                <p14:modId xmlns:p14="http://schemas.microsoft.com/office/powerpoint/2010/main" val="2594334185"/>
              </p:ext>
            </p:extLst>
          </p:nvPr>
        </p:nvGraphicFramePr>
        <p:xfrm>
          <a:off x="10125514" y="5788847"/>
          <a:ext cx="4593786" cy="316080"/>
        </p:xfrm>
        <a:graphic>
          <a:graphicData uri="http://schemas.openxmlformats.org/drawingml/2006/table">
            <a:tbl>
              <a:tblPr>
                <a:tableStyleId>{5C22544A-7EE6-4342-B048-85BDC9FD1C3A}</a:tableStyleId>
              </a:tblPr>
              <a:tblGrid>
                <a:gridCol w="415100">
                  <a:extLst>
                    <a:ext uri="{9D8B030D-6E8A-4147-A177-3AD203B41FA5}">
                      <a16:colId xmlns:a16="http://schemas.microsoft.com/office/drawing/2014/main" val="583949269"/>
                    </a:ext>
                  </a:extLst>
                </a:gridCol>
                <a:gridCol w="4178686">
                  <a:extLst>
                    <a:ext uri="{9D8B030D-6E8A-4147-A177-3AD203B41FA5}">
                      <a16:colId xmlns:a16="http://schemas.microsoft.com/office/drawing/2014/main" val="590930840"/>
                    </a:ext>
                  </a:extLst>
                </a:gridCol>
              </a:tblGrid>
              <a:tr h="316080">
                <a:tc>
                  <a:txBody>
                    <a:bodyPr/>
                    <a:lstStyle/>
                    <a:p>
                      <a:pPr algn="ctr" fontAlgn="ctr"/>
                      <a:r>
                        <a:rPr lang="en-US" altLang="ja-JP" sz="1000" u="none" strike="noStrike" dirty="0">
                          <a:effectLst/>
                        </a:rPr>
                        <a:t>61</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下請負事業者に対する元請負事業者としての責任が記載されているか。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2347474101"/>
                  </a:ext>
                </a:extLst>
              </a:tr>
            </a:tbl>
          </a:graphicData>
        </a:graphic>
      </p:graphicFrame>
      <p:graphicFrame>
        <p:nvGraphicFramePr>
          <p:cNvPr id="5" name="表 4">
            <a:extLst>
              <a:ext uri="{FF2B5EF4-FFF2-40B4-BE49-F238E27FC236}">
                <a16:creationId xmlns:a16="http://schemas.microsoft.com/office/drawing/2014/main" id="{AE980ACC-5E0F-4ECF-ADF9-43B8E5DF3247}"/>
              </a:ext>
            </a:extLst>
          </p:cNvPr>
          <p:cNvGraphicFramePr>
            <a:graphicFrameLocks noGrp="1"/>
          </p:cNvGraphicFramePr>
          <p:nvPr>
            <p:extLst>
              <p:ext uri="{D42A27DB-BD31-4B8C-83A1-F6EECF244321}">
                <p14:modId xmlns:p14="http://schemas.microsoft.com/office/powerpoint/2010/main" val="1446638128"/>
              </p:ext>
            </p:extLst>
          </p:nvPr>
        </p:nvGraphicFramePr>
        <p:xfrm>
          <a:off x="10125514" y="4452313"/>
          <a:ext cx="4492186" cy="787433"/>
        </p:xfrm>
        <a:graphic>
          <a:graphicData uri="http://schemas.openxmlformats.org/drawingml/2006/table">
            <a:tbl>
              <a:tblPr>
                <a:tableStyleId>{5C22544A-7EE6-4342-B048-85BDC9FD1C3A}</a:tableStyleId>
              </a:tblPr>
              <a:tblGrid>
                <a:gridCol w="405920">
                  <a:extLst>
                    <a:ext uri="{9D8B030D-6E8A-4147-A177-3AD203B41FA5}">
                      <a16:colId xmlns:a16="http://schemas.microsoft.com/office/drawing/2014/main" val="986471297"/>
                    </a:ext>
                  </a:extLst>
                </a:gridCol>
                <a:gridCol w="4086266">
                  <a:extLst>
                    <a:ext uri="{9D8B030D-6E8A-4147-A177-3AD203B41FA5}">
                      <a16:colId xmlns:a16="http://schemas.microsoft.com/office/drawing/2014/main" val="1298953443"/>
                    </a:ext>
                  </a:extLst>
                </a:gridCol>
              </a:tblGrid>
              <a:tr h="787433">
                <a:tc>
                  <a:txBody>
                    <a:bodyPr/>
                    <a:lstStyle/>
                    <a:p>
                      <a:pPr algn="ctr" fontAlgn="ctr"/>
                      <a:r>
                        <a:rPr lang="en-US" altLang="ja-JP" sz="1000" u="none" strike="noStrike" dirty="0">
                          <a:effectLst/>
                        </a:rPr>
                        <a:t>63</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保全施設等において関係社員と協力して特定資料等の取扱いの業務を行う下請負事業者関係社員があるときの防衛装備庁の許可、下請負事業者との協議、下請負事業者関係社員による秘密取扱業務の管理等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2452023543"/>
                  </a:ext>
                </a:extLst>
              </a:tr>
            </a:tbl>
          </a:graphicData>
        </a:graphic>
      </p:graphicFrame>
    </p:spTree>
    <p:extLst>
      <p:ext uri="{BB962C8B-B14F-4D97-AF65-F5344CB8AC3E}">
        <p14:creationId xmlns:p14="http://schemas.microsoft.com/office/powerpoint/2010/main" val="3136793315"/>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07C07-9E18-298A-E40D-968D627AE23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561C2F6-98A9-4753-05FF-339F33025D74}"/>
              </a:ext>
            </a:extLst>
          </p:cNvPr>
          <p:cNvSpPr txBox="1">
            <a:spLocks noChangeArrowheads="1"/>
          </p:cNvSpPr>
          <p:nvPr/>
        </p:nvSpPr>
        <p:spPr bwMode="auto">
          <a:xfrm>
            <a:off x="133350" y="1439339"/>
            <a:ext cx="9447064" cy="400110"/>
          </a:xfrm>
          <a:prstGeom prst="rect">
            <a:avLst/>
          </a:prstGeom>
          <a:solidFill>
            <a:srgbClr val="333399"/>
          </a:solidFill>
          <a:ln>
            <a:solidFill>
              <a:srgbClr val="000000"/>
            </a:solidFill>
            <a:miter lim="800000"/>
            <a:headEnd/>
            <a:tailEnd/>
          </a:ln>
          <a:effectLst>
            <a:outerShdw dist="107763" dir="18900000" algn="ctr" rotWithShape="0">
              <a:srgbClr val="808080">
                <a:alpha val="50000"/>
              </a:srgbClr>
            </a:outerShdw>
          </a:effectLst>
        </p:spPr>
        <p:txBody>
          <a:bodyPr wrap="square">
            <a:spAutoFit/>
          </a:bodyPr>
          <a:lstStyle>
            <a:lvl1pPr algn="l" rtl="0" eaLnBrk="0" fontAlgn="base" hangingPunct="0">
              <a:spcBef>
                <a:spcPct val="0"/>
              </a:spcBef>
              <a:spcAft>
                <a:spcPct val="0"/>
              </a:spcAft>
              <a:defRPr kumimoji="1" sz="2800" b="1">
                <a:solidFill>
                  <a:schemeClr val="tx1"/>
                </a:solidFill>
                <a:latin typeface="+mj-lt"/>
                <a:ea typeface="+mj-ea"/>
                <a:cs typeface="+mj-cs"/>
              </a:defRPr>
            </a:lvl1pPr>
            <a:lvl2pPr algn="l" rtl="0" eaLnBrk="0" fontAlgn="base" hangingPunct="0">
              <a:spcBef>
                <a:spcPct val="0"/>
              </a:spcBef>
              <a:spcAft>
                <a:spcPct val="0"/>
              </a:spcAft>
              <a:defRPr kumimoji="1" sz="2800" b="1">
                <a:solidFill>
                  <a:schemeClr val="tx1"/>
                </a:solidFill>
                <a:latin typeface="Trebuchet MS" pitchFamily="34" charset="0"/>
                <a:ea typeface="MS UI Gothic" pitchFamily="50" charset="-128"/>
              </a:defRPr>
            </a:lvl2pPr>
            <a:lvl3pPr algn="l" rtl="0" eaLnBrk="0" fontAlgn="base" hangingPunct="0">
              <a:spcBef>
                <a:spcPct val="0"/>
              </a:spcBef>
              <a:spcAft>
                <a:spcPct val="0"/>
              </a:spcAft>
              <a:defRPr kumimoji="1" sz="2800" b="1">
                <a:solidFill>
                  <a:schemeClr val="tx1"/>
                </a:solidFill>
                <a:latin typeface="Trebuchet MS" pitchFamily="34" charset="0"/>
                <a:ea typeface="MS UI Gothic" pitchFamily="50" charset="-128"/>
              </a:defRPr>
            </a:lvl3pPr>
            <a:lvl4pPr algn="l" rtl="0" eaLnBrk="0" fontAlgn="base" hangingPunct="0">
              <a:spcBef>
                <a:spcPct val="0"/>
              </a:spcBef>
              <a:spcAft>
                <a:spcPct val="0"/>
              </a:spcAft>
              <a:defRPr kumimoji="1" sz="2800" b="1">
                <a:solidFill>
                  <a:schemeClr val="tx1"/>
                </a:solidFill>
                <a:latin typeface="Trebuchet MS" pitchFamily="34" charset="0"/>
                <a:ea typeface="MS UI Gothic" pitchFamily="50" charset="-128"/>
              </a:defRPr>
            </a:lvl4pPr>
            <a:lvl5pPr algn="l" rtl="0" eaLnBrk="0" fontAlgn="base" hangingPunct="0">
              <a:spcBef>
                <a:spcPct val="0"/>
              </a:spcBef>
              <a:spcAft>
                <a:spcPct val="0"/>
              </a:spcAft>
              <a:defRPr kumimoji="1" sz="2800" b="1">
                <a:solidFill>
                  <a:schemeClr val="tx1"/>
                </a:solidFill>
                <a:latin typeface="Trebuchet MS" pitchFamily="34" charset="0"/>
                <a:ea typeface="MS UI Gothic" pitchFamily="50" charset="-128"/>
              </a:defRPr>
            </a:lvl5pPr>
            <a:lvl6pPr marL="457200" algn="l" rtl="0" fontAlgn="base">
              <a:spcBef>
                <a:spcPct val="0"/>
              </a:spcBef>
              <a:spcAft>
                <a:spcPct val="0"/>
              </a:spcAft>
              <a:defRPr kumimoji="1" sz="2800" b="1">
                <a:solidFill>
                  <a:schemeClr val="tx1"/>
                </a:solidFill>
                <a:latin typeface="Trebuchet MS" pitchFamily="34" charset="0"/>
                <a:ea typeface="MS UI Gothic" pitchFamily="50" charset="-128"/>
              </a:defRPr>
            </a:lvl6pPr>
            <a:lvl7pPr marL="914400" algn="l" rtl="0" fontAlgn="base">
              <a:spcBef>
                <a:spcPct val="0"/>
              </a:spcBef>
              <a:spcAft>
                <a:spcPct val="0"/>
              </a:spcAft>
              <a:defRPr kumimoji="1" sz="2800" b="1">
                <a:solidFill>
                  <a:schemeClr val="tx1"/>
                </a:solidFill>
                <a:latin typeface="Trebuchet MS" pitchFamily="34" charset="0"/>
                <a:ea typeface="MS UI Gothic" pitchFamily="50" charset="-128"/>
              </a:defRPr>
            </a:lvl7pPr>
            <a:lvl8pPr marL="1371600" algn="l" rtl="0" fontAlgn="base">
              <a:spcBef>
                <a:spcPct val="0"/>
              </a:spcBef>
              <a:spcAft>
                <a:spcPct val="0"/>
              </a:spcAft>
              <a:defRPr kumimoji="1" sz="2800" b="1">
                <a:solidFill>
                  <a:schemeClr val="tx1"/>
                </a:solidFill>
                <a:latin typeface="Trebuchet MS" pitchFamily="34" charset="0"/>
                <a:ea typeface="MS UI Gothic" pitchFamily="50" charset="-128"/>
              </a:defRPr>
            </a:lvl8pPr>
            <a:lvl9pPr marL="1828800" algn="l" rtl="0" fontAlgn="base">
              <a:spcBef>
                <a:spcPct val="0"/>
              </a:spcBef>
              <a:spcAft>
                <a:spcPct val="0"/>
              </a:spcAft>
              <a:defRPr kumimoji="1" sz="2800" b="1">
                <a:solidFill>
                  <a:schemeClr val="tx1"/>
                </a:solidFill>
                <a:latin typeface="Trebuchet MS" pitchFamily="34" charset="0"/>
                <a:ea typeface="MS UI Gothic" pitchFamily="50" charset="-128"/>
              </a:defRPr>
            </a:lvl9pPr>
          </a:lstStyle>
          <a:p>
            <a:pPr defTabSz="914400">
              <a:defRPr/>
            </a:pPr>
            <a:r>
              <a:rPr lang="ja-JP" altLang="en-US" sz="2000" kern="0" dirty="0">
                <a:solidFill>
                  <a:srgbClr val="FFFFFF"/>
                </a:solidFill>
                <a:latin typeface="Meiryo UI" panose="020B0604030504040204" pitchFamily="50" charset="-128"/>
                <a:ea typeface="Meiryo UI" panose="020B0604030504040204" pitchFamily="50" charset="-128"/>
              </a:rPr>
              <a:t>①２０２２年５月～２０２４年３月頃　エアギャップ対策済みの</a:t>
            </a:r>
            <a:r>
              <a:rPr lang="en-US" altLang="ja-JP" sz="2000" kern="0" dirty="0">
                <a:solidFill>
                  <a:srgbClr val="FFFFFF"/>
                </a:solidFill>
                <a:latin typeface="Meiryo UI" panose="020B0604030504040204" pitchFamily="50" charset="-128"/>
                <a:ea typeface="Meiryo UI" panose="020B0604030504040204" pitchFamily="50" charset="-128"/>
              </a:rPr>
              <a:t>PC</a:t>
            </a:r>
            <a:r>
              <a:rPr lang="ja-JP" altLang="en-US" sz="2000" kern="0" dirty="0" err="1">
                <a:solidFill>
                  <a:srgbClr val="FFFFFF"/>
                </a:solidFill>
                <a:latin typeface="Meiryo UI" panose="020B0604030504040204" pitchFamily="50" charset="-128"/>
                <a:ea typeface="Meiryo UI" panose="020B0604030504040204" pitchFamily="50" charset="-128"/>
              </a:rPr>
              <a:t>への</a:t>
            </a:r>
            <a:r>
              <a:rPr lang="ja-JP" altLang="en-US" sz="2000" kern="0" dirty="0">
                <a:solidFill>
                  <a:srgbClr val="FFFFFF"/>
                </a:solidFill>
                <a:latin typeface="Meiryo UI" panose="020B0604030504040204" pitchFamily="50" charset="-128"/>
                <a:ea typeface="Meiryo UI" panose="020B0604030504040204" pitchFamily="50" charset="-128"/>
              </a:rPr>
              <a:t>攻撃</a:t>
            </a:r>
            <a:endParaRPr lang="en-US" altLang="ja-JP" sz="2400" kern="0" dirty="0">
              <a:solidFill>
                <a:srgbClr val="FFFFFF"/>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2E95D197-1F95-FF1F-869A-C6FF4AC5A176}"/>
              </a:ext>
            </a:extLst>
          </p:cNvPr>
          <p:cNvSpPr txBox="1"/>
          <p:nvPr/>
        </p:nvSpPr>
        <p:spPr>
          <a:xfrm>
            <a:off x="381000" y="2062604"/>
            <a:ext cx="9199415" cy="1988237"/>
          </a:xfrm>
          <a:prstGeom prst="rect">
            <a:avLst/>
          </a:prstGeom>
          <a:solidFill>
            <a:schemeClr val="bg1"/>
          </a:solidFill>
          <a:ln>
            <a:solidFill>
              <a:schemeClr val="tx1"/>
            </a:solidFill>
          </a:ln>
          <a:effectLst>
            <a:glow rad="63500">
              <a:srgbClr val="FF0000">
                <a:alpha val="40000"/>
              </a:srgbClr>
            </a:glow>
            <a:outerShdw dist="38100" algn="l" rotWithShape="0">
              <a:prstClr val="black">
                <a:alpha val="72000"/>
              </a:prstClr>
            </a:outerShdw>
            <a:softEdge rad="12700"/>
          </a:effectLst>
        </p:spPr>
        <p:txBody>
          <a:bodyPr wrap="square">
            <a:spAutoFit/>
          </a:bodyPr>
          <a:lstStyle/>
          <a:p>
            <a:pPr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１　概要</a:t>
            </a:r>
            <a:endParaRPr kumimoji="1" lang="en-US" altLang="ja-JP" sz="1400" dirty="0">
              <a:solidFill>
                <a:prstClr val="black"/>
              </a:solidFill>
              <a:latin typeface="Meiryo UI" panose="020B0604030504040204" pitchFamily="50" charset="-128"/>
              <a:ea typeface="Meiryo UI" panose="020B0604030504040204" pitchFamily="50" charset="-128"/>
            </a:endParaRPr>
          </a:p>
          <a:p>
            <a:pPr indent="36000"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　</a:t>
            </a:r>
            <a:r>
              <a:rPr kumimoji="1" lang="en-US" altLang="ja-JP" sz="1400" dirty="0">
                <a:solidFill>
                  <a:prstClr val="black"/>
                </a:solidFill>
                <a:latin typeface="Meiryo UI" panose="020B0604030504040204" pitchFamily="50" charset="-128"/>
                <a:ea typeface="Meiryo UI" panose="020B0604030504040204" pitchFamily="50" charset="-128"/>
              </a:rPr>
              <a:t>APT</a:t>
            </a:r>
            <a:r>
              <a:rPr kumimoji="1" lang="ja-JP" altLang="en-US" sz="1400" dirty="0">
                <a:solidFill>
                  <a:prstClr val="black"/>
                </a:solidFill>
                <a:latin typeface="Meiryo UI" panose="020B0604030504040204" pitchFamily="50" charset="-128"/>
                <a:ea typeface="Meiryo UI" panose="020B0604030504040204" pitchFamily="50" charset="-128"/>
              </a:rPr>
              <a:t>ハッキンググループの</a:t>
            </a:r>
            <a:r>
              <a:rPr kumimoji="1" lang="en-US" altLang="ja-JP" sz="1400" dirty="0">
                <a:solidFill>
                  <a:prstClr val="black"/>
                </a:solidFill>
                <a:latin typeface="Meiryo UI" panose="020B0604030504040204" pitchFamily="50" charset="-128"/>
                <a:ea typeface="Meiryo UI" panose="020B0604030504040204" pitchFamily="50" charset="-128"/>
              </a:rPr>
              <a:t>Golden Jackal</a:t>
            </a:r>
            <a:r>
              <a:rPr kumimoji="1" lang="ja-JP" altLang="en-US" sz="1400" dirty="0">
                <a:solidFill>
                  <a:prstClr val="black"/>
                </a:solidFill>
                <a:latin typeface="Meiryo UI" panose="020B0604030504040204" pitchFamily="50" charset="-128"/>
                <a:ea typeface="Meiryo UI" panose="020B0604030504040204" pitchFamily="50" charset="-128"/>
              </a:rPr>
              <a:t>により、欧州の政府機関のエアギャップ環境にあるネットワークが攻略され、文書や機密情報などが長期にわたって窃取された。</a:t>
            </a:r>
            <a:endParaRPr kumimoji="1" lang="en-US" altLang="ja-JP" sz="1400" dirty="0">
              <a:solidFill>
                <a:prstClr val="black"/>
              </a:solidFill>
              <a:latin typeface="Meiryo UI" panose="020B0604030504040204" pitchFamily="50" charset="-128"/>
              <a:ea typeface="Meiryo UI" panose="020B0604030504040204" pitchFamily="50" charset="-128"/>
            </a:endParaRPr>
          </a:p>
          <a:p>
            <a:pPr indent="36000"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　まず、インターネットに接続している普通の</a:t>
            </a:r>
            <a:r>
              <a:rPr kumimoji="1" lang="en-US" altLang="ja-JP" sz="1400" dirty="0">
                <a:solidFill>
                  <a:prstClr val="black"/>
                </a:solidFill>
                <a:latin typeface="Meiryo UI" panose="020B0604030504040204" pitchFamily="50" charset="-128"/>
                <a:ea typeface="Meiryo UI" panose="020B0604030504040204" pitchFamily="50" charset="-128"/>
              </a:rPr>
              <a:t>PC</a:t>
            </a:r>
            <a:r>
              <a:rPr kumimoji="1" lang="ja-JP" altLang="en-US" sz="1400" dirty="0">
                <a:solidFill>
                  <a:prstClr val="black"/>
                </a:solidFill>
                <a:latin typeface="Meiryo UI" panose="020B0604030504040204" pitchFamily="50" charset="-128"/>
                <a:ea typeface="Meiryo UI" panose="020B0604030504040204" pitchFamily="50" charset="-128"/>
              </a:rPr>
              <a:t>が同グループによりマルウェアに感染。当該</a:t>
            </a:r>
            <a:r>
              <a:rPr kumimoji="1" lang="en-US" altLang="ja-JP" sz="1400" dirty="0">
                <a:solidFill>
                  <a:prstClr val="black"/>
                </a:solidFill>
                <a:latin typeface="Meiryo UI" panose="020B0604030504040204" pitchFamily="50" charset="-128"/>
                <a:ea typeface="Meiryo UI" panose="020B0604030504040204" pitchFamily="50" charset="-128"/>
              </a:rPr>
              <a:t>PC</a:t>
            </a:r>
            <a:r>
              <a:rPr kumimoji="1" lang="ja-JP" altLang="en-US" sz="1400" dirty="0">
                <a:solidFill>
                  <a:prstClr val="black"/>
                </a:solidFill>
                <a:latin typeface="Meiryo UI" panose="020B0604030504040204" pitchFamily="50" charset="-128"/>
                <a:ea typeface="Meiryo UI" panose="020B0604030504040204" pitchFamily="50" charset="-128"/>
              </a:rPr>
              <a:t>に</a:t>
            </a:r>
            <a:r>
              <a:rPr kumimoji="1" lang="en-US" altLang="ja-JP" sz="1400" dirty="0">
                <a:solidFill>
                  <a:prstClr val="black"/>
                </a:solidFill>
                <a:latin typeface="Meiryo UI" panose="020B0604030504040204" pitchFamily="50" charset="-128"/>
                <a:ea typeface="Meiryo UI" panose="020B0604030504040204" pitchFamily="50" charset="-128"/>
              </a:rPr>
              <a:t>USB</a:t>
            </a:r>
            <a:r>
              <a:rPr kumimoji="1" lang="ja-JP" altLang="en-US" sz="1400" dirty="0">
                <a:solidFill>
                  <a:prstClr val="black"/>
                </a:solidFill>
                <a:latin typeface="Meiryo UI" panose="020B0604030504040204" pitchFamily="50" charset="-128"/>
                <a:ea typeface="Meiryo UI" panose="020B0604030504040204" pitchFamily="50" charset="-128"/>
              </a:rPr>
              <a:t>が差し込まれた際、</a:t>
            </a:r>
            <a:r>
              <a:rPr kumimoji="1" lang="en-US" altLang="ja-JP" sz="1400" dirty="0">
                <a:solidFill>
                  <a:prstClr val="black"/>
                </a:solidFill>
                <a:latin typeface="Meiryo UI" panose="020B0604030504040204" pitchFamily="50" charset="-128"/>
                <a:ea typeface="Meiryo UI" panose="020B0604030504040204" pitchFamily="50" charset="-128"/>
              </a:rPr>
              <a:t>USB</a:t>
            </a:r>
            <a:r>
              <a:rPr kumimoji="1" lang="ja-JP" altLang="en-US" sz="1400" dirty="0">
                <a:solidFill>
                  <a:prstClr val="black"/>
                </a:solidFill>
                <a:latin typeface="Meiryo UI" panose="020B0604030504040204" pitchFamily="50" charset="-128"/>
                <a:ea typeface="Meiryo UI" panose="020B0604030504040204" pitchFamily="50" charset="-128"/>
              </a:rPr>
              <a:t>の隠しパーティションにデータを盗むためのプログラムが書き込まれた。</a:t>
            </a:r>
            <a:endParaRPr kumimoji="1" lang="en-US" altLang="ja-JP" sz="1400" dirty="0">
              <a:solidFill>
                <a:prstClr val="black"/>
              </a:solidFill>
              <a:latin typeface="Meiryo UI" panose="020B0604030504040204" pitchFamily="50" charset="-128"/>
              <a:ea typeface="Meiryo UI" panose="020B0604030504040204" pitchFamily="50" charset="-128"/>
            </a:endParaRPr>
          </a:p>
          <a:p>
            <a:pPr indent="36000"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　政府機関の職員が当該</a:t>
            </a:r>
            <a:r>
              <a:rPr kumimoji="1" lang="en-US" altLang="ja-JP" sz="1400" dirty="0">
                <a:solidFill>
                  <a:prstClr val="black"/>
                </a:solidFill>
                <a:latin typeface="Meiryo UI" panose="020B0604030504040204" pitchFamily="50" charset="-128"/>
                <a:ea typeface="Meiryo UI" panose="020B0604030504040204" pitchFamily="50" charset="-128"/>
              </a:rPr>
              <a:t>USB</a:t>
            </a:r>
            <a:r>
              <a:rPr kumimoji="1" lang="ja-JP" altLang="en-US" sz="1400" dirty="0">
                <a:solidFill>
                  <a:prstClr val="black"/>
                </a:solidFill>
                <a:latin typeface="Meiryo UI" panose="020B0604030504040204" pitchFamily="50" charset="-128"/>
                <a:ea typeface="Meiryo UI" panose="020B0604030504040204" pitchFamily="50" charset="-128"/>
              </a:rPr>
              <a:t>をスタンドアロン端末に差し込んだ際、</a:t>
            </a:r>
            <a:r>
              <a:rPr kumimoji="1" lang="en-US" altLang="ja-JP" sz="1400" dirty="0">
                <a:solidFill>
                  <a:prstClr val="black"/>
                </a:solidFill>
                <a:latin typeface="Meiryo UI" panose="020B0604030504040204" pitchFamily="50" charset="-128"/>
                <a:ea typeface="Meiryo UI" panose="020B0604030504040204" pitchFamily="50" charset="-128"/>
              </a:rPr>
              <a:t>USB</a:t>
            </a:r>
            <a:r>
              <a:rPr kumimoji="1" lang="ja-JP" altLang="en-US" sz="1400" dirty="0">
                <a:solidFill>
                  <a:prstClr val="black"/>
                </a:solidFill>
                <a:latin typeface="Meiryo UI" panose="020B0604030504040204" pitchFamily="50" charset="-128"/>
                <a:ea typeface="Meiryo UI" panose="020B0604030504040204" pitchFamily="50" charset="-128"/>
              </a:rPr>
              <a:t>内のプログラムが自動で起動し、スタンドアロン端末内の機密情報が隠しパーティションへコピーされた。</a:t>
            </a:r>
            <a:r>
              <a:rPr kumimoji="1" lang="en-US" altLang="ja-JP" sz="1400" dirty="0">
                <a:solidFill>
                  <a:prstClr val="black"/>
                </a:solidFill>
                <a:latin typeface="Meiryo UI" panose="020B0604030504040204" pitchFamily="50" charset="-128"/>
                <a:ea typeface="Meiryo UI" panose="020B0604030504040204" pitchFamily="50" charset="-128"/>
              </a:rPr>
              <a:t>USB</a:t>
            </a:r>
            <a:r>
              <a:rPr kumimoji="1" lang="ja-JP" altLang="en-US" sz="1400" dirty="0">
                <a:solidFill>
                  <a:prstClr val="black"/>
                </a:solidFill>
                <a:latin typeface="Meiryo UI" panose="020B0604030504040204" pitchFamily="50" charset="-128"/>
                <a:ea typeface="Meiryo UI" panose="020B0604030504040204" pitchFamily="50" charset="-128"/>
              </a:rPr>
              <a:t>が、インターネットに接続された端末に再び差し込まれた際、コピーされた機密情報が攻撃者のサーバへ送信され、機密情報が流出していた。</a:t>
            </a:r>
            <a:endParaRPr kumimoji="1" lang="en-US" altLang="ja-JP" sz="1400" dirty="0">
              <a:solidFill>
                <a:prstClr val="black"/>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2FAC6DF7-F46C-667D-F697-14969C5706B4}"/>
              </a:ext>
            </a:extLst>
          </p:cNvPr>
          <p:cNvSpPr txBox="1"/>
          <p:nvPr/>
        </p:nvSpPr>
        <p:spPr>
          <a:xfrm>
            <a:off x="381000" y="4266018"/>
            <a:ext cx="9199413" cy="954107"/>
          </a:xfrm>
          <a:prstGeom prst="rect">
            <a:avLst/>
          </a:prstGeom>
          <a:solidFill>
            <a:schemeClr val="bg1"/>
          </a:solidFill>
          <a:ln>
            <a:solidFill>
              <a:srgbClr val="000000"/>
            </a:solidFill>
          </a:ln>
          <a:effectLst>
            <a:glow rad="63500">
              <a:srgbClr val="FF0000">
                <a:alpha val="40000"/>
              </a:srgbClr>
            </a:glow>
            <a:outerShdw dist="38100" algn="l" rotWithShape="0">
              <a:prstClr val="black">
                <a:alpha val="72000"/>
              </a:prstClr>
            </a:outerShdw>
            <a:softEdge rad="12700"/>
          </a:effectLst>
        </p:spPr>
        <p:txBody>
          <a:bodyPr wrap="square">
            <a:spAutoFit/>
          </a:bodyPr>
          <a:lstStyle/>
          <a:p>
            <a:pPr defTabSz="914400">
              <a:spcBef>
                <a:spcPct val="0"/>
              </a:spcBef>
              <a:defRPr/>
            </a:pPr>
            <a:r>
              <a:rPr lang="ja-JP" altLang="en-US" sz="1400" kern="0" dirty="0">
                <a:solidFill>
                  <a:srgbClr val="000000"/>
                </a:solidFill>
                <a:latin typeface="Meiryo UI" panose="020B0604030504040204" pitchFamily="50" charset="-128"/>
                <a:ea typeface="Meiryo UI" panose="020B0604030504040204" pitchFamily="50" charset="-128"/>
              </a:rPr>
              <a:t>２　原因</a:t>
            </a:r>
            <a:endParaRPr lang="en-US" altLang="ja-JP" sz="1400" kern="0" dirty="0">
              <a:solidFill>
                <a:srgbClr val="000000"/>
              </a:solidFill>
              <a:latin typeface="Meiryo UI" panose="020B0604030504040204" pitchFamily="50" charset="-128"/>
              <a:ea typeface="Meiryo UI" panose="020B0604030504040204" pitchFamily="50" charset="-128"/>
            </a:endParaRPr>
          </a:p>
          <a:p>
            <a:pPr indent="36000" defTabSz="914400">
              <a:spcBef>
                <a:spcPct val="0"/>
              </a:spcBef>
              <a:defRPr/>
            </a:pPr>
            <a:r>
              <a:rPr lang="ja-JP" altLang="en-US" sz="1400" kern="0" dirty="0">
                <a:solidFill>
                  <a:srgbClr val="000000"/>
                </a:solidFill>
                <a:latin typeface="Meiryo UI" panose="020B0604030504040204" pitchFamily="50" charset="-128"/>
                <a:ea typeface="Meiryo UI" panose="020B0604030504040204" pitchFamily="50" charset="-128"/>
              </a:rPr>
              <a:t>　</a:t>
            </a:r>
            <a:r>
              <a:rPr lang="en-US" altLang="ja-JP" sz="1400" kern="0" dirty="0">
                <a:solidFill>
                  <a:srgbClr val="000000"/>
                </a:solidFill>
                <a:latin typeface="Meiryo UI" panose="020B0604030504040204" pitchFamily="50" charset="-128"/>
                <a:ea typeface="Meiryo UI" panose="020B0604030504040204" pitchFamily="50" charset="-128"/>
              </a:rPr>
              <a:t>USB</a:t>
            </a:r>
            <a:r>
              <a:rPr lang="ja-JP" altLang="en-US" sz="1400" kern="0" dirty="0">
                <a:solidFill>
                  <a:srgbClr val="000000"/>
                </a:solidFill>
                <a:latin typeface="Meiryo UI" panose="020B0604030504040204" pitchFamily="50" charset="-128"/>
                <a:ea typeface="Meiryo UI" panose="020B0604030504040204" pitchFamily="50" charset="-128"/>
              </a:rPr>
              <a:t>が差し込まれたことを検知し、自動的に実行ファイルをコピーする専用ツール「</a:t>
            </a:r>
            <a:r>
              <a:rPr lang="en-US" altLang="ja-JP" sz="1400" kern="0" dirty="0">
                <a:solidFill>
                  <a:srgbClr val="000000"/>
                </a:solidFill>
                <a:latin typeface="Meiryo UI" panose="020B0604030504040204" pitchFamily="50" charset="-128"/>
                <a:ea typeface="Meiryo UI" panose="020B0604030504040204" pitchFamily="50" charset="-128"/>
              </a:rPr>
              <a:t>Golden Dealer</a:t>
            </a:r>
            <a:r>
              <a:rPr lang="ja-JP" altLang="en-US" sz="1400" kern="0" dirty="0">
                <a:solidFill>
                  <a:srgbClr val="000000"/>
                </a:solidFill>
                <a:latin typeface="Meiryo UI" panose="020B0604030504040204" pitchFamily="50" charset="-128"/>
                <a:ea typeface="Meiryo UI" panose="020B0604030504040204" pitchFamily="50" charset="-128"/>
              </a:rPr>
              <a:t>」がインターネット接続</a:t>
            </a:r>
            <a:r>
              <a:rPr lang="en-US" altLang="ja-JP" sz="1400" kern="0" dirty="0">
                <a:solidFill>
                  <a:srgbClr val="000000"/>
                </a:solidFill>
                <a:latin typeface="Meiryo UI" panose="020B0604030504040204" pitchFamily="50" charset="-128"/>
                <a:ea typeface="Meiryo UI" panose="020B0604030504040204" pitchFamily="50" charset="-128"/>
              </a:rPr>
              <a:t>PC</a:t>
            </a:r>
            <a:r>
              <a:rPr lang="ja-JP" altLang="en-US" sz="1400" kern="0" dirty="0">
                <a:solidFill>
                  <a:srgbClr val="000000"/>
                </a:solidFill>
                <a:latin typeface="Meiryo UI" panose="020B0604030504040204" pitchFamily="50" charset="-128"/>
                <a:ea typeface="Meiryo UI" panose="020B0604030504040204" pitchFamily="50" charset="-128"/>
              </a:rPr>
              <a:t>で動いていたことを認識できなかった。</a:t>
            </a:r>
            <a:endParaRPr lang="en-US" altLang="ja-JP" sz="1400" kern="0" dirty="0">
              <a:solidFill>
                <a:srgbClr val="000000"/>
              </a:solidFill>
              <a:latin typeface="Meiryo UI" panose="020B0604030504040204" pitchFamily="50" charset="-128"/>
              <a:ea typeface="Meiryo UI" panose="020B0604030504040204" pitchFamily="50" charset="-128"/>
            </a:endParaRPr>
          </a:p>
          <a:p>
            <a:pPr indent="36000" defTabSz="914400">
              <a:spcBef>
                <a:spcPct val="0"/>
              </a:spcBef>
              <a:defRPr/>
            </a:pPr>
            <a:r>
              <a:rPr lang="ja-JP" altLang="en-US" sz="1400" kern="0" dirty="0">
                <a:solidFill>
                  <a:srgbClr val="000000"/>
                </a:solidFill>
                <a:latin typeface="Meiryo UI" panose="020B0604030504040204" pitchFamily="50" charset="-128"/>
                <a:ea typeface="Meiryo UI" panose="020B0604030504040204" pitchFamily="50" charset="-128"/>
              </a:rPr>
              <a:t>　</a:t>
            </a:r>
            <a:r>
              <a:rPr kumimoji="1" lang="en-US" altLang="ja-JP" sz="1400" dirty="0">
                <a:solidFill>
                  <a:prstClr val="black"/>
                </a:solidFill>
                <a:latin typeface="Meiryo UI" panose="020B0604030504040204" pitchFamily="50" charset="-128"/>
                <a:ea typeface="Meiryo UI" panose="020B0604030504040204" pitchFamily="50" charset="-128"/>
              </a:rPr>
              <a:t> USB</a:t>
            </a:r>
            <a:r>
              <a:rPr kumimoji="1" lang="ja-JP" altLang="en-US" sz="1400" dirty="0">
                <a:solidFill>
                  <a:prstClr val="black"/>
                </a:solidFill>
                <a:latin typeface="Meiryo UI" panose="020B0604030504040204" pitchFamily="50" charset="-128"/>
                <a:ea typeface="Meiryo UI" panose="020B0604030504040204" pitchFamily="50" charset="-128"/>
              </a:rPr>
              <a:t>をスタンドアロン端末に差し込んだ際、</a:t>
            </a:r>
            <a:r>
              <a:rPr kumimoji="1" lang="en-US" altLang="ja-JP" sz="1400" dirty="0">
                <a:solidFill>
                  <a:prstClr val="black"/>
                </a:solidFill>
                <a:latin typeface="Meiryo UI" panose="020B0604030504040204" pitchFamily="50" charset="-128"/>
                <a:ea typeface="Meiryo UI" panose="020B0604030504040204" pitchFamily="50" charset="-128"/>
              </a:rPr>
              <a:t>USB</a:t>
            </a:r>
            <a:r>
              <a:rPr kumimoji="1" lang="ja-JP" altLang="en-US" sz="1400" dirty="0">
                <a:solidFill>
                  <a:prstClr val="black"/>
                </a:solidFill>
                <a:latin typeface="Meiryo UI" panose="020B0604030504040204" pitchFamily="50" charset="-128"/>
                <a:ea typeface="Meiryo UI" panose="020B0604030504040204" pitchFamily="50" charset="-128"/>
              </a:rPr>
              <a:t>内のプログラムが自動で起動してしまい、ファイル無害化の工程がなかった。</a:t>
            </a:r>
            <a:endParaRPr lang="en-US" altLang="ja-JP" sz="1400" kern="0" dirty="0">
              <a:solidFill>
                <a:srgbClr val="000000"/>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E31BBC4E-6F64-6B8F-A500-EB56D925CA55}"/>
              </a:ext>
            </a:extLst>
          </p:cNvPr>
          <p:cNvSpPr txBox="1"/>
          <p:nvPr/>
        </p:nvSpPr>
        <p:spPr>
          <a:xfrm>
            <a:off x="381000" y="5450504"/>
            <a:ext cx="9199413" cy="781752"/>
          </a:xfrm>
          <a:prstGeom prst="rect">
            <a:avLst/>
          </a:prstGeom>
          <a:solidFill>
            <a:schemeClr val="bg1"/>
          </a:solidFill>
          <a:ln>
            <a:solidFill>
              <a:schemeClr val="tx1"/>
            </a:solidFill>
          </a:ln>
          <a:effectLst>
            <a:glow rad="63500">
              <a:srgbClr val="FF0000">
                <a:alpha val="40000"/>
              </a:srgbClr>
            </a:glow>
            <a:outerShdw dist="38100" algn="l" rotWithShape="0">
              <a:prstClr val="black">
                <a:alpha val="72000"/>
              </a:prstClr>
            </a:outerShdw>
            <a:softEdge rad="12700"/>
          </a:effectLst>
        </p:spPr>
        <p:txBody>
          <a:bodyPr wrap="square">
            <a:spAutoFit/>
          </a:bodyPr>
          <a:lstStyle/>
          <a:p>
            <a:pPr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３　対策</a:t>
            </a:r>
            <a:endParaRPr kumimoji="1" lang="en-US" altLang="ja-JP" sz="1400" dirty="0">
              <a:solidFill>
                <a:prstClr val="black"/>
              </a:solidFill>
              <a:latin typeface="Meiryo UI" panose="020B0604030504040204" pitchFamily="50" charset="-128"/>
              <a:ea typeface="Meiryo UI" panose="020B0604030504040204" pitchFamily="50" charset="-128"/>
            </a:endParaRPr>
          </a:p>
          <a:p>
            <a:pPr indent="36000"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　</a:t>
            </a:r>
            <a:r>
              <a:rPr kumimoji="1" lang="en-US" altLang="ja-JP" sz="1400" dirty="0">
                <a:solidFill>
                  <a:prstClr val="black"/>
                </a:solidFill>
                <a:latin typeface="Meiryo UI" panose="020B0604030504040204" pitchFamily="50" charset="-128"/>
                <a:ea typeface="Meiryo UI" panose="020B0604030504040204" pitchFamily="50" charset="-128"/>
              </a:rPr>
              <a:t>USB</a:t>
            </a:r>
            <a:r>
              <a:rPr kumimoji="1" lang="ja-JP" altLang="en-US" sz="1400" dirty="0">
                <a:solidFill>
                  <a:prstClr val="black"/>
                </a:solidFill>
                <a:latin typeface="Meiryo UI" panose="020B0604030504040204" pitchFamily="50" charset="-128"/>
                <a:ea typeface="Meiryo UI" panose="020B0604030504040204" pitchFamily="50" charset="-128"/>
              </a:rPr>
              <a:t>を隔離環境へ持ち込む前の物理的なウイルスチェック、インターネットに接続されていない端末でも、ファイル改ざんや不審な挙動を検知できる体制の構築。</a:t>
            </a:r>
            <a:endParaRPr kumimoji="1" lang="en-US" altLang="ja-JP" sz="1400" dirty="0">
              <a:solidFill>
                <a:prstClr val="black"/>
              </a:solidFill>
              <a:latin typeface="Meiryo UI" panose="020B0604030504040204" pitchFamily="50" charset="-128"/>
              <a:ea typeface="Meiryo UI" panose="020B0604030504040204" pitchFamily="50" charset="-128"/>
            </a:endParaRPr>
          </a:p>
        </p:txBody>
      </p:sp>
      <p:sp>
        <p:nvSpPr>
          <p:cNvPr id="10" name="スライド番号プレースホルダー 4">
            <a:extLst>
              <a:ext uri="{FF2B5EF4-FFF2-40B4-BE49-F238E27FC236}">
                <a16:creationId xmlns:a16="http://schemas.microsoft.com/office/drawing/2014/main" id="{B9AF6EC2-BE44-4C44-ACAB-96EC774858E8}"/>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43</a:t>
            </a:fld>
            <a:endParaRPr kumimoji="1" lang="ja-JP" altLang="en-US" sz="1400" dirty="0">
              <a:latin typeface="Meiryo UI" panose="020B0604030504040204" pitchFamily="50" charset="-128"/>
              <a:ea typeface="Meiryo UI" panose="020B0604030504040204" pitchFamily="50" charset="-128"/>
            </a:endParaRPr>
          </a:p>
        </p:txBody>
      </p:sp>
      <p:sp>
        <p:nvSpPr>
          <p:cNvPr id="11" name="Rectangle 2">
            <a:extLst>
              <a:ext uri="{FF2B5EF4-FFF2-40B4-BE49-F238E27FC236}">
                <a16:creationId xmlns:a16="http://schemas.microsoft.com/office/drawing/2014/main" id="{6754CB1F-2BF0-4CF6-B41A-EC9327DFE840}"/>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sp>
        <p:nvSpPr>
          <p:cNvPr id="13" name="Rectangle 386">
            <a:extLst>
              <a:ext uri="{FF2B5EF4-FFF2-40B4-BE49-F238E27FC236}">
                <a16:creationId xmlns:a16="http://schemas.microsoft.com/office/drawing/2014/main" id="{AA33A750-6056-41F4-B138-67041D9E946A}"/>
              </a:ext>
            </a:extLst>
          </p:cNvPr>
          <p:cNvSpPr>
            <a:spLocks noChangeArrowheads="1"/>
          </p:cNvSpPr>
          <p:nvPr/>
        </p:nvSpPr>
        <p:spPr bwMode="auto">
          <a:xfrm>
            <a:off x="133350" y="840628"/>
            <a:ext cx="88011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（１）事案と対策の紹介</a:t>
            </a:r>
            <a:endParaRPr lang="en-US" altLang="ja-JP" sz="2400" dirty="0">
              <a:solidFill>
                <a:prstClr val="black"/>
              </a:solidFill>
              <a:latin typeface="Meiryo UI" panose="020B0604030504040204" pitchFamily="50" charset="-128"/>
              <a:ea typeface="Meiryo UI" panose="020B0604030504040204" pitchFamily="50" charset="-128"/>
            </a:endParaRPr>
          </a:p>
        </p:txBody>
      </p:sp>
      <p:graphicFrame>
        <p:nvGraphicFramePr>
          <p:cNvPr id="12" name="表 11">
            <a:extLst>
              <a:ext uri="{FF2B5EF4-FFF2-40B4-BE49-F238E27FC236}">
                <a16:creationId xmlns:a16="http://schemas.microsoft.com/office/drawing/2014/main" id="{00604D16-10E2-4A95-9044-35C7A05B8A92}"/>
              </a:ext>
            </a:extLst>
          </p:cNvPr>
          <p:cNvGraphicFramePr>
            <a:graphicFrameLocks noGrp="1"/>
          </p:cNvGraphicFramePr>
          <p:nvPr>
            <p:extLst>
              <p:ext uri="{D42A27DB-BD31-4B8C-83A1-F6EECF244321}">
                <p14:modId xmlns:p14="http://schemas.microsoft.com/office/powerpoint/2010/main" val="4216013743"/>
              </p:ext>
            </p:extLst>
          </p:nvPr>
        </p:nvGraphicFramePr>
        <p:xfrm>
          <a:off x="10056974" y="673446"/>
          <a:ext cx="6348882" cy="407833"/>
        </p:xfrm>
        <a:graphic>
          <a:graphicData uri="http://schemas.openxmlformats.org/drawingml/2006/table">
            <a:tbl>
              <a:tblPr>
                <a:tableStyleId>{5C22544A-7EE6-4342-B048-85BDC9FD1C3A}</a:tableStyleId>
              </a:tblPr>
              <a:tblGrid>
                <a:gridCol w="534826">
                  <a:extLst>
                    <a:ext uri="{9D8B030D-6E8A-4147-A177-3AD203B41FA5}">
                      <a16:colId xmlns:a16="http://schemas.microsoft.com/office/drawing/2014/main" val="2665389408"/>
                    </a:ext>
                  </a:extLst>
                </a:gridCol>
                <a:gridCol w="5814056">
                  <a:extLst>
                    <a:ext uri="{9D8B030D-6E8A-4147-A177-3AD203B41FA5}">
                      <a16:colId xmlns:a16="http://schemas.microsoft.com/office/drawing/2014/main" val="1088992809"/>
                    </a:ext>
                  </a:extLst>
                </a:gridCol>
              </a:tblGrid>
              <a:tr h="407833">
                <a:tc>
                  <a:txBody>
                    <a:bodyPr/>
                    <a:lstStyle/>
                    <a:p>
                      <a:pPr algn="ctr" fontAlgn="ctr"/>
                      <a:r>
                        <a:rPr lang="en-US" altLang="ja-JP" sz="1000" u="none" strike="noStrike" dirty="0">
                          <a:effectLst/>
                        </a:rPr>
                        <a:t>34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tc>
                  <a:txBody>
                    <a:bodyPr/>
                    <a:lstStyle/>
                    <a:p>
                      <a:pPr algn="l" fontAlgn="ctr"/>
                      <a:r>
                        <a:rPr lang="ja-JP" altLang="en-US" sz="1000" u="none" strike="noStrike" dirty="0">
                          <a:effectLst/>
                        </a:rPr>
                        <a:t>カウンターインテリジェンス及び諸外国の事例を紹介した上で、隙のない勤務と私生活において慎重な行動をとることの重要性について記載されているか。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extLst>
                  <a:ext uri="{0D108BD9-81ED-4DB2-BD59-A6C34878D82A}">
                    <a16:rowId xmlns:a16="http://schemas.microsoft.com/office/drawing/2014/main" val="2362276342"/>
                  </a:ext>
                </a:extLst>
              </a:tr>
            </a:tbl>
          </a:graphicData>
        </a:graphic>
      </p:graphicFrame>
    </p:spTree>
    <p:extLst>
      <p:ext uri="{BB962C8B-B14F-4D97-AF65-F5344CB8AC3E}">
        <p14:creationId xmlns:p14="http://schemas.microsoft.com/office/powerpoint/2010/main" val="4050967426"/>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07C07-9E18-298A-E40D-968D627AE23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561C2F6-98A9-4753-05FF-339F33025D74}"/>
              </a:ext>
            </a:extLst>
          </p:cNvPr>
          <p:cNvSpPr txBox="1">
            <a:spLocks noChangeArrowheads="1"/>
          </p:cNvSpPr>
          <p:nvPr/>
        </p:nvSpPr>
        <p:spPr bwMode="auto">
          <a:xfrm>
            <a:off x="133350" y="905939"/>
            <a:ext cx="9447064" cy="400110"/>
          </a:xfrm>
          <a:prstGeom prst="rect">
            <a:avLst/>
          </a:prstGeom>
          <a:solidFill>
            <a:srgbClr val="333399"/>
          </a:solidFill>
          <a:ln>
            <a:solidFill>
              <a:srgbClr val="000000"/>
            </a:solidFill>
            <a:miter lim="800000"/>
            <a:headEnd/>
            <a:tailEnd/>
          </a:ln>
          <a:effectLst>
            <a:outerShdw dist="107763" dir="18900000" algn="ctr" rotWithShape="0">
              <a:srgbClr val="808080">
                <a:alpha val="50000"/>
              </a:srgbClr>
            </a:outerShdw>
          </a:effectLst>
        </p:spPr>
        <p:txBody>
          <a:bodyPr wrap="square">
            <a:spAutoFit/>
          </a:bodyPr>
          <a:lstStyle>
            <a:lvl1pPr algn="l" rtl="0" eaLnBrk="0" fontAlgn="base" hangingPunct="0">
              <a:spcBef>
                <a:spcPct val="0"/>
              </a:spcBef>
              <a:spcAft>
                <a:spcPct val="0"/>
              </a:spcAft>
              <a:defRPr kumimoji="1" sz="2800" b="1">
                <a:solidFill>
                  <a:schemeClr val="tx1"/>
                </a:solidFill>
                <a:latin typeface="+mj-lt"/>
                <a:ea typeface="+mj-ea"/>
                <a:cs typeface="+mj-cs"/>
              </a:defRPr>
            </a:lvl1pPr>
            <a:lvl2pPr algn="l" rtl="0" eaLnBrk="0" fontAlgn="base" hangingPunct="0">
              <a:spcBef>
                <a:spcPct val="0"/>
              </a:spcBef>
              <a:spcAft>
                <a:spcPct val="0"/>
              </a:spcAft>
              <a:defRPr kumimoji="1" sz="2800" b="1">
                <a:solidFill>
                  <a:schemeClr val="tx1"/>
                </a:solidFill>
                <a:latin typeface="Trebuchet MS" pitchFamily="34" charset="0"/>
                <a:ea typeface="MS UI Gothic" pitchFamily="50" charset="-128"/>
              </a:defRPr>
            </a:lvl2pPr>
            <a:lvl3pPr algn="l" rtl="0" eaLnBrk="0" fontAlgn="base" hangingPunct="0">
              <a:spcBef>
                <a:spcPct val="0"/>
              </a:spcBef>
              <a:spcAft>
                <a:spcPct val="0"/>
              </a:spcAft>
              <a:defRPr kumimoji="1" sz="2800" b="1">
                <a:solidFill>
                  <a:schemeClr val="tx1"/>
                </a:solidFill>
                <a:latin typeface="Trebuchet MS" pitchFamily="34" charset="0"/>
                <a:ea typeface="MS UI Gothic" pitchFamily="50" charset="-128"/>
              </a:defRPr>
            </a:lvl3pPr>
            <a:lvl4pPr algn="l" rtl="0" eaLnBrk="0" fontAlgn="base" hangingPunct="0">
              <a:spcBef>
                <a:spcPct val="0"/>
              </a:spcBef>
              <a:spcAft>
                <a:spcPct val="0"/>
              </a:spcAft>
              <a:defRPr kumimoji="1" sz="2800" b="1">
                <a:solidFill>
                  <a:schemeClr val="tx1"/>
                </a:solidFill>
                <a:latin typeface="Trebuchet MS" pitchFamily="34" charset="0"/>
                <a:ea typeface="MS UI Gothic" pitchFamily="50" charset="-128"/>
              </a:defRPr>
            </a:lvl4pPr>
            <a:lvl5pPr algn="l" rtl="0" eaLnBrk="0" fontAlgn="base" hangingPunct="0">
              <a:spcBef>
                <a:spcPct val="0"/>
              </a:spcBef>
              <a:spcAft>
                <a:spcPct val="0"/>
              </a:spcAft>
              <a:defRPr kumimoji="1" sz="2800" b="1">
                <a:solidFill>
                  <a:schemeClr val="tx1"/>
                </a:solidFill>
                <a:latin typeface="Trebuchet MS" pitchFamily="34" charset="0"/>
                <a:ea typeface="MS UI Gothic" pitchFamily="50" charset="-128"/>
              </a:defRPr>
            </a:lvl5pPr>
            <a:lvl6pPr marL="457200" algn="l" rtl="0" fontAlgn="base">
              <a:spcBef>
                <a:spcPct val="0"/>
              </a:spcBef>
              <a:spcAft>
                <a:spcPct val="0"/>
              </a:spcAft>
              <a:defRPr kumimoji="1" sz="2800" b="1">
                <a:solidFill>
                  <a:schemeClr val="tx1"/>
                </a:solidFill>
                <a:latin typeface="Trebuchet MS" pitchFamily="34" charset="0"/>
                <a:ea typeface="MS UI Gothic" pitchFamily="50" charset="-128"/>
              </a:defRPr>
            </a:lvl6pPr>
            <a:lvl7pPr marL="914400" algn="l" rtl="0" fontAlgn="base">
              <a:spcBef>
                <a:spcPct val="0"/>
              </a:spcBef>
              <a:spcAft>
                <a:spcPct val="0"/>
              </a:spcAft>
              <a:defRPr kumimoji="1" sz="2800" b="1">
                <a:solidFill>
                  <a:schemeClr val="tx1"/>
                </a:solidFill>
                <a:latin typeface="Trebuchet MS" pitchFamily="34" charset="0"/>
                <a:ea typeface="MS UI Gothic" pitchFamily="50" charset="-128"/>
              </a:defRPr>
            </a:lvl7pPr>
            <a:lvl8pPr marL="1371600" algn="l" rtl="0" fontAlgn="base">
              <a:spcBef>
                <a:spcPct val="0"/>
              </a:spcBef>
              <a:spcAft>
                <a:spcPct val="0"/>
              </a:spcAft>
              <a:defRPr kumimoji="1" sz="2800" b="1">
                <a:solidFill>
                  <a:schemeClr val="tx1"/>
                </a:solidFill>
                <a:latin typeface="Trebuchet MS" pitchFamily="34" charset="0"/>
                <a:ea typeface="MS UI Gothic" pitchFamily="50" charset="-128"/>
              </a:defRPr>
            </a:lvl8pPr>
            <a:lvl9pPr marL="1828800" algn="l" rtl="0" fontAlgn="base">
              <a:spcBef>
                <a:spcPct val="0"/>
              </a:spcBef>
              <a:spcAft>
                <a:spcPct val="0"/>
              </a:spcAft>
              <a:defRPr kumimoji="1" sz="2800" b="1">
                <a:solidFill>
                  <a:schemeClr val="tx1"/>
                </a:solidFill>
                <a:latin typeface="Trebuchet MS" pitchFamily="34" charset="0"/>
                <a:ea typeface="MS UI Gothic" pitchFamily="50" charset="-128"/>
              </a:defRPr>
            </a:lvl9pPr>
          </a:lstStyle>
          <a:p>
            <a:pPr defTabSz="914400">
              <a:defRPr/>
            </a:pPr>
            <a:r>
              <a:rPr lang="ja-JP" altLang="en-US" sz="2000" kern="0" dirty="0">
                <a:solidFill>
                  <a:srgbClr val="FFFFFF"/>
                </a:solidFill>
                <a:latin typeface="Meiryo UI" panose="020B0604030504040204" pitchFamily="50" charset="-128"/>
                <a:ea typeface="Meiryo UI" panose="020B0604030504040204" pitchFamily="50" charset="-128"/>
              </a:rPr>
              <a:t>②２０２５年１０月　グループ内の海外拠点を踏み台にした攻撃</a:t>
            </a:r>
            <a:endParaRPr lang="en-US" altLang="ja-JP" sz="2400" kern="0" dirty="0">
              <a:solidFill>
                <a:srgbClr val="FFFFFF"/>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2E95D197-1F95-FF1F-869A-C6FF4AC5A176}"/>
              </a:ext>
            </a:extLst>
          </p:cNvPr>
          <p:cNvSpPr txBox="1"/>
          <p:nvPr/>
        </p:nvSpPr>
        <p:spPr>
          <a:xfrm>
            <a:off x="381000" y="1529204"/>
            <a:ext cx="9199415" cy="781752"/>
          </a:xfrm>
          <a:prstGeom prst="rect">
            <a:avLst/>
          </a:prstGeom>
          <a:solidFill>
            <a:schemeClr val="bg1"/>
          </a:solidFill>
          <a:ln>
            <a:solidFill>
              <a:schemeClr val="tx1"/>
            </a:solidFill>
          </a:ln>
          <a:effectLst>
            <a:glow rad="63500">
              <a:srgbClr val="FF0000">
                <a:alpha val="40000"/>
              </a:srgbClr>
            </a:glow>
            <a:outerShdw dist="38100" algn="l" rotWithShape="0">
              <a:prstClr val="black">
                <a:alpha val="72000"/>
              </a:prstClr>
            </a:outerShdw>
            <a:softEdge rad="12700"/>
          </a:effectLst>
        </p:spPr>
        <p:txBody>
          <a:bodyPr wrap="square">
            <a:spAutoFit/>
          </a:bodyPr>
          <a:lstStyle/>
          <a:p>
            <a:pPr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１　概要</a:t>
            </a:r>
            <a:endParaRPr kumimoji="1" lang="en-US" altLang="ja-JP" sz="1400" dirty="0">
              <a:solidFill>
                <a:prstClr val="black"/>
              </a:solidFill>
              <a:latin typeface="Meiryo UI" panose="020B0604030504040204" pitchFamily="50" charset="-128"/>
              <a:ea typeface="Meiryo UI" panose="020B0604030504040204" pitchFamily="50" charset="-128"/>
            </a:endParaRPr>
          </a:p>
          <a:p>
            <a:pPr indent="36000"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　関彰商事の海外グループ会社のサーバーが第三者による不正アクセス被害を受け、そこを起点として、国内の個人情報を含む会社データが漏えい。サーバは、海外グループ会社の現地法人が運用していた。</a:t>
            </a:r>
            <a:endParaRPr kumimoji="1" lang="en-US" altLang="ja-JP" sz="1400" dirty="0">
              <a:solidFill>
                <a:prstClr val="black"/>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2FAC6DF7-F46C-667D-F697-14969C5706B4}"/>
              </a:ext>
            </a:extLst>
          </p:cNvPr>
          <p:cNvSpPr txBox="1"/>
          <p:nvPr/>
        </p:nvSpPr>
        <p:spPr>
          <a:xfrm>
            <a:off x="381000" y="2634523"/>
            <a:ext cx="9199413" cy="523220"/>
          </a:xfrm>
          <a:prstGeom prst="rect">
            <a:avLst/>
          </a:prstGeom>
          <a:solidFill>
            <a:schemeClr val="bg1"/>
          </a:solidFill>
          <a:ln>
            <a:solidFill>
              <a:srgbClr val="000000"/>
            </a:solidFill>
          </a:ln>
          <a:effectLst>
            <a:glow rad="63500">
              <a:srgbClr val="FF0000">
                <a:alpha val="40000"/>
              </a:srgbClr>
            </a:glow>
            <a:outerShdw dist="38100" algn="l" rotWithShape="0">
              <a:prstClr val="black">
                <a:alpha val="72000"/>
              </a:prstClr>
            </a:outerShdw>
            <a:softEdge rad="12700"/>
          </a:effectLst>
        </p:spPr>
        <p:txBody>
          <a:bodyPr wrap="square">
            <a:spAutoFit/>
          </a:bodyPr>
          <a:lstStyle/>
          <a:p>
            <a:pPr defTabSz="914400">
              <a:spcBef>
                <a:spcPct val="0"/>
              </a:spcBef>
              <a:defRPr/>
            </a:pPr>
            <a:r>
              <a:rPr lang="ja-JP" altLang="en-US" sz="1400" kern="0" dirty="0">
                <a:solidFill>
                  <a:srgbClr val="000000"/>
                </a:solidFill>
                <a:latin typeface="Meiryo UI" panose="020B0604030504040204" pitchFamily="50" charset="-128"/>
                <a:ea typeface="Meiryo UI" panose="020B0604030504040204" pitchFamily="50" charset="-128"/>
              </a:rPr>
              <a:t>２　原因</a:t>
            </a:r>
            <a:endParaRPr lang="en-US" altLang="ja-JP" sz="1400" kern="0" dirty="0">
              <a:solidFill>
                <a:srgbClr val="000000"/>
              </a:solidFill>
              <a:latin typeface="Meiryo UI" panose="020B0604030504040204" pitchFamily="50" charset="-128"/>
              <a:ea typeface="Meiryo UI" panose="020B0604030504040204" pitchFamily="50" charset="-128"/>
            </a:endParaRPr>
          </a:p>
          <a:p>
            <a:pPr indent="36000" defTabSz="914400">
              <a:spcBef>
                <a:spcPct val="0"/>
              </a:spcBef>
              <a:defRPr/>
            </a:pPr>
            <a:r>
              <a:rPr lang="ja-JP" altLang="en-US" sz="1400" kern="0" dirty="0">
                <a:solidFill>
                  <a:srgbClr val="000000"/>
                </a:solidFill>
                <a:latin typeface="Meiryo UI" panose="020B0604030504040204" pitchFamily="50" charset="-128"/>
                <a:ea typeface="Meiryo UI" panose="020B0604030504040204" pitchFamily="50" charset="-128"/>
              </a:rPr>
              <a:t>　相対的にセキュリティ対策が手薄になりがちな海外拠点が攻撃の侵入口とされた</a:t>
            </a:r>
            <a:r>
              <a:rPr kumimoji="1" lang="ja-JP" altLang="en-US" sz="1400" dirty="0">
                <a:solidFill>
                  <a:prstClr val="black"/>
                </a:solidFill>
                <a:latin typeface="Meiryo UI" panose="020B0604030504040204" pitchFamily="50" charset="-128"/>
                <a:ea typeface="Meiryo UI" panose="020B0604030504040204" pitchFamily="50" charset="-128"/>
              </a:rPr>
              <a:t>。</a:t>
            </a:r>
            <a:endParaRPr lang="en-US" altLang="ja-JP" sz="1400" kern="0" dirty="0">
              <a:solidFill>
                <a:srgbClr val="000000"/>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E31BBC4E-6F64-6B8F-A500-EB56D925CA55}"/>
              </a:ext>
            </a:extLst>
          </p:cNvPr>
          <p:cNvSpPr txBox="1"/>
          <p:nvPr/>
        </p:nvSpPr>
        <p:spPr>
          <a:xfrm>
            <a:off x="381000" y="3506134"/>
            <a:ext cx="9199413" cy="566309"/>
          </a:xfrm>
          <a:prstGeom prst="rect">
            <a:avLst/>
          </a:prstGeom>
          <a:solidFill>
            <a:schemeClr val="bg1"/>
          </a:solidFill>
          <a:ln>
            <a:solidFill>
              <a:schemeClr val="tx1"/>
            </a:solidFill>
          </a:ln>
          <a:effectLst>
            <a:glow rad="63500">
              <a:srgbClr val="FF0000">
                <a:alpha val="40000"/>
              </a:srgbClr>
            </a:glow>
            <a:outerShdw dist="38100" algn="l" rotWithShape="0">
              <a:prstClr val="black">
                <a:alpha val="72000"/>
              </a:prstClr>
            </a:outerShdw>
            <a:softEdge rad="12700"/>
          </a:effectLst>
        </p:spPr>
        <p:txBody>
          <a:bodyPr wrap="square">
            <a:spAutoFit/>
          </a:bodyPr>
          <a:lstStyle/>
          <a:p>
            <a:pPr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３　対策</a:t>
            </a:r>
            <a:endParaRPr kumimoji="1" lang="en-US" altLang="ja-JP" sz="1400" dirty="0">
              <a:solidFill>
                <a:prstClr val="black"/>
              </a:solidFill>
              <a:latin typeface="Meiryo UI" panose="020B0604030504040204" pitchFamily="50" charset="-128"/>
              <a:ea typeface="Meiryo UI" panose="020B0604030504040204" pitchFamily="50" charset="-128"/>
            </a:endParaRPr>
          </a:p>
          <a:p>
            <a:pPr indent="36000"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　セキュリティ監視ツールの整備、アクセス・操作ログの定期的な分析と脆弱性診断、従業員に対するセキュリティ教育の強化。</a:t>
            </a:r>
            <a:endParaRPr kumimoji="1" lang="en-US" altLang="ja-JP" sz="1400" dirty="0">
              <a:solidFill>
                <a:prstClr val="black"/>
              </a:solidFill>
              <a:latin typeface="Meiryo UI" panose="020B0604030504040204" pitchFamily="50" charset="-128"/>
              <a:ea typeface="Meiryo UI" panose="020B0604030504040204" pitchFamily="50" charset="-128"/>
            </a:endParaRPr>
          </a:p>
        </p:txBody>
      </p:sp>
      <p:sp>
        <p:nvSpPr>
          <p:cNvPr id="10" name="スライド番号プレースホルダー 4">
            <a:extLst>
              <a:ext uri="{FF2B5EF4-FFF2-40B4-BE49-F238E27FC236}">
                <a16:creationId xmlns:a16="http://schemas.microsoft.com/office/drawing/2014/main" id="{B9AF6EC2-BE44-4C44-ACAB-96EC774858E8}"/>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44</a:t>
            </a:fld>
            <a:endParaRPr kumimoji="1" lang="ja-JP" altLang="en-US" sz="1400" dirty="0">
              <a:latin typeface="Meiryo UI" panose="020B0604030504040204" pitchFamily="50" charset="-128"/>
              <a:ea typeface="Meiryo UI" panose="020B0604030504040204" pitchFamily="50" charset="-128"/>
            </a:endParaRPr>
          </a:p>
        </p:txBody>
      </p:sp>
      <p:sp>
        <p:nvSpPr>
          <p:cNvPr id="11" name="Rectangle 2">
            <a:extLst>
              <a:ext uri="{FF2B5EF4-FFF2-40B4-BE49-F238E27FC236}">
                <a16:creationId xmlns:a16="http://schemas.microsoft.com/office/drawing/2014/main" id="{6754CB1F-2BF0-4CF6-B41A-EC9327DFE840}"/>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5716433D-D654-47AB-8B1A-4730B03F0713}"/>
              </a:ext>
            </a:extLst>
          </p:cNvPr>
          <p:cNvGraphicFramePr>
            <a:graphicFrameLocks noGrp="1"/>
          </p:cNvGraphicFramePr>
          <p:nvPr>
            <p:extLst>
              <p:ext uri="{D42A27DB-BD31-4B8C-83A1-F6EECF244321}">
                <p14:modId xmlns:p14="http://schemas.microsoft.com/office/powerpoint/2010/main" val="4216013743"/>
              </p:ext>
            </p:extLst>
          </p:nvPr>
        </p:nvGraphicFramePr>
        <p:xfrm>
          <a:off x="10056974" y="673446"/>
          <a:ext cx="6348882" cy="407833"/>
        </p:xfrm>
        <a:graphic>
          <a:graphicData uri="http://schemas.openxmlformats.org/drawingml/2006/table">
            <a:tbl>
              <a:tblPr>
                <a:tableStyleId>{5C22544A-7EE6-4342-B048-85BDC9FD1C3A}</a:tableStyleId>
              </a:tblPr>
              <a:tblGrid>
                <a:gridCol w="534826">
                  <a:extLst>
                    <a:ext uri="{9D8B030D-6E8A-4147-A177-3AD203B41FA5}">
                      <a16:colId xmlns:a16="http://schemas.microsoft.com/office/drawing/2014/main" val="2665389408"/>
                    </a:ext>
                  </a:extLst>
                </a:gridCol>
                <a:gridCol w="5814056">
                  <a:extLst>
                    <a:ext uri="{9D8B030D-6E8A-4147-A177-3AD203B41FA5}">
                      <a16:colId xmlns:a16="http://schemas.microsoft.com/office/drawing/2014/main" val="1088992809"/>
                    </a:ext>
                  </a:extLst>
                </a:gridCol>
              </a:tblGrid>
              <a:tr h="407833">
                <a:tc>
                  <a:txBody>
                    <a:bodyPr/>
                    <a:lstStyle/>
                    <a:p>
                      <a:pPr algn="ctr" fontAlgn="ctr"/>
                      <a:r>
                        <a:rPr lang="en-US" altLang="ja-JP" sz="1000" u="none" strike="noStrike" dirty="0">
                          <a:effectLst/>
                        </a:rPr>
                        <a:t>34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tc>
                  <a:txBody>
                    <a:bodyPr/>
                    <a:lstStyle/>
                    <a:p>
                      <a:pPr algn="l" fontAlgn="ctr"/>
                      <a:r>
                        <a:rPr lang="ja-JP" altLang="en-US" sz="1000" u="none" strike="noStrike" dirty="0">
                          <a:effectLst/>
                        </a:rPr>
                        <a:t>カウンターインテリジェンス及び諸外国の事例を紹介した上で、隙のない勤務と私生活において慎重な行動をとることの重要性について記載されているか。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extLst>
                  <a:ext uri="{0D108BD9-81ED-4DB2-BD59-A6C34878D82A}">
                    <a16:rowId xmlns:a16="http://schemas.microsoft.com/office/drawing/2014/main" val="2362276342"/>
                  </a:ext>
                </a:extLst>
              </a:tr>
            </a:tbl>
          </a:graphicData>
        </a:graphic>
      </p:graphicFrame>
    </p:spTree>
    <p:extLst>
      <p:ext uri="{BB962C8B-B14F-4D97-AF65-F5344CB8AC3E}">
        <p14:creationId xmlns:p14="http://schemas.microsoft.com/office/powerpoint/2010/main" val="3390408905"/>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07C07-9E18-298A-E40D-968D627AE23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561C2F6-98A9-4753-05FF-339F33025D74}"/>
              </a:ext>
            </a:extLst>
          </p:cNvPr>
          <p:cNvSpPr txBox="1">
            <a:spLocks noChangeArrowheads="1"/>
          </p:cNvSpPr>
          <p:nvPr/>
        </p:nvSpPr>
        <p:spPr bwMode="auto">
          <a:xfrm>
            <a:off x="133350" y="905939"/>
            <a:ext cx="9447064" cy="400110"/>
          </a:xfrm>
          <a:prstGeom prst="rect">
            <a:avLst/>
          </a:prstGeom>
          <a:solidFill>
            <a:srgbClr val="333399"/>
          </a:solidFill>
          <a:ln>
            <a:solidFill>
              <a:srgbClr val="000000"/>
            </a:solidFill>
            <a:miter lim="800000"/>
            <a:headEnd/>
            <a:tailEnd/>
          </a:ln>
          <a:effectLst>
            <a:outerShdw dist="107763" dir="18900000" algn="ctr" rotWithShape="0">
              <a:srgbClr val="808080">
                <a:alpha val="50000"/>
              </a:srgbClr>
            </a:outerShdw>
          </a:effectLst>
        </p:spPr>
        <p:txBody>
          <a:bodyPr wrap="square">
            <a:spAutoFit/>
          </a:bodyPr>
          <a:lstStyle>
            <a:lvl1pPr algn="l" rtl="0" eaLnBrk="0" fontAlgn="base" hangingPunct="0">
              <a:spcBef>
                <a:spcPct val="0"/>
              </a:spcBef>
              <a:spcAft>
                <a:spcPct val="0"/>
              </a:spcAft>
              <a:defRPr kumimoji="1" sz="2800" b="1">
                <a:solidFill>
                  <a:schemeClr val="tx1"/>
                </a:solidFill>
                <a:latin typeface="+mj-lt"/>
                <a:ea typeface="+mj-ea"/>
                <a:cs typeface="+mj-cs"/>
              </a:defRPr>
            </a:lvl1pPr>
            <a:lvl2pPr algn="l" rtl="0" eaLnBrk="0" fontAlgn="base" hangingPunct="0">
              <a:spcBef>
                <a:spcPct val="0"/>
              </a:spcBef>
              <a:spcAft>
                <a:spcPct val="0"/>
              </a:spcAft>
              <a:defRPr kumimoji="1" sz="2800" b="1">
                <a:solidFill>
                  <a:schemeClr val="tx1"/>
                </a:solidFill>
                <a:latin typeface="Trebuchet MS" pitchFamily="34" charset="0"/>
                <a:ea typeface="MS UI Gothic" pitchFamily="50" charset="-128"/>
              </a:defRPr>
            </a:lvl2pPr>
            <a:lvl3pPr algn="l" rtl="0" eaLnBrk="0" fontAlgn="base" hangingPunct="0">
              <a:spcBef>
                <a:spcPct val="0"/>
              </a:spcBef>
              <a:spcAft>
                <a:spcPct val="0"/>
              </a:spcAft>
              <a:defRPr kumimoji="1" sz="2800" b="1">
                <a:solidFill>
                  <a:schemeClr val="tx1"/>
                </a:solidFill>
                <a:latin typeface="Trebuchet MS" pitchFamily="34" charset="0"/>
                <a:ea typeface="MS UI Gothic" pitchFamily="50" charset="-128"/>
              </a:defRPr>
            </a:lvl3pPr>
            <a:lvl4pPr algn="l" rtl="0" eaLnBrk="0" fontAlgn="base" hangingPunct="0">
              <a:spcBef>
                <a:spcPct val="0"/>
              </a:spcBef>
              <a:spcAft>
                <a:spcPct val="0"/>
              </a:spcAft>
              <a:defRPr kumimoji="1" sz="2800" b="1">
                <a:solidFill>
                  <a:schemeClr val="tx1"/>
                </a:solidFill>
                <a:latin typeface="Trebuchet MS" pitchFamily="34" charset="0"/>
                <a:ea typeface="MS UI Gothic" pitchFamily="50" charset="-128"/>
              </a:defRPr>
            </a:lvl4pPr>
            <a:lvl5pPr algn="l" rtl="0" eaLnBrk="0" fontAlgn="base" hangingPunct="0">
              <a:spcBef>
                <a:spcPct val="0"/>
              </a:spcBef>
              <a:spcAft>
                <a:spcPct val="0"/>
              </a:spcAft>
              <a:defRPr kumimoji="1" sz="2800" b="1">
                <a:solidFill>
                  <a:schemeClr val="tx1"/>
                </a:solidFill>
                <a:latin typeface="Trebuchet MS" pitchFamily="34" charset="0"/>
                <a:ea typeface="MS UI Gothic" pitchFamily="50" charset="-128"/>
              </a:defRPr>
            </a:lvl5pPr>
            <a:lvl6pPr marL="457200" algn="l" rtl="0" fontAlgn="base">
              <a:spcBef>
                <a:spcPct val="0"/>
              </a:spcBef>
              <a:spcAft>
                <a:spcPct val="0"/>
              </a:spcAft>
              <a:defRPr kumimoji="1" sz="2800" b="1">
                <a:solidFill>
                  <a:schemeClr val="tx1"/>
                </a:solidFill>
                <a:latin typeface="Trebuchet MS" pitchFamily="34" charset="0"/>
                <a:ea typeface="MS UI Gothic" pitchFamily="50" charset="-128"/>
              </a:defRPr>
            </a:lvl6pPr>
            <a:lvl7pPr marL="914400" algn="l" rtl="0" fontAlgn="base">
              <a:spcBef>
                <a:spcPct val="0"/>
              </a:spcBef>
              <a:spcAft>
                <a:spcPct val="0"/>
              </a:spcAft>
              <a:defRPr kumimoji="1" sz="2800" b="1">
                <a:solidFill>
                  <a:schemeClr val="tx1"/>
                </a:solidFill>
                <a:latin typeface="Trebuchet MS" pitchFamily="34" charset="0"/>
                <a:ea typeface="MS UI Gothic" pitchFamily="50" charset="-128"/>
              </a:defRPr>
            </a:lvl7pPr>
            <a:lvl8pPr marL="1371600" algn="l" rtl="0" fontAlgn="base">
              <a:spcBef>
                <a:spcPct val="0"/>
              </a:spcBef>
              <a:spcAft>
                <a:spcPct val="0"/>
              </a:spcAft>
              <a:defRPr kumimoji="1" sz="2800" b="1">
                <a:solidFill>
                  <a:schemeClr val="tx1"/>
                </a:solidFill>
                <a:latin typeface="Trebuchet MS" pitchFamily="34" charset="0"/>
                <a:ea typeface="MS UI Gothic" pitchFamily="50" charset="-128"/>
              </a:defRPr>
            </a:lvl8pPr>
            <a:lvl9pPr marL="1828800" algn="l" rtl="0" fontAlgn="base">
              <a:spcBef>
                <a:spcPct val="0"/>
              </a:spcBef>
              <a:spcAft>
                <a:spcPct val="0"/>
              </a:spcAft>
              <a:defRPr kumimoji="1" sz="2800" b="1">
                <a:solidFill>
                  <a:schemeClr val="tx1"/>
                </a:solidFill>
                <a:latin typeface="Trebuchet MS" pitchFamily="34" charset="0"/>
                <a:ea typeface="MS UI Gothic" pitchFamily="50" charset="-128"/>
              </a:defRPr>
            </a:lvl9pPr>
          </a:lstStyle>
          <a:p>
            <a:pPr defTabSz="914400">
              <a:defRPr/>
            </a:pPr>
            <a:r>
              <a:rPr lang="ja-JP" altLang="en-US" sz="2000" kern="0" dirty="0">
                <a:solidFill>
                  <a:srgbClr val="FFFFFF"/>
                </a:solidFill>
                <a:latin typeface="Meiryo UI" panose="020B0604030504040204" pitchFamily="50" charset="-128"/>
                <a:ea typeface="Meiryo UI" panose="020B0604030504040204" pitchFamily="50" charset="-128"/>
              </a:rPr>
              <a:t>③２０２５年１０月　</a:t>
            </a:r>
            <a:r>
              <a:rPr lang="en-US" altLang="ja-JP" sz="2000" kern="0" dirty="0">
                <a:solidFill>
                  <a:srgbClr val="FFFFFF"/>
                </a:solidFill>
                <a:latin typeface="Meiryo UI" panose="020B0604030504040204" pitchFamily="50" charset="-128"/>
                <a:ea typeface="Meiryo UI" panose="020B0604030504040204" pitchFamily="50" charset="-128"/>
              </a:rPr>
              <a:t>DVD</a:t>
            </a:r>
            <a:r>
              <a:rPr lang="ja-JP" altLang="en-US" sz="2000" kern="0" dirty="0">
                <a:solidFill>
                  <a:srgbClr val="FFFFFF"/>
                </a:solidFill>
                <a:latin typeface="Meiryo UI" panose="020B0604030504040204" pitchFamily="50" charset="-128"/>
                <a:ea typeface="Meiryo UI" panose="020B0604030504040204" pitchFamily="50" charset="-128"/>
              </a:rPr>
              <a:t>の紛失による情報漏えい</a:t>
            </a:r>
            <a:endParaRPr lang="en-US" altLang="ja-JP" sz="2400" kern="0" dirty="0">
              <a:solidFill>
                <a:srgbClr val="FFFFFF"/>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2E95D197-1F95-FF1F-869A-C6FF4AC5A176}"/>
              </a:ext>
            </a:extLst>
          </p:cNvPr>
          <p:cNvSpPr txBox="1"/>
          <p:nvPr/>
        </p:nvSpPr>
        <p:spPr>
          <a:xfrm>
            <a:off x="381000" y="1529204"/>
            <a:ext cx="9199415" cy="997196"/>
          </a:xfrm>
          <a:prstGeom prst="rect">
            <a:avLst/>
          </a:prstGeom>
          <a:solidFill>
            <a:schemeClr val="bg1"/>
          </a:solidFill>
          <a:ln>
            <a:solidFill>
              <a:schemeClr val="tx1"/>
            </a:solidFill>
          </a:ln>
          <a:effectLst>
            <a:glow rad="63500">
              <a:srgbClr val="FF0000">
                <a:alpha val="40000"/>
              </a:srgbClr>
            </a:glow>
            <a:outerShdw dist="38100" algn="l" rotWithShape="0">
              <a:prstClr val="black">
                <a:alpha val="72000"/>
              </a:prstClr>
            </a:outerShdw>
            <a:softEdge rad="12700"/>
          </a:effectLst>
        </p:spPr>
        <p:txBody>
          <a:bodyPr wrap="square">
            <a:spAutoFit/>
          </a:bodyPr>
          <a:lstStyle/>
          <a:p>
            <a:pPr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１　概要</a:t>
            </a:r>
            <a:endParaRPr kumimoji="1" lang="en-US" altLang="ja-JP" sz="1400" dirty="0">
              <a:solidFill>
                <a:prstClr val="black"/>
              </a:solidFill>
              <a:latin typeface="Meiryo UI" panose="020B0604030504040204" pitchFamily="50" charset="-128"/>
              <a:ea typeface="Meiryo UI" panose="020B0604030504040204" pitchFamily="50" charset="-128"/>
            </a:endParaRPr>
          </a:p>
          <a:p>
            <a:pPr indent="36000"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　西村証券の従業員が、宅配業者から</a:t>
            </a:r>
            <a:r>
              <a:rPr kumimoji="1" lang="en-US" altLang="ja-JP" sz="1400" dirty="0">
                <a:solidFill>
                  <a:prstClr val="black"/>
                </a:solidFill>
                <a:latin typeface="Meiryo UI" panose="020B0604030504040204" pitchFamily="50" charset="-128"/>
                <a:ea typeface="Meiryo UI" panose="020B0604030504040204" pitchFamily="50" charset="-128"/>
              </a:rPr>
              <a:t>DVD</a:t>
            </a:r>
            <a:r>
              <a:rPr kumimoji="1" lang="ja-JP" altLang="en-US" sz="1400" dirty="0" err="1">
                <a:solidFill>
                  <a:prstClr val="black"/>
                </a:solidFill>
                <a:latin typeface="Meiryo UI" panose="020B0604030504040204" pitchFamily="50" charset="-128"/>
                <a:ea typeface="Meiryo UI" panose="020B0604030504040204" pitchFamily="50" charset="-128"/>
              </a:rPr>
              <a:t>を受</a:t>
            </a:r>
            <a:r>
              <a:rPr kumimoji="1" lang="ja-JP" altLang="en-US" sz="1400" dirty="0">
                <a:solidFill>
                  <a:prstClr val="black"/>
                </a:solidFill>
                <a:latin typeface="Meiryo UI" panose="020B0604030504040204" pitchFamily="50" charset="-128"/>
                <a:ea typeface="Meiryo UI" panose="020B0604030504040204" pitchFamily="50" charset="-128"/>
              </a:rPr>
              <a:t>領した後、当該</a:t>
            </a:r>
            <a:r>
              <a:rPr kumimoji="1" lang="en-US" altLang="ja-JP" sz="1400" dirty="0">
                <a:solidFill>
                  <a:prstClr val="black"/>
                </a:solidFill>
                <a:latin typeface="Meiryo UI" panose="020B0604030504040204" pitchFamily="50" charset="-128"/>
                <a:ea typeface="Meiryo UI" panose="020B0604030504040204" pitchFamily="50" charset="-128"/>
              </a:rPr>
              <a:t>DVD</a:t>
            </a:r>
            <a:r>
              <a:rPr kumimoji="1" lang="ja-JP" altLang="en-US" sz="1400" dirty="0">
                <a:solidFill>
                  <a:prstClr val="black"/>
                </a:solidFill>
                <a:latin typeface="Meiryo UI" panose="020B0604030504040204" pitchFamily="50" charset="-128"/>
                <a:ea typeface="Meiryo UI" panose="020B0604030504040204" pitchFamily="50" charset="-128"/>
              </a:rPr>
              <a:t>を紛失。</a:t>
            </a:r>
            <a:r>
              <a:rPr kumimoji="1" lang="en-US" altLang="ja-JP" sz="1400" dirty="0">
                <a:solidFill>
                  <a:prstClr val="black"/>
                </a:solidFill>
                <a:latin typeface="Meiryo UI" panose="020B0604030504040204" pitchFamily="50" charset="-128"/>
                <a:ea typeface="Meiryo UI" panose="020B0604030504040204" pitchFamily="50" charset="-128"/>
              </a:rPr>
              <a:t>DVD</a:t>
            </a:r>
            <a:r>
              <a:rPr kumimoji="1" lang="ja-JP" altLang="en-US" sz="1400" dirty="0" err="1">
                <a:solidFill>
                  <a:prstClr val="black"/>
                </a:solidFill>
                <a:latin typeface="Meiryo UI" panose="020B0604030504040204" pitchFamily="50" charset="-128"/>
                <a:ea typeface="Meiryo UI" panose="020B0604030504040204" pitchFamily="50" charset="-128"/>
              </a:rPr>
              <a:t>には</a:t>
            </a:r>
            <a:r>
              <a:rPr kumimoji="1" lang="ja-JP" altLang="en-US" sz="1400" dirty="0">
                <a:solidFill>
                  <a:prstClr val="black"/>
                </a:solidFill>
                <a:latin typeface="Meiryo UI" panose="020B0604030504040204" pitchFamily="50" charset="-128"/>
                <a:ea typeface="Meiryo UI" panose="020B0604030504040204" pitchFamily="50" charset="-128"/>
              </a:rPr>
              <a:t>顧客との取引データが収録されていた。</a:t>
            </a:r>
            <a:r>
              <a:rPr kumimoji="1" lang="en-US" altLang="ja-JP" sz="1400" dirty="0">
                <a:solidFill>
                  <a:prstClr val="black"/>
                </a:solidFill>
                <a:latin typeface="Meiryo UI" panose="020B0604030504040204" pitchFamily="50" charset="-128"/>
                <a:ea typeface="Meiryo UI" panose="020B0604030504040204" pitchFamily="50" charset="-128"/>
              </a:rPr>
              <a:t>DVD</a:t>
            </a:r>
            <a:r>
              <a:rPr kumimoji="1" lang="ja-JP" altLang="en-US" sz="1400" dirty="0">
                <a:solidFill>
                  <a:prstClr val="black"/>
                </a:solidFill>
                <a:latin typeface="Meiryo UI" panose="020B0604030504040204" pitchFamily="50" charset="-128"/>
                <a:ea typeface="Meiryo UI" panose="020B0604030504040204" pitchFamily="50" charset="-128"/>
              </a:rPr>
              <a:t>内の各データにはパスワードがかけられていたこと、会社の廃棄物の処理経路からして漏えいした可能性は低いとされたが、完全にその懸念を払拭できるまでには至っていないと発表</a:t>
            </a:r>
            <a:endParaRPr kumimoji="1" lang="en-US" altLang="ja-JP" sz="1400" dirty="0">
              <a:solidFill>
                <a:prstClr val="black"/>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2FAC6DF7-F46C-667D-F697-14969C5706B4}"/>
              </a:ext>
            </a:extLst>
          </p:cNvPr>
          <p:cNvSpPr txBox="1"/>
          <p:nvPr/>
        </p:nvSpPr>
        <p:spPr>
          <a:xfrm>
            <a:off x="381000" y="2828646"/>
            <a:ext cx="9199413" cy="523220"/>
          </a:xfrm>
          <a:prstGeom prst="rect">
            <a:avLst/>
          </a:prstGeom>
          <a:solidFill>
            <a:schemeClr val="bg1"/>
          </a:solidFill>
          <a:ln>
            <a:solidFill>
              <a:srgbClr val="000000"/>
            </a:solidFill>
          </a:ln>
          <a:effectLst>
            <a:glow rad="63500">
              <a:srgbClr val="FF0000">
                <a:alpha val="40000"/>
              </a:srgbClr>
            </a:glow>
            <a:outerShdw dist="38100" algn="l" rotWithShape="0">
              <a:prstClr val="black">
                <a:alpha val="72000"/>
              </a:prstClr>
            </a:outerShdw>
            <a:softEdge rad="12700"/>
          </a:effectLst>
        </p:spPr>
        <p:txBody>
          <a:bodyPr wrap="square">
            <a:spAutoFit/>
          </a:bodyPr>
          <a:lstStyle/>
          <a:p>
            <a:pPr defTabSz="914400">
              <a:spcBef>
                <a:spcPct val="0"/>
              </a:spcBef>
              <a:defRPr/>
            </a:pPr>
            <a:r>
              <a:rPr lang="ja-JP" altLang="en-US" sz="1400" kern="0" dirty="0">
                <a:solidFill>
                  <a:srgbClr val="000000"/>
                </a:solidFill>
                <a:latin typeface="Meiryo UI" panose="020B0604030504040204" pitchFamily="50" charset="-128"/>
                <a:ea typeface="Meiryo UI" panose="020B0604030504040204" pitchFamily="50" charset="-128"/>
              </a:rPr>
              <a:t>２　原因</a:t>
            </a:r>
            <a:endParaRPr lang="en-US" altLang="ja-JP" sz="1400" kern="0" dirty="0">
              <a:solidFill>
                <a:srgbClr val="000000"/>
              </a:solidFill>
              <a:latin typeface="Meiryo UI" panose="020B0604030504040204" pitchFamily="50" charset="-128"/>
              <a:ea typeface="Meiryo UI" panose="020B0604030504040204" pitchFamily="50" charset="-128"/>
            </a:endParaRPr>
          </a:p>
          <a:p>
            <a:pPr indent="36000" defTabSz="914400">
              <a:spcBef>
                <a:spcPct val="0"/>
              </a:spcBef>
              <a:defRPr/>
            </a:pPr>
            <a:r>
              <a:rPr lang="ja-JP" altLang="en-US" sz="1400" kern="0" dirty="0">
                <a:solidFill>
                  <a:srgbClr val="000000"/>
                </a:solidFill>
                <a:latin typeface="Meiryo UI" panose="020B0604030504040204" pitchFamily="50" charset="-128"/>
                <a:ea typeface="Meiryo UI" panose="020B0604030504040204" pitchFamily="50" charset="-128"/>
              </a:rPr>
              <a:t>　管理体制の不備</a:t>
            </a:r>
            <a:endParaRPr lang="en-US" altLang="ja-JP" sz="1400" kern="0" dirty="0">
              <a:solidFill>
                <a:srgbClr val="000000"/>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E31BBC4E-6F64-6B8F-A500-EB56D925CA55}"/>
              </a:ext>
            </a:extLst>
          </p:cNvPr>
          <p:cNvSpPr txBox="1"/>
          <p:nvPr/>
        </p:nvSpPr>
        <p:spPr>
          <a:xfrm>
            <a:off x="381000" y="3724029"/>
            <a:ext cx="9199413" cy="781752"/>
          </a:xfrm>
          <a:prstGeom prst="rect">
            <a:avLst/>
          </a:prstGeom>
          <a:solidFill>
            <a:schemeClr val="bg1"/>
          </a:solidFill>
          <a:ln>
            <a:solidFill>
              <a:schemeClr val="tx1"/>
            </a:solidFill>
          </a:ln>
          <a:effectLst>
            <a:glow rad="63500">
              <a:srgbClr val="FF0000">
                <a:alpha val="40000"/>
              </a:srgbClr>
            </a:glow>
            <a:outerShdw dist="38100" algn="l" rotWithShape="0">
              <a:prstClr val="black">
                <a:alpha val="72000"/>
              </a:prstClr>
            </a:outerShdw>
            <a:softEdge rad="12700"/>
          </a:effectLst>
        </p:spPr>
        <p:txBody>
          <a:bodyPr wrap="square">
            <a:spAutoFit/>
          </a:bodyPr>
          <a:lstStyle/>
          <a:p>
            <a:pPr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３　対策</a:t>
            </a:r>
            <a:endParaRPr kumimoji="1" lang="en-US" altLang="ja-JP" sz="1400" dirty="0">
              <a:solidFill>
                <a:prstClr val="black"/>
              </a:solidFill>
              <a:latin typeface="Meiryo UI" panose="020B0604030504040204" pitchFamily="50" charset="-128"/>
              <a:ea typeface="Meiryo UI" panose="020B0604030504040204" pitchFamily="50" charset="-128"/>
            </a:endParaRPr>
          </a:p>
          <a:p>
            <a:pPr indent="36000" defTabSz="914400" fontAlgn="base">
              <a:spcBef>
                <a:spcPct val="20000"/>
              </a:spcBef>
              <a:spcAft>
                <a:spcPct val="0"/>
              </a:spcAft>
              <a:defRPr/>
            </a:pPr>
            <a:r>
              <a:rPr kumimoji="1" lang="ja-JP" altLang="en-US" sz="1400" dirty="0">
                <a:solidFill>
                  <a:prstClr val="black"/>
                </a:solidFill>
                <a:latin typeface="Meiryo UI" panose="020B0604030504040204" pitchFamily="50" charset="-128"/>
                <a:ea typeface="Meiryo UI" panose="020B0604030504040204" pitchFamily="50" charset="-128"/>
              </a:rPr>
              <a:t>　全従業員に対し改めて個人情報の厳格な取扱いについて周知徹底、作業体制の点検・見直し、誤廃棄等を防ぐための作業ルールの徹底</a:t>
            </a:r>
            <a:endParaRPr kumimoji="1" lang="en-US" altLang="ja-JP" sz="1400" dirty="0">
              <a:solidFill>
                <a:prstClr val="black"/>
              </a:solidFill>
              <a:latin typeface="Meiryo UI" panose="020B0604030504040204" pitchFamily="50" charset="-128"/>
              <a:ea typeface="Meiryo UI" panose="020B0604030504040204" pitchFamily="50" charset="-128"/>
            </a:endParaRPr>
          </a:p>
        </p:txBody>
      </p:sp>
      <p:sp>
        <p:nvSpPr>
          <p:cNvPr id="10" name="スライド番号プレースホルダー 4">
            <a:extLst>
              <a:ext uri="{FF2B5EF4-FFF2-40B4-BE49-F238E27FC236}">
                <a16:creationId xmlns:a16="http://schemas.microsoft.com/office/drawing/2014/main" id="{B9AF6EC2-BE44-4C44-ACAB-96EC774858E8}"/>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45</a:t>
            </a:fld>
            <a:endParaRPr kumimoji="1" lang="ja-JP" altLang="en-US" sz="1400" dirty="0">
              <a:latin typeface="Meiryo UI" panose="020B0604030504040204" pitchFamily="50" charset="-128"/>
              <a:ea typeface="Meiryo UI" panose="020B0604030504040204" pitchFamily="50" charset="-128"/>
            </a:endParaRPr>
          </a:p>
        </p:txBody>
      </p:sp>
      <p:sp>
        <p:nvSpPr>
          <p:cNvPr id="11" name="Rectangle 2">
            <a:extLst>
              <a:ext uri="{FF2B5EF4-FFF2-40B4-BE49-F238E27FC236}">
                <a16:creationId xmlns:a16="http://schemas.microsoft.com/office/drawing/2014/main" id="{6754CB1F-2BF0-4CF6-B41A-EC9327DFE840}"/>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78133DD2-F81C-429F-B1A1-6FFD28DB3469}"/>
              </a:ext>
            </a:extLst>
          </p:cNvPr>
          <p:cNvGraphicFramePr>
            <a:graphicFrameLocks noGrp="1"/>
          </p:cNvGraphicFramePr>
          <p:nvPr>
            <p:extLst>
              <p:ext uri="{D42A27DB-BD31-4B8C-83A1-F6EECF244321}">
                <p14:modId xmlns:p14="http://schemas.microsoft.com/office/powerpoint/2010/main" val="4216013743"/>
              </p:ext>
            </p:extLst>
          </p:nvPr>
        </p:nvGraphicFramePr>
        <p:xfrm>
          <a:off x="10056974" y="673446"/>
          <a:ext cx="6348882" cy="407833"/>
        </p:xfrm>
        <a:graphic>
          <a:graphicData uri="http://schemas.openxmlformats.org/drawingml/2006/table">
            <a:tbl>
              <a:tblPr>
                <a:tableStyleId>{5C22544A-7EE6-4342-B048-85BDC9FD1C3A}</a:tableStyleId>
              </a:tblPr>
              <a:tblGrid>
                <a:gridCol w="534826">
                  <a:extLst>
                    <a:ext uri="{9D8B030D-6E8A-4147-A177-3AD203B41FA5}">
                      <a16:colId xmlns:a16="http://schemas.microsoft.com/office/drawing/2014/main" val="2665389408"/>
                    </a:ext>
                  </a:extLst>
                </a:gridCol>
                <a:gridCol w="5814056">
                  <a:extLst>
                    <a:ext uri="{9D8B030D-6E8A-4147-A177-3AD203B41FA5}">
                      <a16:colId xmlns:a16="http://schemas.microsoft.com/office/drawing/2014/main" val="1088992809"/>
                    </a:ext>
                  </a:extLst>
                </a:gridCol>
              </a:tblGrid>
              <a:tr h="407833">
                <a:tc>
                  <a:txBody>
                    <a:bodyPr/>
                    <a:lstStyle/>
                    <a:p>
                      <a:pPr algn="ctr" fontAlgn="ctr"/>
                      <a:r>
                        <a:rPr lang="en-US" altLang="ja-JP" sz="1000" u="none" strike="noStrike" dirty="0">
                          <a:effectLst/>
                        </a:rPr>
                        <a:t>34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tc>
                  <a:txBody>
                    <a:bodyPr/>
                    <a:lstStyle/>
                    <a:p>
                      <a:pPr algn="l" fontAlgn="ctr"/>
                      <a:r>
                        <a:rPr lang="ja-JP" altLang="en-US" sz="1000" u="none" strike="noStrike" dirty="0">
                          <a:effectLst/>
                        </a:rPr>
                        <a:t>カウンターインテリジェンス及び諸外国の事例を紹介した上で、隙のない勤務と私生活において慎重な行動をとることの重要性について記載されているか。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extLst>
                  <a:ext uri="{0D108BD9-81ED-4DB2-BD59-A6C34878D82A}">
                    <a16:rowId xmlns:a16="http://schemas.microsoft.com/office/drawing/2014/main" val="2362276342"/>
                  </a:ext>
                </a:extLst>
              </a:tr>
            </a:tbl>
          </a:graphicData>
        </a:graphic>
      </p:graphicFrame>
    </p:spTree>
    <p:extLst>
      <p:ext uri="{BB962C8B-B14F-4D97-AF65-F5344CB8AC3E}">
        <p14:creationId xmlns:p14="http://schemas.microsoft.com/office/powerpoint/2010/main" val="3647022548"/>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2928A-6157-D0DE-60D1-D912E6B592A7}"/>
            </a:ext>
          </a:extLst>
        </p:cNvPr>
        <p:cNvGrpSpPr/>
        <p:nvPr/>
      </p:nvGrpSpPr>
      <p:grpSpPr>
        <a:xfrm>
          <a:off x="0" y="0"/>
          <a:ext cx="0" cy="0"/>
          <a:chOff x="0" y="0"/>
          <a:chExt cx="0" cy="0"/>
        </a:xfrm>
      </p:grpSpPr>
      <p:graphicFrame>
        <p:nvGraphicFramePr>
          <p:cNvPr id="2" name="object 4">
            <a:extLst>
              <a:ext uri="{FF2B5EF4-FFF2-40B4-BE49-F238E27FC236}">
                <a16:creationId xmlns:a16="http://schemas.microsoft.com/office/drawing/2014/main" id="{0A188C4C-AEC9-59BD-BDE4-84B36464396D}"/>
              </a:ext>
            </a:extLst>
          </p:cNvPr>
          <p:cNvGraphicFramePr>
            <a:graphicFrameLocks noGrp="1"/>
          </p:cNvGraphicFramePr>
          <p:nvPr>
            <p:extLst/>
          </p:nvPr>
        </p:nvGraphicFramePr>
        <p:xfrm>
          <a:off x="133350" y="1278983"/>
          <a:ext cx="9447065" cy="5497565"/>
        </p:xfrm>
        <a:graphic>
          <a:graphicData uri="http://schemas.openxmlformats.org/drawingml/2006/table">
            <a:tbl>
              <a:tblPr firstRow="1" bandRow="1">
                <a:tableStyleId>{2D5ABB26-0587-4C30-8999-92F81FD0307C}</a:tableStyleId>
              </a:tblPr>
              <a:tblGrid>
                <a:gridCol w="336550">
                  <a:extLst>
                    <a:ext uri="{9D8B030D-6E8A-4147-A177-3AD203B41FA5}">
                      <a16:colId xmlns:a16="http://schemas.microsoft.com/office/drawing/2014/main" val="20000"/>
                    </a:ext>
                  </a:extLst>
                </a:gridCol>
                <a:gridCol w="1555741">
                  <a:extLst>
                    <a:ext uri="{9D8B030D-6E8A-4147-A177-3AD203B41FA5}">
                      <a16:colId xmlns:a16="http://schemas.microsoft.com/office/drawing/2014/main" val="20001"/>
                    </a:ext>
                  </a:extLst>
                </a:gridCol>
                <a:gridCol w="7554774">
                  <a:extLst>
                    <a:ext uri="{9D8B030D-6E8A-4147-A177-3AD203B41FA5}">
                      <a16:colId xmlns:a16="http://schemas.microsoft.com/office/drawing/2014/main" val="20002"/>
                    </a:ext>
                  </a:extLst>
                </a:gridCol>
              </a:tblGrid>
              <a:tr h="408785">
                <a:tc>
                  <a:txBody>
                    <a:bodyPr/>
                    <a:lstStyle/>
                    <a:p>
                      <a:endParaRPr sz="1400" dirty="0">
                        <a:latin typeface="Meiryo UI" panose="020B0604030504040204" pitchFamily="50" charset="-128"/>
                        <a:ea typeface="Meiryo UI" panose="020B0604030504040204" pitchFamily="50" charset="-128"/>
                        <a:cs typeface="HG丸ｺﾞｼｯｸM-PRO"/>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103505" algn="ctr">
                        <a:lnSpc>
                          <a:spcPct val="100000"/>
                        </a:lnSpc>
                        <a:spcBef>
                          <a:spcPts val="350"/>
                        </a:spcBef>
                      </a:pPr>
                      <a:r>
                        <a:rPr sz="1400" b="1" spc="10" dirty="0">
                          <a:latin typeface="Meiryo UI" panose="020B0604030504040204" pitchFamily="50" charset="-128"/>
                          <a:ea typeface="Meiryo UI" panose="020B0604030504040204" pitchFamily="50" charset="-128"/>
                          <a:cs typeface="ＭＳ Ｐゴシック"/>
                        </a:rPr>
                        <a:t>事案</a:t>
                      </a:r>
                      <a:r>
                        <a:rPr sz="1400" b="1" dirty="0">
                          <a:latin typeface="Meiryo UI" panose="020B0604030504040204" pitchFamily="50" charset="-128"/>
                          <a:ea typeface="Meiryo UI" panose="020B0604030504040204" pitchFamily="50" charset="-128"/>
                          <a:cs typeface="ＭＳ Ｐゴシック"/>
                        </a:rPr>
                        <a:t>名等</a:t>
                      </a:r>
                      <a:endParaRPr sz="1400" dirty="0">
                        <a:latin typeface="Meiryo UI" panose="020B0604030504040204" pitchFamily="50" charset="-128"/>
                        <a:ea typeface="Meiryo UI" panose="020B0604030504040204" pitchFamily="50" charset="-128"/>
                        <a:cs typeface="ＭＳ Ｐゴシック"/>
                      </a:endParaRPr>
                    </a:p>
                  </a:txBody>
                  <a:tcPr marL="0" marR="0" marT="4445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1905" algn="ctr">
                        <a:lnSpc>
                          <a:spcPct val="100000"/>
                        </a:lnSpc>
                        <a:spcBef>
                          <a:spcPts val="350"/>
                        </a:spcBef>
                      </a:pPr>
                      <a:r>
                        <a:rPr sz="1400" b="1" spc="10" dirty="0">
                          <a:latin typeface="Meiryo UI" panose="020B0604030504040204" pitchFamily="50" charset="-128"/>
                          <a:ea typeface="Meiryo UI" panose="020B0604030504040204" pitchFamily="50" charset="-128"/>
                          <a:cs typeface="ＭＳ Ｐゴシック"/>
                        </a:rPr>
                        <a:t>概要</a:t>
                      </a:r>
                      <a:endParaRPr sz="1400" dirty="0">
                        <a:latin typeface="Meiryo UI" panose="020B0604030504040204" pitchFamily="50" charset="-128"/>
                        <a:ea typeface="Meiryo UI" panose="020B0604030504040204" pitchFamily="50" charset="-128"/>
                        <a:cs typeface="ＭＳ Ｐゴシック"/>
                      </a:endParaRPr>
                    </a:p>
                  </a:txBody>
                  <a:tcPr marL="0" marR="0" marT="4445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317825">
                <a:tc>
                  <a:txBody>
                    <a:bodyPr/>
                    <a:lstStyle/>
                    <a:p>
                      <a:pPr marL="85090">
                        <a:lnSpc>
                          <a:spcPct val="100000"/>
                        </a:lnSpc>
                        <a:spcBef>
                          <a:spcPts val="375"/>
                        </a:spcBef>
                      </a:pPr>
                      <a:r>
                        <a:rPr lang="ja-JP" altLang="en-US" sz="1600" dirty="0">
                          <a:latin typeface="Meiryo UI" panose="020B0604030504040204" pitchFamily="50" charset="-128"/>
                          <a:ea typeface="Meiryo UI" panose="020B0604030504040204" pitchFamily="50" charset="-128"/>
                          <a:cs typeface="ＭＳ Ｐゴシック"/>
                        </a:rPr>
                        <a:t>１</a:t>
                      </a:r>
                      <a:endParaRPr sz="1600" dirty="0">
                        <a:latin typeface="Meiryo UI" panose="020B0604030504040204" pitchFamily="50" charset="-128"/>
                        <a:ea typeface="Meiryo UI" panose="020B0604030504040204" pitchFamily="50" charset="-128"/>
                        <a:cs typeface="ＭＳ Ｐゴシック"/>
                      </a:endParaRPr>
                    </a:p>
                  </a:txBody>
                  <a:tcPr marL="0" marR="0" marT="4762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200" b="0" dirty="0">
                          <a:latin typeface="Meiryo UI" panose="020B0604030504040204" pitchFamily="50" charset="-128"/>
                          <a:ea typeface="Meiryo UI" panose="020B0604030504040204" pitchFamily="50" charset="-128"/>
                        </a:rPr>
                        <a:t>ソフトバンク事案</a:t>
                      </a:r>
                      <a:endParaRPr kumimoji="1" lang="en-US" altLang="ja-JP" sz="120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200" b="0" dirty="0">
                          <a:latin typeface="Meiryo UI" panose="020B0604030504040204" pitchFamily="50" charset="-128"/>
                          <a:ea typeface="Meiryo UI" panose="020B0604030504040204" pitchFamily="50" charset="-128"/>
                        </a:rPr>
                        <a:t>令和</a:t>
                      </a:r>
                      <a:r>
                        <a:rPr kumimoji="1" lang="en-US" altLang="ja-JP" sz="1200" b="0" dirty="0">
                          <a:latin typeface="Meiryo UI" panose="020B0604030504040204" pitchFamily="50" charset="-128"/>
                          <a:ea typeface="Meiryo UI" panose="020B0604030504040204" pitchFamily="50" charset="-128"/>
                        </a:rPr>
                        <a:t>2</a:t>
                      </a:r>
                      <a:r>
                        <a:rPr kumimoji="1" lang="ja-JP" altLang="en-US" sz="1200" b="0" dirty="0">
                          <a:latin typeface="Meiryo UI" panose="020B0604030504040204" pitchFamily="50" charset="-128"/>
                          <a:ea typeface="Meiryo UI" panose="020B0604030504040204" pitchFamily="50" charset="-128"/>
                        </a:rPr>
                        <a:t>年</a:t>
                      </a:r>
                      <a:endParaRPr kumimoji="1" lang="en-US" altLang="ja-JP" sz="1200" b="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ts val="1400"/>
                        </a:lnSpc>
                        <a:buClr>
                          <a:schemeClr val="tx1"/>
                        </a:buClr>
                        <a:buFont typeface="Wingdings" panose="05000000000000000000" pitchFamily="2" charset="2"/>
                        <a:buChar char="l"/>
                      </a:pPr>
                      <a:r>
                        <a:rPr kumimoji="1" lang="ja-JP" altLang="en-US" sz="1200" b="0" u="none" dirty="0">
                          <a:solidFill>
                            <a:schemeClr val="tx1"/>
                          </a:solidFill>
                          <a:latin typeface="Meiryo UI" panose="020B0604030504040204" pitchFamily="50" charset="-128"/>
                          <a:ea typeface="Meiryo UI" panose="020B0604030504040204" pitchFamily="50" charset="-128"/>
                        </a:rPr>
                        <a:t>ソフトバンクの元社員が、ロシアの元外交官から報酬を得る目的で営業秘密である同社の電話基地局設置に係る作業手順書など３件を社内サーバーから不正に取得したとして不正競争防止法違反の疑いで逮捕。</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pPr marL="171450" indent="-171450">
                        <a:lnSpc>
                          <a:spcPts val="1400"/>
                        </a:lnSpc>
                        <a:buClr>
                          <a:schemeClr val="tx1"/>
                        </a:buClr>
                        <a:buFont typeface="Wingdings" panose="05000000000000000000" pitchFamily="2" charset="2"/>
                        <a:buChar char="l"/>
                      </a:pPr>
                      <a:r>
                        <a:rPr kumimoji="1" lang="ja-JP" altLang="en-US" sz="1200" b="0" u="none" dirty="0">
                          <a:solidFill>
                            <a:schemeClr val="tx1"/>
                          </a:solidFill>
                          <a:latin typeface="Meiryo UI" panose="020B0604030504040204" pitchFamily="50" charset="-128"/>
                          <a:ea typeface="Meiryo UI" panose="020B0604030504040204" pitchFamily="50" charset="-128"/>
                        </a:rPr>
                        <a:t>在日ロシア通商代表部の元代表代理から情報取得を唆され機密情報を渡したとされる。</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400"/>
                        </a:lnSpc>
                        <a:spcBef>
                          <a:spcPts val="0"/>
                        </a:spcBef>
                        <a:spcAft>
                          <a:spcPts val="0"/>
                        </a:spcAft>
                        <a:buClr>
                          <a:schemeClr val="tx1"/>
                        </a:buClr>
                        <a:buSzTx/>
                        <a:buFont typeface="Wingdings" panose="05000000000000000000" pitchFamily="2" charset="2"/>
                        <a:buChar char="l"/>
                        <a:tabLst/>
                        <a:defRPr/>
                      </a:pPr>
                      <a:r>
                        <a:rPr kumimoji="1" lang="ja-JP" altLang="en-US" sz="1200" b="0" u="none" dirty="0">
                          <a:solidFill>
                            <a:schemeClr val="tx1"/>
                          </a:solidFill>
                          <a:latin typeface="Meiryo UI" panose="020B0604030504040204" pitchFamily="50" charset="-128"/>
                          <a:ea typeface="Meiryo UI" panose="020B0604030504040204" pitchFamily="50" charset="-128"/>
                        </a:rPr>
                        <a:t>元社員はパソコンの画面に表示させた営業秘密をデジタルカメラで撮影し、ＳＤカードに複製。</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pPr marL="171450" indent="-171450">
                        <a:lnSpc>
                          <a:spcPts val="1400"/>
                        </a:lnSpc>
                        <a:buClr>
                          <a:schemeClr val="tx1"/>
                        </a:buClr>
                        <a:buFont typeface="Wingdings" panose="05000000000000000000" pitchFamily="2" charset="2"/>
                        <a:buChar char="l"/>
                      </a:pPr>
                      <a:r>
                        <a:rPr kumimoji="1" lang="ja-JP" altLang="en-US" sz="1200" b="0" u="none" dirty="0">
                          <a:solidFill>
                            <a:schemeClr val="tx1"/>
                          </a:solidFill>
                          <a:latin typeface="Meiryo UI" panose="020B0604030504040204" pitchFamily="50" charset="-128"/>
                          <a:ea typeface="Meiryo UI" panose="020B0604030504040204" pitchFamily="50" charset="-128"/>
                        </a:rPr>
                        <a:t>元代表代理は元社員を飲食店で接待し、繰り返し情報を入手。報酬として１回につき数万～</a:t>
                      </a:r>
                      <a:r>
                        <a:rPr kumimoji="1" lang="ja-JP" altLang="en-US" sz="1200" b="0" u="none" strike="noStrike" dirty="0">
                          <a:solidFill>
                            <a:schemeClr val="tx1"/>
                          </a:solidFill>
                          <a:latin typeface="Meiryo UI" panose="020B0604030504040204" pitchFamily="50" charset="-128"/>
                          <a:ea typeface="Meiryo UI" panose="020B0604030504040204" pitchFamily="50" charset="-128"/>
                        </a:rPr>
                        <a:t>約</a:t>
                      </a:r>
                      <a:r>
                        <a:rPr kumimoji="1" lang="ja-JP" altLang="en-US" sz="1200" b="0" u="none" dirty="0">
                          <a:solidFill>
                            <a:schemeClr val="tx1"/>
                          </a:solidFill>
                          <a:latin typeface="Meiryo UI" panose="020B0604030504040204" pitchFamily="50" charset="-128"/>
                          <a:ea typeface="Meiryo UI" panose="020B0604030504040204" pitchFamily="50" charset="-128"/>
                        </a:rPr>
                        <a:t>２０万円、計数十万円を渡したと見られる。</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pPr marL="171450" indent="-171450">
                        <a:lnSpc>
                          <a:spcPts val="1400"/>
                        </a:lnSpc>
                        <a:buClr>
                          <a:schemeClr val="tx1"/>
                        </a:buClr>
                        <a:buFont typeface="Wingdings" panose="05000000000000000000" pitchFamily="2" charset="2"/>
                        <a:buChar char="l"/>
                      </a:pPr>
                      <a:r>
                        <a:rPr kumimoji="1" lang="zh-TW" altLang="en-US" sz="1200" b="0" u="none" dirty="0">
                          <a:solidFill>
                            <a:schemeClr val="tx1"/>
                          </a:solidFill>
                          <a:latin typeface="Meiryo UI" panose="020B0604030504040204" pitchFamily="50" charset="-128"/>
                          <a:ea typeface="Meiryo UI" panose="020B0604030504040204" pitchFamily="50" charset="-128"/>
                        </a:rPr>
                        <a:t>懲役</a:t>
                      </a:r>
                      <a:r>
                        <a:rPr kumimoji="1" lang="ja-JP" altLang="en-US" sz="1200" b="0" u="none" dirty="0">
                          <a:solidFill>
                            <a:schemeClr val="tx1"/>
                          </a:solidFill>
                          <a:latin typeface="Meiryo UI" panose="020B0604030504040204" pitchFamily="50" charset="-128"/>
                          <a:ea typeface="Meiryo UI" panose="020B0604030504040204" pitchFamily="50" charset="-128"/>
                        </a:rPr>
                        <a:t>２</a:t>
                      </a:r>
                      <a:r>
                        <a:rPr kumimoji="1" lang="zh-TW" altLang="en-US" sz="1200" b="0" u="none" dirty="0">
                          <a:solidFill>
                            <a:schemeClr val="tx1"/>
                          </a:solidFill>
                          <a:latin typeface="Meiryo UI" panose="020B0604030504040204" pitchFamily="50" charset="-128"/>
                          <a:ea typeface="Meiryo UI" panose="020B0604030504040204" pitchFamily="50" charset="-128"/>
                        </a:rPr>
                        <a:t>年執行猶予</a:t>
                      </a:r>
                      <a:r>
                        <a:rPr kumimoji="1" lang="ja-JP" altLang="en-US" sz="1200" b="0" u="none" dirty="0">
                          <a:solidFill>
                            <a:schemeClr val="tx1"/>
                          </a:solidFill>
                          <a:latin typeface="Meiryo UI" panose="020B0604030504040204" pitchFamily="50" charset="-128"/>
                          <a:ea typeface="Meiryo UI" panose="020B0604030504040204" pitchFamily="50" charset="-128"/>
                        </a:rPr>
                        <a:t>４</a:t>
                      </a:r>
                      <a:r>
                        <a:rPr kumimoji="1" lang="zh-TW" altLang="en-US" sz="1200" b="0" u="none" dirty="0">
                          <a:solidFill>
                            <a:schemeClr val="tx1"/>
                          </a:solidFill>
                          <a:latin typeface="Meiryo UI" panose="020B0604030504040204" pitchFamily="50" charset="-128"/>
                          <a:ea typeface="Meiryo UI" panose="020B0604030504040204" pitchFamily="50" charset="-128"/>
                        </a:rPr>
                        <a:t>年、罰金</a:t>
                      </a:r>
                      <a:r>
                        <a:rPr kumimoji="1" lang="ja-JP" altLang="en-US" sz="1200" b="0" u="none" dirty="0">
                          <a:solidFill>
                            <a:schemeClr val="tx1"/>
                          </a:solidFill>
                          <a:latin typeface="Meiryo UI" panose="020B0604030504040204" pitchFamily="50" charset="-128"/>
                          <a:ea typeface="Meiryo UI" panose="020B0604030504040204" pitchFamily="50" charset="-128"/>
                        </a:rPr>
                        <a:t>８０</a:t>
                      </a:r>
                      <a:r>
                        <a:rPr kumimoji="1" lang="zh-TW" altLang="en-US" sz="1200" b="0" u="none" dirty="0">
                          <a:solidFill>
                            <a:schemeClr val="tx1"/>
                          </a:solidFill>
                          <a:latin typeface="Meiryo UI" panose="020B0604030504040204" pitchFamily="50" charset="-128"/>
                          <a:ea typeface="Meiryo UI" panose="020B0604030504040204" pitchFamily="50" charset="-128"/>
                        </a:rPr>
                        <a:t>万円</a:t>
                      </a:r>
                      <a:r>
                        <a:rPr kumimoji="1" lang="ja-JP" altLang="en-US" sz="1200" b="0" u="none" dirty="0">
                          <a:solidFill>
                            <a:schemeClr val="tx1"/>
                          </a:solidFill>
                          <a:latin typeface="Meiryo UI" panose="020B0604030504040204" pitchFamily="50" charset="-128"/>
                          <a:ea typeface="Meiryo UI" panose="020B0604030504040204" pitchFamily="50" charset="-128"/>
                        </a:rPr>
                        <a:t>の有罪判決</a:t>
                      </a:r>
                    </a:p>
                  </a:txBody>
                  <a:tcP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12545">
                <a:tc>
                  <a:txBody>
                    <a:bodyPr/>
                    <a:lstStyle/>
                    <a:p>
                      <a:pPr marL="85090">
                        <a:lnSpc>
                          <a:spcPct val="100000"/>
                        </a:lnSpc>
                        <a:spcBef>
                          <a:spcPts val="375"/>
                        </a:spcBef>
                      </a:pPr>
                      <a:r>
                        <a:rPr lang="ja-JP" altLang="en-US" sz="1600" dirty="0">
                          <a:latin typeface="Meiryo UI" panose="020B0604030504040204" pitchFamily="50" charset="-128"/>
                          <a:ea typeface="Meiryo UI" panose="020B0604030504040204" pitchFamily="50" charset="-128"/>
                          <a:cs typeface="ＭＳ Ｐゴシック"/>
                        </a:rPr>
                        <a:t>２</a:t>
                      </a:r>
                      <a:endParaRPr sz="1600" dirty="0">
                        <a:latin typeface="Meiryo UI" panose="020B0604030504040204" pitchFamily="50" charset="-128"/>
                        <a:ea typeface="Meiryo UI" panose="020B0604030504040204" pitchFamily="50" charset="-128"/>
                        <a:cs typeface="ＭＳ Ｐゴシック"/>
                      </a:endParaRPr>
                    </a:p>
                  </a:txBody>
                  <a:tcPr marL="0" marR="0" marT="4762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三菱電機サイバー事案</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令和</a:t>
                      </a:r>
                      <a:r>
                        <a:rPr kumimoji="1" lang="en-US" altLang="ja-JP" sz="1100" b="0" dirty="0">
                          <a:latin typeface="Meiryo UI" panose="020B0604030504040204" pitchFamily="50" charset="-128"/>
                          <a:ea typeface="Meiryo UI" panose="020B0604030504040204" pitchFamily="50" charset="-128"/>
                        </a:rPr>
                        <a:t>2</a:t>
                      </a:r>
                      <a:r>
                        <a:rPr kumimoji="1" lang="ja-JP" altLang="en-US" sz="1100" b="0" dirty="0">
                          <a:latin typeface="Meiryo UI" panose="020B0604030504040204" pitchFamily="50" charset="-128"/>
                          <a:ea typeface="Meiryo UI" panose="020B0604030504040204" pitchFamily="50" charset="-128"/>
                        </a:rPr>
                        <a:t>年</a:t>
                      </a:r>
                    </a:p>
                  </a:txBody>
                  <a:tcP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ts val="1500"/>
                        </a:lnSpc>
                        <a:buClr>
                          <a:schemeClr val="tx1"/>
                        </a:buClr>
                        <a:buFont typeface="Wingdings" panose="05000000000000000000" pitchFamily="2" charset="2"/>
                        <a:buChar char="l"/>
                      </a:pPr>
                      <a:r>
                        <a:rPr kumimoji="1" lang="ja-JP" altLang="en-US" sz="1200" u="none" dirty="0">
                          <a:solidFill>
                            <a:schemeClr val="tx1"/>
                          </a:solidFill>
                          <a:latin typeface="Meiryo UI" panose="020B0604030504040204" pitchFamily="50" charset="-128"/>
                          <a:ea typeface="Meiryo UI" panose="020B0604030504040204" pitchFamily="50" charset="-128"/>
                        </a:rPr>
                        <a:t>三菱電機は、令和元</a:t>
                      </a:r>
                      <a:r>
                        <a:rPr kumimoji="1" lang="en-US" altLang="ja-JP" sz="1200" u="none" dirty="0">
                          <a:solidFill>
                            <a:schemeClr val="tx1"/>
                          </a:solidFill>
                          <a:latin typeface="Meiryo UI" panose="020B0604030504040204" pitchFamily="50" charset="-128"/>
                          <a:ea typeface="Meiryo UI" panose="020B0604030504040204" pitchFamily="50" charset="-128"/>
                        </a:rPr>
                        <a:t>(2019)</a:t>
                      </a:r>
                      <a:r>
                        <a:rPr kumimoji="1" lang="ja-JP" altLang="en-US" sz="1200" u="none" dirty="0">
                          <a:solidFill>
                            <a:schemeClr val="tx1"/>
                          </a:solidFill>
                          <a:latin typeface="Meiryo UI" panose="020B0604030504040204" pitchFamily="50" charset="-128"/>
                          <a:ea typeface="Meiryo UI" panose="020B0604030504040204" pitchFamily="50" charset="-128"/>
                        </a:rPr>
                        <a:t>年６月に国内の情報システムで不審な挙動を検知したため調査を開始したところ、平成３１年</a:t>
                      </a:r>
                      <a:r>
                        <a:rPr kumimoji="1" lang="en-US" altLang="ja-JP" sz="1200" u="none" dirty="0">
                          <a:solidFill>
                            <a:schemeClr val="tx1"/>
                          </a:solidFill>
                          <a:latin typeface="Meiryo UI" panose="020B0604030504040204" pitchFamily="50" charset="-128"/>
                          <a:ea typeface="Meiryo UI" panose="020B0604030504040204" pitchFamily="50" charset="-128"/>
                        </a:rPr>
                        <a:t>(2019)</a:t>
                      </a:r>
                      <a:r>
                        <a:rPr kumimoji="1" lang="ja-JP" altLang="en-US" sz="1200" u="none" dirty="0">
                          <a:solidFill>
                            <a:schemeClr val="tx1"/>
                          </a:solidFill>
                          <a:latin typeface="Meiryo UI" panose="020B0604030504040204" pitchFamily="50" charset="-128"/>
                          <a:ea typeface="Meiryo UI" panose="020B0604030504040204" pitchFamily="50" charset="-128"/>
                        </a:rPr>
                        <a:t>年３月に同社の中国拠点内のサーバーが攻撃を受けてマルウェアが侵入し、同年４月以降、中国拠点の端末を介し、日本国内の複数拠点の端末に侵入し、遠隔操作により外部にデータを送信していたことが判明。</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500"/>
                        </a:lnSpc>
                        <a:spcBef>
                          <a:spcPts val="0"/>
                        </a:spcBef>
                        <a:spcAft>
                          <a:spcPts val="0"/>
                        </a:spcAft>
                        <a:buClr>
                          <a:schemeClr val="tx1"/>
                        </a:buClr>
                        <a:buSzTx/>
                        <a:buFont typeface="Wingdings" panose="05000000000000000000" pitchFamily="2" charset="2"/>
                        <a:buChar char="l"/>
                        <a:tabLst/>
                        <a:defRPr/>
                      </a:pPr>
                      <a:r>
                        <a:rPr kumimoji="1" lang="ja-JP" altLang="en-US" sz="1200" u="none" dirty="0">
                          <a:solidFill>
                            <a:schemeClr val="tx1"/>
                          </a:solidFill>
                          <a:latin typeface="Meiryo UI" panose="020B0604030504040204" pitchFamily="50" charset="-128"/>
                          <a:ea typeface="Meiryo UI" panose="020B0604030504040204" pitchFamily="50" charset="-128"/>
                        </a:rPr>
                        <a:t>令和２</a:t>
                      </a:r>
                      <a:r>
                        <a:rPr kumimoji="1" lang="en-US" altLang="ja-JP" sz="1200" u="none" dirty="0">
                          <a:solidFill>
                            <a:schemeClr val="tx1"/>
                          </a:solidFill>
                          <a:latin typeface="Meiryo UI" panose="020B0604030504040204" pitchFamily="50" charset="-128"/>
                          <a:ea typeface="Meiryo UI" panose="020B0604030504040204" pitchFamily="50" charset="-128"/>
                        </a:rPr>
                        <a:t>(2020)</a:t>
                      </a:r>
                      <a:r>
                        <a:rPr kumimoji="1" lang="ja-JP" altLang="en-US" sz="1200" u="none" dirty="0">
                          <a:solidFill>
                            <a:schemeClr val="tx1"/>
                          </a:solidFill>
                          <a:latin typeface="Meiryo UI" panose="020B0604030504040204" pitchFamily="50" charset="-128"/>
                          <a:ea typeface="Meiryo UI" panose="020B0604030504040204" pitchFamily="50" charset="-128"/>
                        </a:rPr>
                        <a:t>年１月に三菱電機は事案発生を公表、令和３年</a:t>
                      </a:r>
                      <a:r>
                        <a:rPr kumimoji="1" lang="en-US" altLang="ja-JP" sz="1200" u="none" dirty="0">
                          <a:solidFill>
                            <a:schemeClr val="tx1"/>
                          </a:solidFill>
                          <a:latin typeface="Meiryo UI" panose="020B0604030504040204" pitchFamily="50" charset="-128"/>
                          <a:ea typeface="Meiryo UI" panose="020B0604030504040204" pitchFamily="50" charset="-128"/>
                        </a:rPr>
                        <a:t>(2021)</a:t>
                      </a:r>
                      <a:r>
                        <a:rPr kumimoji="1" lang="ja-JP" altLang="en-US" sz="1200" u="none" dirty="0">
                          <a:solidFill>
                            <a:schemeClr val="tx1"/>
                          </a:solidFill>
                          <a:latin typeface="Meiryo UI" panose="020B0604030504040204" pitchFamily="50" charset="-128"/>
                          <a:ea typeface="Meiryo UI" panose="020B0604030504040204" pitchFamily="50" charset="-128"/>
                        </a:rPr>
                        <a:t>年</a:t>
                      </a:r>
                      <a:r>
                        <a:rPr kumimoji="1" lang="en-US" altLang="ja-JP" sz="1200" u="none" dirty="0">
                          <a:solidFill>
                            <a:schemeClr val="tx1"/>
                          </a:solidFill>
                          <a:latin typeface="Meiryo UI" panose="020B0604030504040204" pitchFamily="50" charset="-128"/>
                          <a:ea typeface="Meiryo UI" panose="020B0604030504040204" pitchFamily="50" charset="-128"/>
                        </a:rPr>
                        <a:t>12</a:t>
                      </a:r>
                      <a:r>
                        <a:rPr kumimoji="1" lang="ja-JP" altLang="en-US" sz="1200" u="none" dirty="0">
                          <a:solidFill>
                            <a:schemeClr val="tx1"/>
                          </a:solidFill>
                          <a:latin typeface="Meiryo UI" panose="020B0604030504040204" pitchFamily="50" charset="-128"/>
                          <a:ea typeface="Meiryo UI" panose="020B0604030504040204" pitchFamily="50" charset="-128"/>
                        </a:rPr>
                        <a:t>月に防衛省より外部に流出した可能性のあるファイル約２万件のうち、安全保障への影響を及ぼすおそれがあるものが</a:t>
                      </a:r>
                      <a:r>
                        <a:rPr kumimoji="1" lang="en-US" altLang="ja-JP" sz="1200" u="none" dirty="0">
                          <a:solidFill>
                            <a:schemeClr val="tx1"/>
                          </a:solidFill>
                          <a:latin typeface="Meiryo UI" panose="020B0604030504040204" pitchFamily="50" charset="-128"/>
                          <a:ea typeface="Meiryo UI" panose="020B0604030504040204" pitchFamily="50" charset="-128"/>
                        </a:rPr>
                        <a:t>59</a:t>
                      </a:r>
                      <a:r>
                        <a:rPr kumimoji="1" lang="ja-JP" altLang="en-US" sz="1200" u="none" dirty="0">
                          <a:solidFill>
                            <a:schemeClr val="tx1"/>
                          </a:solidFill>
                          <a:latin typeface="Meiryo UI" panose="020B0604030504040204" pitchFamily="50" charset="-128"/>
                          <a:ea typeface="Meiryo UI" panose="020B0604030504040204" pitchFamily="50" charset="-128"/>
                        </a:rPr>
                        <a:t>件あった旨公表。</a:t>
                      </a:r>
                      <a:endParaRPr kumimoji="1" lang="en-US" altLang="ja-JP" sz="1200" u="none" dirty="0">
                        <a:solidFill>
                          <a:schemeClr val="tx1"/>
                        </a:solidFill>
                        <a:latin typeface="Meiryo UI" panose="020B0604030504040204" pitchFamily="50" charset="-128"/>
                        <a:ea typeface="Meiryo UI" panose="020B0604030504040204" pitchFamily="50" charset="-128"/>
                      </a:endParaRPr>
                    </a:p>
                  </a:txBody>
                  <a:tcP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375448">
                <a:tc>
                  <a:txBody>
                    <a:bodyPr/>
                    <a:lstStyle/>
                    <a:p>
                      <a:pPr marL="85090">
                        <a:lnSpc>
                          <a:spcPct val="100000"/>
                        </a:lnSpc>
                        <a:spcBef>
                          <a:spcPts val="375"/>
                        </a:spcBef>
                      </a:pPr>
                      <a:r>
                        <a:rPr lang="ja-JP" altLang="en-US" sz="1600" dirty="0">
                          <a:latin typeface="Meiryo UI" panose="020B0604030504040204" pitchFamily="50" charset="-128"/>
                          <a:ea typeface="Meiryo UI" panose="020B0604030504040204" pitchFamily="50" charset="-128"/>
                          <a:cs typeface="ＭＳ Ｐゴシック"/>
                        </a:rPr>
                        <a:t>３</a:t>
                      </a:r>
                      <a:endParaRPr sz="1600" dirty="0">
                        <a:latin typeface="Meiryo UI" panose="020B0604030504040204" pitchFamily="50" charset="-128"/>
                        <a:ea typeface="Meiryo UI" panose="020B0604030504040204" pitchFamily="50" charset="-128"/>
                        <a:cs typeface="ＭＳ Ｐゴシック"/>
                      </a:endParaRPr>
                    </a:p>
                  </a:txBody>
                  <a:tcPr marL="0" marR="0" marT="4762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ＪＡＸＡなど約</a:t>
                      </a:r>
                      <a:r>
                        <a:rPr kumimoji="1" lang="en-US" altLang="ja-JP" sz="1100" b="0" dirty="0">
                          <a:latin typeface="Meiryo UI" panose="020B0604030504040204" pitchFamily="50" charset="-128"/>
                          <a:ea typeface="Meiryo UI" panose="020B0604030504040204" pitchFamily="50" charset="-128"/>
                        </a:rPr>
                        <a:t>200</a:t>
                      </a:r>
                      <a:r>
                        <a:rPr kumimoji="1" lang="ja-JP" altLang="en-US" sz="1100" b="0" dirty="0">
                          <a:latin typeface="Meiryo UI" panose="020B0604030504040204" pitchFamily="50" charset="-128"/>
                          <a:ea typeface="Meiryo UI" panose="020B0604030504040204" pitchFamily="50" charset="-128"/>
                        </a:rPr>
                        <a:t>の国内企業等へのサイバー攻撃</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令和</a:t>
                      </a:r>
                      <a:r>
                        <a:rPr kumimoji="1" lang="en-US" altLang="ja-JP" sz="1100" b="0" dirty="0">
                          <a:latin typeface="Meiryo UI" panose="020B0604030504040204" pitchFamily="50" charset="-128"/>
                          <a:ea typeface="Meiryo UI" panose="020B0604030504040204" pitchFamily="50" charset="-128"/>
                        </a:rPr>
                        <a:t>3</a:t>
                      </a:r>
                      <a:r>
                        <a:rPr kumimoji="1" lang="ja-JP" altLang="en-US" sz="1100" b="0" dirty="0">
                          <a:latin typeface="Meiryo UI" panose="020B0604030504040204" pitchFamily="50" charset="-128"/>
                          <a:ea typeface="Meiryo UI" panose="020B0604030504040204" pitchFamily="50" charset="-128"/>
                        </a:rPr>
                        <a:t>年</a:t>
                      </a:r>
                      <a:endParaRPr kumimoji="1" lang="en-US" altLang="ja-JP" sz="1100" b="0" dirty="0">
                        <a:latin typeface="Meiryo UI" panose="020B0604030504040204" pitchFamily="50" charset="-128"/>
                        <a:ea typeface="Meiryo UI" panose="020B0604030504040204" pitchFamily="50" charset="-128"/>
                      </a:endParaRPr>
                    </a:p>
                  </a:txBody>
                  <a:tcP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ts val="1500"/>
                        </a:lnSpc>
                        <a:buClr>
                          <a:schemeClr val="tx1"/>
                        </a:buClr>
                        <a:buFont typeface="Wingdings" panose="05000000000000000000" pitchFamily="2" charset="2"/>
                        <a:buChar char="l"/>
                      </a:pPr>
                      <a:r>
                        <a:rPr lang="ja-JP" altLang="en-US" sz="1200" b="0" u="none" dirty="0">
                          <a:solidFill>
                            <a:schemeClr val="tx1"/>
                          </a:solidFill>
                          <a:latin typeface="Meiryo UI" panose="020B0604030504040204" pitchFamily="50" charset="-128"/>
                          <a:ea typeface="Meiryo UI" panose="020B0604030504040204" pitchFamily="50" charset="-128"/>
                        </a:rPr>
                        <a:t>平成２８</a:t>
                      </a:r>
                      <a:r>
                        <a:rPr lang="en-US" altLang="ja-JP" sz="1200" b="0" u="none" dirty="0">
                          <a:solidFill>
                            <a:schemeClr val="tx1"/>
                          </a:solidFill>
                          <a:latin typeface="Meiryo UI" panose="020B0604030504040204" pitchFamily="50" charset="-128"/>
                          <a:ea typeface="Meiryo UI" panose="020B0604030504040204" pitchFamily="50" charset="-128"/>
                        </a:rPr>
                        <a:t>(2016)</a:t>
                      </a:r>
                      <a:r>
                        <a:rPr lang="ja-JP" altLang="en-US" sz="1200" b="0" u="none" dirty="0">
                          <a:solidFill>
                            <a:schemeClr val="tx1"/>
                          </a:solidFill>
                          <a:latin typeface="Meiryo UI" panose="020B0604030504040204" pitchFamily="50" charset="-128"/>
                          <a:ea typeface="Meiryo UI" panose="020B0604030504040204" pitchFamily="50" charset="-128"/>
                        </a:rPr>
                        <a:t>年から２９</a:t>
                      </a:r>
                      <a:r>
                        <a:rPr lang="en-US" altLang="ja-JP" sz="1200" b="0" u="none" dirty="0">
                          <a:solidFill>
                            <a:schemeClr val="tx1"/>
                          </a:solidFill>
                          <a:latin typeface="Meiryo UI" panose="020B0604030504040204" pitchFamily="50" charset="-128"/>
                          <a:ea typeface="Meiryo UI" panose="020B0604030504040204" pitchFamily="50" charset="-128"/>
                        </a:rPr>
                        <a:t>(2017)</a:t>
                      </a:r>
                      <a:r>
                        <a:rPr lang="ja-JP" altLang="en-US" sz="1200" b="0" u="none" dirty="0">
                          <a:solidFill>
                            <a:schemeClr val="tx1"/>
                          </a:solidFill>
                          <a:latin typeface="Meiryo UI" panose="020B0604030504040204" pitchFamily="50" charset="-128"/>
                          <a:ea typeface="Meiryo UI" panose="020B0604030504040204" pitchFamily="50" charset="-128"/>
                        </a:rPr>
                        <a:t>年までの間、合計５日にわたり、住所、氏名等の情報を偽って、日本のレンタルサーバの契約に必要な会員登録を行ったとして、令和３年４月２０日、警視庁が、私電磁的記録不正作出・同供用の疑いで中国国営の通信会社のシステムエンジニアで中国共産党員の男を東京地方検察庁に書類送致。</a:t>
                      </a:r>
                      <a:endParaRPr lang="en-US" altLang="ja-JP" sz="1200" b="0" u="none" dirty="0">
                        <a:solidFill>
                          <a:schemeClr val="tx1"/>
                        </a:solidFill>
                        <a:latin typeface="Meiryo UI" panose="020B0604030504040204" pitchFamily="50" charset="-128"/>
                        <a:ea typeface="Meiryo UI" panose="020B0604030504040204" pitchFamily="50" charset="-128"/>
                      </a:endParaRPr>
                    </a:p>
                    <a:p>
                      <a:pPr marL="171450" indent="-171450" fontAlgn="t">
                        <a:buClr>
                          <a:schemeClr val="tx1"/>
                        </a:buClr>
                        <a:buFont typeface="Wingdings" panose="05000000000000000000" pitchFamily="2" charset="2"/>
                        <a:buChar char="l"/>
                      </a:pPr>
                      <a:r>
                        <a:rPr lang="ja-JP" altLang="en-US" sz="1200" b="0" u="none" dirty="0">
                          <a:solidFill>
                            <a:schemeClr val="tx1"/>
                          </a:solidFill>
                          <a:latin typeface="Meiryo UI" panose="020B0604030504040204" pitchFamily="50" charset="-128"/>
                          <a:ea typeface="Meiryo UI" panose="020B0604030504040204" pitchFamily="50" charset="-128"/>
                        </a:rPr>
                        <a:t> 本件レンタルサーバは、ＪＡＸＡ等（他約</a:t>
                      </a:r>
                      <a:r>
                        <a:rPr lang="en-US" altLang="ja-JP" sz="1200" b="0" u="none" dirty="0">
                          <a:solidFill>
                            <a:schemeClr val="tx1"/>
                          </a:solidFill>
                          <a:latin typeface="Meiryo UI" panose="020B0604030504040204" pitchFamily="50" charset="-128"/>
                          <a:ea typeface="Meiryo UI" panose="020B0604030504040204" pitchFamily="50" charset="-128"/>
                        </a:rPr>
                        <a:t>200</a:t>
                      </a:r>
                      <a:r>
                        <a:rPr lang="ja-JP" altLang="en-US" sz="1200" b="0" u="none" dirty="0">
                          <a:solidFill>
                            <a:schemeClr val="tx1"/>
                          </a:solidFill>
                          <a:latin typeface="Meiryo UI" panose="020B0604030504040204" pitchFamily="50" charset="-128"/>
                          <a:ea typeface="Meiryo UI" panose="020B0604030504040204" pitchFamily="50" charset="-128"/>
                        </a:rPr>
                        <a:t>の国内企業等）に対するサイバー攻撃に悪用された。</a:t>
                      </a:r>
                      <a:endParaRPr lang="en-US" altLang="ja-JP" sz="1200" b="0" u="none" dirty="0">
                        <a:solidFill>
                          <a:schemeClr val="tx1"/>
                        </a:solidFill>
                        <a:latin typeface="Meiryo UI" panose="020B0604030504040204" pitchFamily="50" charset="-128"/>
                        <a:ea typeface="Meiryo UI" panose="020B0604030504040204" pitchFamily="50" charset="-128"/>
                      </a:endParaRPr>
                    </a:p>
                    <a:p>
                      <a:pPr marL="171450" indent="-171450" fontAlgn="t">
                        <a:buClr>
                          <a:schemeClr val="tx1"/>
                        </a:buClr>
                        <a:buFont typeface="Wingdings" panose="05000000000000000000" pitchFamily="2" charset="2"/>
                        <a:buChar char="l"/>
                      </a:pPr>
                      <a:r>
                        <a:rPr lang="ja-JP" altLang="en-US" sz="1200" b="0" u="none" dirty="0">
                          <a:solidFill>
                            <a:schemeClr val="tx1"/>
                          </a:solidFill>
                          <a:latin typeface="Meiryo UI" panose="020B0604030504040204" pitchFamily="50" charset="-128"/>
                          <a:ea typeface="Meiryo UI" panose="020B0604030504040204" pitchFamily="50" charset="-128"/>
                        </a:rPr>
                        <a:t> 捜査等を通じ、一連のサイバー攻撃が</a:t>
                      </a:r>
                      <a:r>
                        <a:rPr lang="en-US" altLang="ja-JP" sz="1200" b="0" u="none" dirty="0">
                          <a:solidFill>
                            <a:schemeClr val="tx1"/>
                          </a:solidFill>
                          <a:latin typeface="Meiryo UI" panose="020B0604030504040204" pitchFamily="50" charset="-128"/>
                          <a:ea typeface="Meiryo UI" panose="020B0604030504040204" pitchFamily="50" charset="-128"/>
                        </a:rPr>
                        <a:t>Tick</a:t>
                      </a:r>
                      <a:r>
                        <a:rPr lang="ja-JP" altLang="en-US" sz="1200" b="0" u="none" dirty="0">
                          <a:solidFill>
                            <a:schemeClr val="tx1"/>
                          </a:solidFill>
                          <a:latin typeface="Meiryo UI" panose="020B0604030504040204" pitchFamily="50" charset="-128"/>
                          <a:ea typeface="Meiryo UI" panose="020B0604030504040204" pitchFamily="50" charset="-128"/>
                        </a:rPr>
                        <a:t>と呼ばれるサイバーグループ攻撃集団によって実行され、当該集団の背景組織として、山東省青島市を拠点とする中国人民解放軍戦略支援部隊ネットワークシステム部第</a:t>
                      </a:r>
                      <a:r>
                        <a:rPr lang="en-US" altLang="ja-JP" sz="1200" b="0" u="none" dirty="0">
                          <a:solidFill>
                            <a:schemeClr val="tx1"/>
                          </a:solidFill>
                          <a:latin typeface="Meiryo UI" panose="020B0604030504040204" pitchFamily="50" charset="-128"/>
                          <a:ea typeface="Meiryo UI" panose="020B0604030504040204" pitchFamily="50" charset="-128"/>
                        </a:rPr>
                        <a:t>61419</a:t>
                      </a:r>
                      <a:r>
                        <a:rPr lang="ja-JP" altLang="en-US" sz="1200" b="0" u="none" dirty="0">
                          <a:solidFill>
                            <a:schemeClr val="tx1"/>
                          </a:solidFill>
                          <a:latin typeface="Meiryo UI" panose="020B0604030504040204" pitchFamily="50" charset="-128"/>
                          <a:ea typeface="Meiryo UI" panose="020B0604030504040204" pitchFamily="50" charset="-128"/>
                        </a:rPr>
                        <a:t>部隊が関与している可能性が高いと結論</a:t>
                      </a:r>
                      <a:endParaRPr lang="en-US" altLang="ja-JP" sz="1200" b="0" u="none" dirty="0">
                        <a:solidFill>
                          <a:schemeClr val="tx1"/>
                        </a:solidFill>
                        <a:latin typeface="Meiryo UI" panose="020B0604030504040204" pitchFamily="50" charset="-128"/>
                        <a:ea typeface="Meiryo UI" panose="020B0604030504040204" pitchFamily="50" charset="-128"/>
                      </a:endParaRPr>
                    </a:p>
                  </a:txBody>
                  <a:tcP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331739">
                <a:tc>
                  <a:txBody>
                    <a:bodyPr/>
                    <a:lstStyle/>
                    <a:p>
                      <a:pPr marL="85090">
                        <a:lnSpc>
                          <a:spcPct val="100000"/>
                        </a:lnSpc>
                        <a:spcBef>
                          <a:spcPts val="375"/>
                        </a:spcBef>
                      </a:pPr>
                      <a:r>
                        <a:rPr lang="ja-JP" altLang="en-US" sz="1600" dirty="0">
                          <a:latin typeface="Meiryo UI" panose="020B0604030504040204" pitchFamily="50" charset="-128"/>
                          <a:ea typeface="Meiryo UI" panose="020B0604030504040204" pitchFamily="50" charset="-128"/>
                          <a:cs typeface="ＭＳ Ｐゴシック"/>
                        </a:rPr>
                        <a:t>４</a:t>
                      </a:r>
                      <a:endParaRPr sz="1600" dirty="0">
                        <a:latin typeface="Meiryo UI" panose="020B0604030504040204" pitchFamily="50" charset="-128"/>
                        <a:ea typeface="Meiryo UI" panose="020B0604030504040204" pitchFamily="50" charset="-128"/>
                        <a:cs typeface="ＭＳ Ｐゴシック"/>
                      </a:endParaRPr>
                    </a:p>
                  </a:txBody>
                  <a:tcPr marL="0" marR="0" marT="4762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ローレルバンクマシン社の</a:t>
                      </a:r>
                      <a:r>
                        <a:rPr kumimoji="1" lang="en-US" altLang="ja-JP" sz="1100" b="0" dirty="0" err="1">
                          <a:latin typeface="Meiryo UI" panose="020B0604030504040204" pitchFamily="50" charset="-128"/>
                          <a:ea typeface="Meiryo UI" panose="020B0604030504040204" pitchFamily="50" charset="-128"/>
                        </a:rPr>
                        <a:t>Jijilla</a:t>
                      </a:r>
                      <a:r>
                        <a:rPr kumimoji="1" lang="ja-JP" altLang="en-US" sz="1100" b="0" dirty="0">
                          <a:latin typeface="Meiryo UI" panose="020B0604030504040204" pitchFamily="50" charset="-128"/>
                          <a:ea typeface="Meiryo UI" panose="020B0604030504040204" pitchFamily="50" charset="-128"/>
                        </a:rPr>
                        <a:t>事案</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令和７年</a:t>
                      </a:r>
                      <a:endParaRPr kumimoji="1" lang="en-US" altLang="ja-JP" sz="1100" b="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ts val="1500"/>
                        </a:lnSpc>
                        <a:buClr>
                          <a:schemeClr val="tx1"/>
                        </a:buClr>
                        <a:buFont typeface="Wingdings" panose="05000000000000000000" pitchFamily="2" charset="2"/>
                        <a:buChar char="l"/>
                      </a:pPr>
                      <a:r>
                        <a:rPr lang="ja-JP" altLang="en-US" sz="1200" b="0" u="none" dirty="0">
                          <a:solidFill>
                            <a:schemeClr val="tx1"/>
                          </a:solidFill>
                          <a:latin typeface="Meiryo UI" panose="020B0604030504040204" pitchFamily="50" charset="-128"/>
                          <a:ea typeface="Meiryo UI" panose="020B0604030504040204" pitchFamily="50" charset="-128"/>
                        </a:rPr>
                        <a:t>令和７年 </a:t>
                      </a:r>
                      <a:r>
                        <a:rPr lang="en-US" altLang="ja-JP" sz="1200" b="0" u="none" dirty="0">
                          <a:solidFill>
                            <a:schemeClr val="tx1"/>
                          </a:solidFill>
                          <a:latin typeface="Meiryo UI" panose="020B0604030504040204" pitchFamily="50" charset="-128"/>
                          <a:ea typeface="Meiryo UI" panose="020B0604030504040204" pitchFamily="50" charset="-128"/>
                        </a:rPr>
                        <a:t>(2025)</a:t>
                      </a:r>
                      <a:r>
                        <a:rPr lang="ja-JP" altLang="en-US" sz="1200" b="0" u="none" dirty="0">
                          <a:solidFill>
                            <a:schemeClr val="tx1"/>
                          </a:solidFill>
                          <a:latin typeface="Meiryo UI" panose="020B0604030504040204" pitchFamily="50" charset="-128"/>
                          <a:ea typeface="Meiryo UI" panose="020B0604030504040204" pitchFamily="50" charset="-128"/>
                        </a:rPr>
                        <a:t>年</a:t>
                      </a:r>
                      <a:r>
                        <a:rPr lang="en-US" altLang="ja-JP" sz="1200" b="0" u="none" dirty="0">
                          <a:solidFill>
                            <a:schemeClr val="tx1"/>
                          </a:solidFill>
                          <a:latin typeface="Meiryo UI" panose="020B0604030504040204" pitchFamily="50" charset="-128"/>
                          <a:ea typeface="Meiryo UI" panose="020B0604030504040204" pitchFamily="50" charset="-128"/>
                        </a:rPr>
                        <a:t>9</a:t>
                      </a:r>
                      <a:r>
                        <a:rPr lang="ja-JP" altLang="en-US" sz="1200" b="0" u="none" dirty="0">
                          <a:solidFill>
                            <a:schemeClr val="tx1"/>
                          </a:solidFill>
                          <a:latin typeface="Meiryo UI" panose="020B0604030504040204" pitchFamily="50" charset="-128"/>
                          <a:ea typeface="Meiryo UI" panose="020B0604030504040204" pitchFamily="50" charset="-128"/>
                        </a:rPr>
                        <a:t>月、当該社が提供するサービス「</a:t>
                      </a:r>
                      <a:r>
                        <a:rPr lang="en-US" altLang="ja-JP" sz="1200" b="0" u="none" dirty="0" err="1">
                          <a:solidFill>
                            <a:schemeClr val="tx1"/>
                          </a:solidFill>
                          <a:latin typeface="Meiryo UI" panose="020B0604030504040204" pitchFamily="50" charset="-128"/>
                          <a:ea typeface="Meiryo UI" panose="020B0604030504040204" pitchFamily="50" charset="-128"/>
                        </a:rPr>
                        <a:t>Jijilla</a:t>
                      </a:r>
                      <a:r>
                        <a:rPr lang="ja-JP" altLang="en-US" sz="1200" b="0" u="none" dirty="0">
                          <a:solidFill>
                            <a:schemeClr val="tx1"/>
                          </a:solidFill>
                          <a:latin typeface="Meiryo UI" panose="020B0604030504040204" pitchFamily="50" charset="-128"/>
                          <a:ea typeface="Meiryo UI" panose="020B0604030504040204" pitchFamily="50" charset="-128"/>
                        </a:rPr>
                        <a:t>」の利用者による連絡により、サーバのデータベースに対する不正アクセスが発覚。不正侵入後、攻撃者はデータベース内のデータを削除及び窃取をした可能性があると発表。</a:t>
                      </a:r>
                      <a:endParaRPr lang="en-US" altLang="ja-JP" sz="1200" b="0" u="none" dirty="0">
                        <a:solidFill>
                          <a:schemeClr val="tx1"/>
                        </a:solidFill>
                        <a:latin typeface="Meiryo UI" panose="020B0604030504040204" pitchFamily="50" charset="-128"/>
                        <a:ea typeface="Meiryo UI" panose="020B0604030504040204" pitchFamily="50" charset="-128"/>
                      </a:endParaRPr>
                    </a:p>
                    <a:p>
                      <a:pPr marL="171450" indent="-171450">
                        <a:lnSpc>
                          <a:spcPts val="1500"/>
                        </a:lnSpc>
                        <a:buClr>
                          <a:schemeClr val="tx1"/>
                        </a:buClr>
                        <a:buFont typeface="Wingdings" panose="05000000000000000000" pitchFamily="2" charset="2"/>
                        <a:buChar char="l"/>
                      </a:pPr>
                      <a:r>
                        <a:rPr lang="en-US" altLang="ja-JP" sz="1200" b="0" u="none" dirty="0" err="1">
                          <a:solidFill>
                            <a:schemeClr val="tx1"/>
                          </a:solidFill>
                          <a:latin typeface="Meiryo UI" panose="020B0604030504040204" pitchFamily="50" charset="-128"/>
                          <a:ea typeface="Meiryo UI" panose="020B0604030504040204" pitchFamily="50" charset="-128"/>
                        </a:rPr>
                        <a:t>Jijilla</a:t>
                      </a:r>
                      <a:r>
                        <a:rPr lang="ja-JP" altLang="en-US" sz="1200" b="0" u="none" dirty="0">
                          <a:solidFill>
                            <a:schemeClr val="tx1"/>
                          </a:solidFill>
                          <a:latin typeface="Meiryo UI" panose="020B0604030504040204" pitchFamily="50" charset="-128"/>
                          <a:ea typeface="Meiryo UI" panose="020B0604030504040204" pitchFamily="50" charset="-128"/>
                        </a:rPr>
                        <a:t>の利用顧客の社員の情報</a:t>
                      </a:r>
                      <a:r>
                        <a:rPr lang="en-US" altLang="ja-JP" sz="1200" b="0" u="none" dirty="0">
                          <a:solidFill>
                            <a:schemeClr val="tx1"/>
                          </a:solidFill>
                          <a:latin typeface="Meiryo UI" panose="020B0604030504040204" pitchFamily="50" charset="-128"/>
                          <a:ea typeface="Meiryo UI" panose="020B0604030504040204" pitchFamily="50" charset="-128"/>
                        </a:rPr>
                        <a:t>18</a:t>
                      </a:r>
                      <a:r>
                        <a:rPr lang="ja-JP" altLang="en-US" sz="1200" b="0" u="none" dirty="0">
                          <a:solidFill>
                            <a:schemeClr val="tx1"/>
                          </a:solidFill>
                          <a:latin typeface="Meiryo UI" panose="020B0604030504040204" pitchFamily="50" charset="-128"/>
                          <a:ea typeface="Meiryo UI" panose="020B0604030504040204" pitchFamily="50" charset="-128"/>
                        </a:rPr>
                        <a:t>件、</a:t>
                      </a:r>
                      <a:r>
                        <a:rPr lang="en-US" altLang="ja-JP" sz="1200" b="0" u="none" dirty="0">
                          <a:solidFill>
                            <a:schemeClr val="tx1"/>
                          </a:solidFill>
                          <a:latin typeface="Meiryo UI" panose="020B0604030504040204" pitchFamily="50" charset="-128"/>
                          <a:ea typeface="Meiryo UI" panose="020B0604030504040204" pitchFamily="50" charset="-128"/>
                        </a:rPr>
                        <a:t>OCR</a:t>
                      </a:r>
                      <a:r>
                        <a:rPr lang="ja-JP" altLang="en-US" sz="1200" b="0" u="none" dirty="0">
                          <a:solidFill>
                            <a:schemeClr val="tx1"/>
                          </a:solidFill>
                          <a:latin typeface="Meiryo UI" panose="020B0604030504040204" pitchFamily="50" charset="-128"/>
                          <a:ea typeface="Meiryo UI" panose="020B0604030504040204" pitchFamily="50" charset="-128"/>
                        </a:rPr>
                        <a:t>処理されたアンケート回答データ</a:t>
                      </a:r>
                      <a:r>
                        <a:rPr lang="en-US" altLang="ja-JP" sz="1200" b="0" u="none" dirty="0">
                          <a:solidFill>
                            <a:schemeClr val="tx1"/>
                          </a:solidFill>
                          <a:latin typeface="Meiryo UI" panose="020B0604030504040204" pitchFamily="50" charset="-128"/>
                          <a:ea typeface="Meiryo UI" panose="020B0604030504040204" pitchFamily="50" charset="-128"/>
                        </a:rPr>
                        <a:t>22.3</a:t>
                      </a:r>
                      <a:r>
                        <a:rPr lang="ja-JP" altLang="en-US" sz="1200" b="0" u="none" dirty="0">
                          <a:solidFill>
                            <a:schemeClr val="tx1"/>
                          </a:solidFill>
                          <a:latin typeface="Meiryo UI" panose="020B0604030504040204" pitchFamily="50" charset="-128"/>
                          <a:ea typeface="Meiryo UI" panose="020B0604030504040204" pitchFamily="50" charset="-128"/>
                        </a:rPr>
                        <a:t>万帳票分（匿名アンケート）等にくわえ、</a:t>
                      </a:r>
                      <a:r>
                        <a:rPr lang="en-US" altLang="ja-JP" sz="1200" b="0" u="none" dirty="0" err="1">
                          <a:solidFill>
                            <a:schemeClr val="tx1"/>
                          </a:solidFill>
                          <a:latin typeface="Meiryo UI" panose="020B0604030504040204" pitchFamily="50" charset="-128"/>
                          <a:ea typeface="Meiryo UI" panose="020B0604030504040204" pitchFamily="50" charset="-128"/>
                        </a:rPr>
                        <a:t>Jijilla</a:t>
                      </a:r>
                      <a:r>
                        <a:rPr lang="ja-JP" altLang="en-US" sz="1200" b="0" u="none" dirty="0">
                          <a:solidFill>
                            <a:schemeClr val="tx1"/>
                          </a:solidFill>
                          <a:latin typeface="Meiryo UI" panose="020B0604030504040204" pitchFamily="50" charset="-128"/>
                          <a:ea typeface="Meiryo UI" panose="020B0604030504040204" pitchFamily="50" charset="-128"/>
                        </a:rPr>
                        <a:t>を利用していた企業（みずほ証券、野村證券、伊予銀行、慶應義塾大学通信教育部など）にもインシデントが発生。</a:t>
                      </a:r>
                      <a:endParaRPr lang="en-US" altLang="ja-JP" sz="1200" b="0" u="none" dirty="0">
                        <a:solidFill>
                          <a:schemeClr val="tx1"/>
                        </a:solidFill>
                        <a:latin typeface="Meiryo UI" panose="020B0604030504040204" pitchFamily="50" charset="-128"/>
                        <a:ea typeface="Meiryo UI" panose="020B0604030504040204" pitchFamily="50" charset="-128"/>
                      </a:endParaRPr>
                    </a:p>
                    <a:p>
                      <a:pPr marL="171450" indent="-171450">
                        <a:lnSpc>
                          <a:spcPts val="1500"/>
                        </a:lnSpc>
                        <a:buClr>
                          <a:schemeClr val="tx1"/>
                        </a:buClr>
                        <a:buFont typeface="Wingdings" panose="05000000000000000000" pitchFamily="2" charset="2"/>
                        <a:buChar char="l"/>
                      </a:pPr>
                      <a:r>
                        <a:rPr lang="ja-JP" altLang="en-US" sz="1200" b="0" u="none" dirty="0">
                          <a:solidFill>
                            <a:schemeClr val="tx1"/>
                          </a:solidFill>
                          <a:latin typeface="Meiryo UI" panose="020B0604030504040204" pitchFamily="50" charset="-128"/>
                          <a:ea typeface="Meiryo UI" panose="020B0604030504040204" pitchFamily="50" charset="-128"/>
                        </a:rPr>
                        <a:t>被害の発生は確認されていないと結論。</a:t>
                      </a:r>
                      <a:endParaRPr lang="en-US" altLang="ja-JP" sz="1200" b="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4638723"/>
                  </a:ext>
                </a:extLst>
              </a:tr>
            </a:tbl>
          </a:graphicData>
        </a:graphic>
      </p:graphicFrame>
      <p:sp>
        <p:nvSpPr>
          <p:cNvPr id="7" name="スライド番号プレースホルダー 4">
            <a:extLst>
              <a:ext uri="{FF2B5EF4-FFF2-40B4-BE49-F238E27FC236}">
                <a16:creationId xmlns:a16="http://schemas.microsoft.com/office/drawing/2014/main" id="{D8647941-803A-4737-BEC7-04522FF0C602}"/>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46</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8DDD23BA-BD48-469F-B565-374F027943B3}"/>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sp>
        <p:nvSpPr>
          <p:cNvPr id="9" name="Rectangle 386">
            <a:extLst>
              <a:ext uri="{FF2B5EF4-FFF2-40B4-BE49-F238E27FC236}">
                <a16:creationId xmlns:a16="http://schemas.microsoft.com/office/drawing/2014/main" id="{BAAE681E-3F28-4CBE-B255-E3ED23269F0E}"/>
              </a:ext>
            </a:extLst>
          </p:cNvPr>
          <p:cNvSpPr>
            <a:spLocks noChangeArrowheads="1"/>
          </p:cNvSpPr>
          <p:nvPr/>
        </p:nvSpPr>
        <p:spPr bwMode="auto">
          <a:xfrm>
            <a:off x="133350" y="764539"/>
            <a:ext cx="88011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（２）参考：その他事案紹介</a:t>
            </a:r>
            <a:endParaRPr lang="en-US" altLang="ja-JP" sz="2400" dirty="0">
              <a:solidFill>
                <a:prstClr val="black"/>
              </a:solidFill>
              <a:latin typeface="Meiryo UI" panose="020B0604030504040204" pitchFamily="50" charset="-128"/>
              <a:ea typeface="Meiryo UI" panose="020B0604030504040204" pitchFamily="50" charset="-128"/>
            </a:endParaRPr>
          </a:p>
        </p:txBody>
      </p:sp>
      <p:graphicFrame>
        <p:nvGraphicFramePr>
          <p:cNvPr id="6" name="表 5">
            <a:extLst>
              <a:ext uri="{FF2B5EF4-FFF2-40B4-BE49-F238E27FC236}">
                <a16:creationId xmlns:a16="http://schemas.microsoft.com/office/drawing/2014/main" id="{1F24C18F-31C0-4855-8F97-B171C0FBFF8B}"/>
              </a:ext>
            </a:extLst>
          </p:cNvPr>
          <p:cNvGraphicFramePr>
            <a:graphicFrameLocks noGrp="1"/>
          </p:cNvGraphicFramePr>
          <p:nvPr>
            <p:extLst>
              <p:ext uri="{D42A27DB-BD31-4B8C-83A1-F6EECF244321}">
                <p14:modId xmlns:p14="http://schemas.microsoft.com/office/powerpoint/2010/main" val="4216013743"/>
              </p:ext>
            </p:extLst>
          </p:nvPr>
        </p:nvGraphicFramePr>
        <p:xfrm>
          <a:off x="10056974" y="673446"/>
          <a:ext cx="6348882" cy="407833"/>
        </p:xfrm>
        <a:graphic>
          <a:graphicData uri="http://schemas.openxmlformats.org/drawingml/2006/table">
            <a:tbl>
              <a:tblPr>
                <a:tableStyleId>{5C22544A-7EE6-4342-B048-85BDC9FD1C3A}</a:tableStyleId>
              </a:tblPr>
              <a:tblGrid>
                <a:gridCol w="534826">
                  <a:extLst>
                    <a:ext uri="{9D8B030D-6E8A-4147-A177-3AD203B41FA5}">
                      <a16:colId xmlns:a16="http://schemas.microsoft.com/office/drawing/2014/main" val="2665389408"/>
                    </a:ext>
                  </a:extLst>
                </a:gridCol>
                <a:gridCol w="5814056">
                  <a:extLst>
                    <a:ext uri="{9D8B030D-6E8A-4147-A177-3AD203B41FA5}">
                      <a16:colId xmlns:a16="http://schemas.microsoft.com/office/drawing/2014/main" val="1088992809"/>
                    </a:ext>
                  </a:extLst>
                </a:gridCol>
              </a:tblGrid>
              <a:tr h="407833">
                <a:tc>
                  <a:txBody>
                    <a:bodyPr/>
                    <a:lstStyle/>
                    <a:p>
                      <a:pPr algn="ctr" fontAlgn="ctr"/>
                      <a:r>
                        <a:rPr lang="en-US" altLang="ja-JP" sz="1000" u="none" strike="noStrike" dirty="0">
                          <a:effectLst/>
                        </a:rPr>
                        <a:t>34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tc>
                  <a:txBody>
                    <a:bodyPr/>
                    <a:lstStyle/>
                    <a:p>
                      <a:pPr algn="l" fontAlgn="ctr"/>
                      <a:r>
                        <a:rPr lang="ja-JP" altLang="en-US" sz="1000" u="none" strike="noStrike" dirty="0">
                          <a:effectLst/>
                        </a:rPr>
                        <a:t>カウンターインテリジェンス及び諸外国の事例を紹介した上で、隙のない勤務と私生活において慎重な行動をとることの重要性について記載されているか。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extLst>
                  <a:ext uri="{0D108BD9-81ED-4DB2-BD59-A6C34878D82A}">
                    <a16:rowId xmlns:a16="http://schemas.microsoft.com/office/drawing/2014/main" val="2362276342"/>
                  </a:ext>
                </a:extLst>
              </a:tr>
            </a:tbl>
          </a:graphicData>
        </a:graphic>
      </p:graphicFrame>
    </p:spTree>
    <p:extLst>
      <p:ext uri="{BB962C8B-B14F-4D97-AF65-F5344CB8AC3E}">
        <p14:creationId xmlns:p14="http://schemas.microsoft.com/office/powerpoint/2010/main" val="488919003"/>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F23A2-217A-7F37-755A-5F7FEA7EA1D7}"/>
            </a:ext>
          </a:extLst>
        </p:cNvPr>
        <p:cNvGrpSpPr/>
        <p:nvPr/>
      </p:nvGrpSpPr>
      <p:grpSpPr>
        <a:xfrm>
          <a:off x="0" y="0"/>
          <a:ext cx="0" cy="0"/>
          <a:chOff x="0" y="0"/>
          <a:chExt cx="0" cy="0"/>
        </a:xfrm>
      </p:grpSpPr>
      <p:sp>
        <p:nvSpPr>
          <p:cNvPr id="7" name="スライド番号プレースホルダー 4">
            <a:extLst>
              <a:ext uri="{FF2B5EF4-FFF2-40B4-BE49-F238E27FC236}">
                <a16:creationId xmlns:a16="http://schemas.microsoft.com/office/drawing/2014/main" id="{5780D25F-1230-4DEE-88DE-6429FCE1D9C8}"/>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47</a:t>
            </a:fld>
            <a:endParaRPr kumimoji="1" lang="ja-JP" altLang="en-US" sz="1400" dirty="0">
              <a:latin typeface="Meiryo UI" panose="020B0604030504040204" pitchFamily="50" charset="-128"/>
              <a:ea typeface="Meiryo UI" panose="020B0604030504040204" pitchFamily="50" charset="-128"/>
            </a:endParaRPr>
          </a:p>
        </p:txBody>
      </p:sp>
      <p:sp>
        <p:nvSpPr>
          <p:cNvPr id="9" name="Rectangle 2">
            <a:extLst>
              <a:ext uri="{FF2B5EF4-FFF2-40B4-BE49-F238E27FC236}">
                <a16:creationId xmlns:a16="http://schemas.microsoft.com/office/drawing/2014/main" id="{EEC7D9A3-0C23-448F-A793-BFA261BCFB85}"/>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sp>
        <p:nvSpPr>
          <p:cNvPr id="11" name="Text Box 5">
            <a:extLst>
              <a:ext uri="{FF2B5EF4-FFF2-40B4-BE49-F238E27FC236}">
                <a16:creationId xmlns:a16="http://schemas.microsoft.com/office/drawing/2014/main" id="{5E18B4B4-90FD-40F7-B4BC-9657EE9F9487}"/>
              </a:ext>
            </a:extLst>
          </p:cNvPr>
          <p:cNvSpPr txBox="1">
            <a:spLocks noChangeArrowheads="1"/>
          </p:cNvSpPr>
          <p:nvPr/>
        </p:nvSpPr>
        <p:spPr bwMode="auto">
          <a:xfrm>
            <a:off x="1011764" y="1403892"/>
            <a:ext cx="8045150" cy="951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lnSpc>
                <a:spcPct val="150000"/>
              </a:lnSpc>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人や製品を介する漏えい、 外部からの不法侵入、システムへの不正侵入による秘密の漏えいなどが考えられる。</a:t>
            </a:r>
            <a:r>
              <a:rPr lang="ja-JP" altLang="en-US" sz="2000" dirty="0">
                <a:solidFill>
                  <a:srgbClr val="FF3300"/>
                </a:solidFill>
                <a:latin typeface="Meiryo UI" panose="020B0604030504040204" pitchFamily="50" charset="-128"/>
                <a:ea typeface="Meiryo UI" panose="020B0604030504040204" pitchFamily="50" charset="-128"/>
              </a:rPr>
              <a:t>　　</a:t>
            </a:r>
          </a:p>
        </p:txBody>
      </p:sp>
      <p:sp>
        <p:nvSpPr>
          <p:cNvPr id="12" name="Rectangle 386">
            <a:extLst>
              <a:ext uri="{FF2B5EF4-FFF2-40B4-BE49-F238E27FC236}">
                <a16:creationId xmlns:a16="http://schemas.microsoft.com/office/drawing/2014/main" id="{D7027C1B-5B24-479B-BEEC-E083DCC5C247}"/>
              </a:ext>
            </a:extLst>
          </p:cNvPr>
          <p:cNvSpPr>
            <a:spLocks noChangeArrowheads="1"/>
          </p:cNvSpPr>
          <p:nvPr/>
        </p:nvSpPr>
        <p:spPr bwMode="auto">
          <a:xfrm>
            <a:off x="129117" y="777128"/>
            <a:ext cx="88011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（３）秘密漏えいの原因</a:t>
            </a:r>
            <a:endParaRPr lang="en-US" altLang="ja-JP" sz="2400" dirty="0">
              <a:solidFill>
                <a:prstClr val="black"/>
              </a:solidFill>
              <a:latin typeface="Meiryo UI" panose="020B0604030504040204" pitchFamily="50" charset="-128"/>
              <a:ea typeface="Meiryo UI" panose="020B0604030504040204" pitchFamily="50" charset="-128"/>
            </a:endParaRPr>
          </a:p>
        </p:txBody>
      </p:sp>
      <p:graphicFrame>
        <p:nvGraphicFramePr>
          <p:cNvPr id="6" name="表 5">
            <a:extLst>
              <a:ext uri="{FF2B5EF4-FFF2-40B4-BE49-F238E27FC236}">
                <a16:creationId xmlns:a16="http://schemas.microsoft.com/office/drawing/2014/main" id="{B9686D28-5F68-42BF-9BD8-E1C8136ADDC4}"/>
              </a:ext>
            </a:extLst>
          </p:cNvPr>
          <p:cNvGraphicFramePr>
            <a:graphicFrameLocks noGrp="1"/>
          </p:cNvGraphicFramePr>
          <p:nvPr>
            <p:extLst>
              <p:ext uri="{D42A27DB-BD31-4B8C-83A1-F6EECF244321}">
                <p14:modId xmlns:p14="http://schemas.microsoft.com/office/powerpoint/2010/main" val="4216013743"/>
              </p:ext>
            </p:extLst>
          </p:nvPr>
        </p:nvGraphicFramePr>
        <p:xfrm>
          <a:off x="10056974" y="673446"/>
          <a:ext cx="6348882" cy="407833"/>
        </p:xfrm>
        <a:graphic>
          <a:graphicData uri="http://schemas.openxmlformats.org/drawingml/2006/table">
            <a:tbl>
              <a:tblPr>
                <a:tableStyleId>{5C22544A-7EE6-4342-B048-85BDC9FD1C3A}</a:tableStyleId>
              </a:tblPr>
              <a:tblGrid>
                <a:gridCol w="534826">
                  <a:extLst>
                    <a:ext uri="{9D8B030D-6E8A-4147-A177-3AD203B41FA5}">
                      <a16:colId xmlns:a16="http://schemas.microsoft.com/office/drawing/2014/main" val="2665389408"/>
                    </a:ext>
                  </a:extLst>
                </a:gridCol>
                <a:gridCol w="5814056">
                  <a:extLst>
                    <a:ext uri="{9D8B030D-6E8A-4147-A177-3AD203B41FA5}">
                      <a16:colId xmlns:a16="http://schemas.microsoft.com/office/drawing/2014/main" val="1088992809"/>
                    </a:ext>
                  </a:extLst>
                </a:gridCol>
              </a:tblGrid>
              <a:tr h="407833">
                <a:tc>
                  <a:txBody>
                    <a:bodyPr/>
                    <a:lstStyle/>
                    <a:p>
                      <a:pPr algn="ctr" fontAlgn="ctr"/>
                      <a:r>
                        <a:rPr lang="en-US" altLang="ja-JP" sz="1000" u="none" strike="noStrike" dirty="0">
                          <a:effectLst/>
                        </a:rPr>
                        <a:t>34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tc>
                  <a:txBody>
                    <a:bodyPr/>
                    <a:lstStyle/>
                    <a:p>
                      <a:pPr algn="l" fontAlgn="ctr"/>
                      <a:r>
                        <a:rPr lang="ja-JP" altLang="en-US" sz="1000" u="none" strike="noStrike" dirty="0">
                          <a:effectLst/>
                        </a:rPr>
                        <a:t>カウンターインテリジェンス及び諸外国の事例を紹介した上で、隙のない勤務と私生活において慎重な行動をとることの重要性について記載されているか。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extLst>
                  <a:ext uri="{0D108BD9-81ED-4DB2-BD59-A6C34878D82A}">
                    <a16:rowId xmlns:a16="http://schemas.microsoft.com/office/drawing/2014/main" val="2362276342"/>
                  </a:ext>
                </a:extLst>
              </a:tr>
            </a:tbl>
          </a:graphicData>
        </a:graphic>
      </p:graphicFrame>
    </p:spTree>
    <p:extLst>
      <p:ext uri="{BB962C8B-B14F-4D97-AF65-F5344CB8AC3E}">
        <p14:creationId xmlns:p14="http://schemas.microsoft.com/office/powerpoint/2010/main" val="4064699276"/>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5"/>
          <p:cNvSpPr txBox="1">
            <a:spLocks noChangeArrowheads="1"/>
          </p:cNvSpPr>
          <p:nvPr/>
        </p:nvSpPr>
        <p:spPr bwMode="auto">
          <a:xfrm>
            <a:off x="348929" y="1438300"/>
            <a:ext cx="9231486"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 </a:t>
            </a: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①　</a:t>
            </a:r>
            <a:r>
              <a:rPr lang="en-US" altLang="ja-JP" sz="2000" dirty="0">
                <a:solidFill>
                  <a:prstClr val="black"/>
                </a:solidFill>
                <a:latin typeface="Meiryo UI" panose="020B0604030504040204" pitchFamily="50" charset="-128"/>
                <a:ea typeface="Meiryo UI" panose="020B0604030504040204" pitchFamily="50" charset="-128"/>
              </a:rPr>
              <a:t>Need to know</a:t>
            </a:r>
            <a:r>
              <a:rPr lang="ja-JP" altLang="en-US" sz="2000" dirty="0">
                <a:solidFill>
                  <a:prstClr val="black"/>
                </a:solidFill>
                <a:latin typeface="Meiryo UI" panose="020B0604030504040204" pitchFamily="50" charset="-128"/>
                <a:ea typeface="Meiryo UI" panose="020B0604030504040204" pitchFamily="50" charset="-128"/>
              </a:rPr>
              <a:t>の原則の確実な履行</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　・　秘密は知る必要のある者のみに伝え、必要のないものには絶対に知らせない。</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　・　秘密を取扱う者を必要最小限にする。</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 ②　</a:t>
            </a:r>
            <a:r>
              <a:rPr lang="ja-JP" altLang="en-US" sz="2000" dirty="0">
                <a:solidFill>
                  <a:prstClr val="black"/>
                </a:solidFill>
                <a:latin typeface="Meiryo UI" panose="020B0604030504040204" pitchFamily="50" charset="-128"/>
                <a:ea typeface="Meiryo UI" panose="020B0604030504040204" pitchFamily="50" charset="-128"/>
              </a:rPr>
              <a:t>秘密保全の重要性、意義（秘密保全意識のかん養）</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 ③　</a:t>
            </a:r>
            <a:r>
              <a:rPr lang="ja-JP" altLang="en-US" sz="2000" dirty="0">
                <a:solidFill>
                  <a:prstClr val="black"/>
                </a:solidFill>
                <a:latin typeface="Meiryo UI" panose="020B0604030504040204" pitchFamily="50" charset="-128"/>
                <a:ea typeface="Meiryo UI" panose="020B0604030504040204" pitchFamily="50" charset="-128"/>
              </a:rPr>
              <a:t>保全に関する社内規則の確実な履行</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r>
              <a:rPr lang="en-US" altLang="ja-JP" sz="2000" dirty="0">
                <a:solidFill>
                  <a:prstClr val="black"/>
                </a:solidFill>
                <a:latin typeface="Meiryo UI" panose="020B0604030504040204" pitchFamily="50" charset="-128"/>
                <a:ea typeface="Meiryo UI" panose="020B0604030504040204" pitchFamily="50" charset="-128"/>
              </a:rPr>
              <a:t>     </a:t>
            </a:r>
          </a:p>
          <a:p>
            <a:pPr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 ④　隙のない勤務と私生活における慎重な行動</a:t>
            </a:r>
            <a:endParaRPr lang="en-US" altLang="ja-JP" sz="2000" dirty="0">
              <a:solidFill>
                <a:prstClr val="black"/>
              </a:solidFill>
              <a:latin typeface="Meiryo UI" panose="020B0604030504040204" pitchFamily="50" charset="-128"/>
              <a:ea typeface="Meiryo UI" panose="020B0604030504040204" pitchFamily="50" charset="-128"/>
            </a:endParaRPr>
          </a:p>
          <a:p>
            <a:pPr defTabSz="914400" eaLnBrk="1" fontAlgn="base" hangingPunct="1">
              <a:spcBef>
                <a:spcPct val="0"/>
              </a:spcBef>
              <a:spcAft>
                <a:spcPct val="0"/>
              </a:spcAft>
              <a:buNone/>
              <a:defRPr/>
            </a:pPr>
            <a:endParaRPr lang="en-US" altLang="ja-JP" sz="2000" dirty="0">
              <a:solidFill>
                <a:prstClr val="black"/>
              </a:solidFill>
              <a:latin typeface="Meiryo UI" panose="020B0604030504040204" pitchFamily="50" charset="-128"/>
              <a:ea typeface="Meiryo UI" panose="020B0604030504040204" pitchFamily="50" charset="-128"/>
            </a:endParaRPr>
          </a:p>
          <a:p>
            <a:pPr marL="355600" indent="-355600"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 ⑤　悪意のあるソフトウェアへの感染を防止するための対策及び感染した場合の対処手順</a:t>
            </a:r>
            <a:endParaRPr lang="en-US" altLang="ja-JP" sz="2000" dirty="0">
              <a:solidFill>
                <a:srgbClr val="131313"/>
              </a:solidFill>
              <a:latin typeface="Meiryo UI" panose="020B0604030504040204" pitchFamily="50" charset="-128"/>
              <a:ea typeface="Meiryo UI" panose="020B0604030504040204" pitchFamily="50" charset="-128"/>
            </a:endParaRPr>
          </a:p>
        </p:txBody>
      </p:sp>
      <p:sp>
        <p:nvSpPr>
          <p:cNvPr id="6" name="スライド番号プレースホルダー 4">
            <a:extLst>
              <a:ext uri="{FF2B5EF4-FFF2-40B4-BE49-F238E27FC236}">
                <a16:creationId xmlns:a16="http://schemas.microsoft.com/office/drawing/2014/main" id="{983DFCEC-5569-4B7E-9FD7-7AD5FBD20BB9}"/>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48</a:t>
            </a:fld>
            <a:endParaRPr kumimoji="1" lang="ja-JP" altLang="en-US" sz="1400" dirty="0">
              <a:latin typeface="Meiryo UI" panose="020B0604030504040204" pitchFamily="50" charset="-128"/>
              <a:ea typeface="Meiryo UI" panose="020B0604030504040204" pitchFamily="50" charset="-128"/>
            </a:endParaRPr>
          </a:p>
        </p:txBody>
      </p:sp>
      <p:sp>
        <p:nvSpPr>
          <p:cNvPr id="7" name="Rectangle 2">
            <a:extLst>
              <a:ext uri="{FF2B5EF4-FFF2-40B4-BE49-F238E27FC236}">
                <a16:creationId xmlns:a16="http://schemas.microsoft.com/office/drawing/2014/main" id="{01430A45-2A34-4831-B6F2-0973930D5FFA}"/>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sp>
        <p:nvSpPr>
          <p:cNvPr id="8" name="Rectangle 386">
            <a:extLst>
              <a:ext uri="{FF2B5EF4-FFF2-40B4-BE49-F238E27FC236}">
                <a16:creationId xmlns:a16="http://schemas.microsoft.com/office/drawing/2014/main" id="{3590E53A-E67D-4D3E-969B-E1F98E653B39}"/>
              </a:ext>
            </a:extLst>
          </p:cNvPr>
          <p:cNvSpPr>
            <a:spLocks noChangeArrowheads="1"/>
          </p:cNvSpPr>
          <p:nvPr/>
        </p:nvSpPr>
        <p:spPr bwMode="auto">
          <a:xfrm>
            <a:off x="133028" y="848230"/>
            <a:ext cx="88011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（４）秘密保全上の基本的考慮事項</a:t>
            </a:r>
            <a:endParaRPr lang="en-US" altLang="ja-JP" sz="2400" dirty="0">
              <a:solidFill>
                <a:prstClr val="black"/>
              </a:solidFill>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B72D9047-1BE0-4B0E-9912-4D1200F30574}"/>
              </a:ext>
            </a:extLst>
          </p:cNvPr>
          <p:cNvGraphicFramePr>
            <a:graphicFrameLocks noGrp="1"/>
          </p:cNvGraphicFramePr>
          <p:nvPr>
            <p:extLst>
              <p:ext uri="{D42A27DB-BD31-4B8C-83A1-F6EECF244321}">
                <p14:modId xmlns:p14="http://schemas.microsoft.com/office/powerpoint/2010/main" val="3485690278"/>
              </p:ext>
            </p:extLst>
          </p:nvPr>
        </p:nvGraphicFramePr>
        <p:xfrm>
          <a:off x="9935447" y="1625600"/>
          <a:ext cx="5050553" cy="458811"/>
        </p:xfrm>
        <a:graphic>
          <a:graphicData uri="http://schemas.openxmlformats.org/drawingml/2006/table">
            <a:tbl>
              <a:tblPr>
                <a:tableStyleId>{5C22544A-7EE6-4342-B048-85BDC9FD1C3A}</a:tableStyleId>
              </a:tblPr>
              <a:tblGrid>
                <a:gridCol w="377189">
                  <a:extLst>
                    <a:ext uri="{9D8B030D-6E8A-4147-A177-3AD203B41FA5}">
                      <a16:colId xmlns:a16="http://schemas.microsoft.com/office/drawing/2014/main" val="712901076"/>
                    </a:ext>
                  </a:extLst>
                </a:gridCol>
                <a:gridCol w="4673364">
                  <a:extLst>
                    <a:ext uri="{9D8B030D-6E8A-4147-A177-3AD203B41FA5}">
                      <a16:colId xmlns:a16="http://schemas.microsoft.com/office/drawing/2014/main" val="1162456766"/>
                    </a:ext>
                  </a:extLst>
                </a:gridCol>
              </a:tblGrid>
              <a:tr h="233593">
                <a:tc>
                  <a:txBody>
                    <a:bodyPr/>
                    <a:lstStyle/>
                    <a:p>
                      <a:pPr algn="ctr" fontAlgn="ctr"/>
                      <a:r>
                        <a:rPr lang="en-US" altLang="ja-JP" sz="1000" u="none" strike="noStrike" dirty="0">
                          <a:effectLst/>
                        </a:rPr>
                        <a:t>32</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949" marR="1949" marT="1611" marB="0" anchor="ctr"/>
                </a:tc>
                <a:tc>
                  <a:txBody>
                    <a:bodyPr/>
                    <a:lstStyle/>
                    <a:p>
                      <a:pPr algn="l" fontAlgn="ctr"/>
                      <a:br>
                        <a:rPr lang="ja-JP" altLang="en-US" sz="1000" u="none" strike="noStrike" dirty="0">
                          <a:effectLst/>
                        </a:rPr>
                      </a:br>
                      <a:r>
                        <a:rPr lang="ja-JP" altLang="en-US" sz="1000" u="none" strike="noStrike" dirty="0">
                          <a:effectLst/>
                        </a:rPr>
                        <a:t>「</a:t>
                      </a:r>
                      <a:r>
                        <a:rPr lang="en-US" altLang="ja-JP" sz="1000" u="none" strike="noStrike" dirty="0">
                          <a:effectLst/>
                        </a:rPr>
                        <a:t>need to know </a:t>
                      </a:r>
                      <a:r>
                        <a:rPr lang="ja-JP" altLang="en-US" sz="1000" u="none" strike="noStrike" dirty="0">
                          <a:effectLst/>
                        </a:rPr>
                        <a:t>の原則」の説明及び確実な履行について記載されているか。</a:t>
                      </a:r>
                      <a:br>
                        <a:rPr lang="ja-JP" altLang="en-US" sz="1000" u="none" strike="noStrike" dirty="0">
                          <a:effectLst/>
                        </a:rPr>
                      </a:b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949" marR="1949" marT="1611" marB="0" anchor="ctr"/>
                </a:tc>
                <a:extLst>
                  <a:ext uri="{0D108BD9-81ED-4DB2-BD59-A6C34878D82A}">
                    <a16:rowId xmlns:a16="http://schemas.microsoft.com/office/drawing/2014/main" val="557901440"/>
                  </a:ext>
                </a:extLst>
              </a:tr>
            </a:tbl>
          </a:graphicData>
        </a:graphic>
      </p:graphicFrame>
      <p:graphicFrame>
        <p:nvGraphicFramePr>
          <p:cNvPr id="3" name="表 2">
            <a:extLst>
              <a:ext uri="{FF2B5EF4-FFF2-40B4-BE49-F238E27FC236}">
                <a16:creationId xmlns:a16="http://schemas.microsoft.com/office/drawing/2014/main" id="{E98323F8-EC86-4F80-B7AE-E29AADCC54CF}"/>
              </a:ext>
            </a:extLst>
          </p:cNvPr>
          <p:cNvGraphicFramePr>
            <a:graphicFrameLocks noGrp="1"/>
          </p:cNvGraphicFramePr>
          <p:nvPr>
            <p:extLst>
              <p:ext uri="{D42A27DB-BD31-4B8C-83A1-F6EECF244321}">
                <p14:modId xmlns:p14="http://schemas.microsoft.com/office/powerpoint/2010/main" val="808061976"/>
              </p:ext>
            </p:extLst>
          </p:nvPr>
        </p:nvGraphicFramePr>
        <p:xfrm>
          <a:off x="10025340" y="3342336"/>
          <a:ext cx="5951259" cy="404285"/>
        </p:xfrm>
        <a:graphic>
          <a:graphicData uri="http://schemas.openxmlformats.org/drawingml/2006/table">
            <a:tbl>
              <a:tblPr>
                <a:tableStyleId>{5C22544A-7EE6-4342-B048-85BDC9FD1C3A}</a:tableStyleId>
              </a:tblPr>
              <a:tblGrid>
                <a:gridCol w="397611">
                  <a:extLst>
                    <a:ext uri="{9D8B030D-6E8A-4147-A177-3AD203B41FA5}">
                      <a16:colId xmlns:a16="http://schemas.microsoft.com/office/drawing/2014/main" val="1135371084"/>
                    </a:ext>
                  </a:extLst>
                </a:gridCol>
                <a:gridCol w="5553648">
                  <a:extLst>
                    <a:ext uri="{9D8B030D-6E8A-4147-A177-3AD203B41FA5}">
                      <a16:colId xmlns:a16="http://schemas.microsoft.com/office/drawing/2014/main" val="1150361600"/>
                    </a:ext>
                  </a:extLst>
                </a:gridCol>
              </a:tblGrid>
              <a:tr h="404285">
                <a:tc>
                  <a:txBody>
                    <a:bodyPr/>
                    <a:lstStyle/>
                    <a:p>
                      <a:pPr algn="ctr" fontAlgn="ctr"/>
                      <a:r>
                        <a:rPr lang="en-US" altLang="ja-JP" sz="1050" u="none" strike="noStrike" dirty="0">
                          <a:effectLst/>
                        </a:rPr>
                        <a:t>33</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1101" marR="1101" marT="1949" marB="0" anchor="ctr"/>
                </a:tc>
                <a:tc>
                  <a:txBody>
                    <a:bodyPr/>
                    <a:lstStyle/>
                    <a:p>
                      <a:pPr algn="l" fontAlgn="ctr"/>
                      <a:r>
                        <a:rPr lang="ja-JP" altLang="en-US" sz="1050" u="none" strike="noStrike" dirty="0">
                          <a:effectLst/>
                        </a:rPr>
                        <a:t>秘密の保全に関する社内規則を説明した上で、その確実な履行について記載されているか。</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1101" marR="1101" marT="1949" marB="0" anchor="ctr"/>
                </a:tc>
                <a:extLst>
                  <a:ext uri="{0D108BD9-81ED-4DB2-BD59-A6C34878D82A}">
                    <a16:rowId xmlns:a16="http://schemas.microsoft.com/office/drawing/2014/main" val="2646761113"/>
                  </a:ext>
                </a:extLst>
              </a:tr>
            </a:tbl>
          </a:graphicData>
        </a:graphic>
      </p:graphicFrame>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413070" y="1457255"/>
            <a:ext cx="9416728" cy="2000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節度ある外国人等とのつきあい</a:t>
            </a:r>
            <a:endParaRPr lang="en-US" altLang="ja-JP" sz="2400" dirty="0">
              <a:solidFill>
                <a:prstClr val="black"/>
              </a:solidFill>
              <a:latin typeface="Meiryo UI" panose="020B0604030504040204" pitchFamily="50" charset="-128"/>
              <a:ea typeface="Meiryo UI" panose="020B0604030504040204" pitchFamily="50" charset="-128"/>
            </a:endParaRPr>
          </a:p>
          <a:p>
            <a:pPr marL="254000" indent="12700"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①　可能であれば、外国人等とのつきあいを避ける。やむを得ない場合は上司の承認をとる。</a:t>
            </a:r>
            <a:endParaRPr lang="en-US" altLang="ja-JP" sz="2000" dirty="0">
              <a:solidFill>
                <a:prstClr val="black"/>
              </a:solidFill>
              <a:latin typeface="Meiryo UI" panose="020B0604030504040204" pitchFamily="50" charset="-128"/>
              <a:ea typeface="Meiryo UI" panose="020B0604030504040204" pitchFamily="50" charset="-128"/>
            </a:endParaRPr>
          </a:p>
          <a:p>
            <a:pPr marL="254000" indent="12700"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②　つきあう場合は一人でなく二人以上で行い、結果を上司に報告する。</a:t>
            </a:r>
            <a:endParaRPr lang="en-US" altLang="ja-JP" sz="2000" dirty="0">
              <a:solidFill>
                <a:prstClr val="black"/>
              </a:solidFill>
              <a:latin typeface="Meiryo UI" panose="020B0604030504040204" pitchFamily="50" charset="-128"/>
              <a:ea typeface="Meiryo UI" panose="020B0604030504040204" pitchFamily="50" charset="-128"/>
            </a:endParaRPr>
          </a:p>
          <a:p>
            <a:pPr marL="495300" indent="-228600"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③　万一個人の弱点を握られ、脅迫等があった場合は、速やかに上司に報告し、組織で対応する。</a:t>
            </a:r>
            <a:r>
              <a:rPr lang="ja-JP" altLang="en-US" sz="2000" dirty="0">
                <a:solidFill>
                  <a:srgbClr val="FF0000"/>
                </a:solidFill>
                <a:latin typeface="Meiryo UI" panose="020B0604030504040204" pitchFamily="50" charset="-128"/>
                <a:ea typeface="Meiryo UI" panose="020B0604030504040204" pitchFamily="50" charset="-128"/>
              </a:rPr>
              <a:t>　</a:t>
            </a:r>
            <a:endParaRPr lang="en-US" altLang="ja-JP" sz="2000" dirty="0">
              <a:solidFill>
                <a:srgbClr val="FF0000"/>
              </a:solidFill>
              <a:latin typeface="Meiryo UI" panose="020B0604030504040204" pitchFamily="50" charset="-128"/>
              <a:ea typeface="Meiryo UI" panose="020B0604030504040204" pitchFamily="50" charset="-128"/>
            </a:endParaRPr>
          </a:p>
        </p:txBody>
      </p:sp>
      <p:sp>
        <p:nvSpPr>
          <p:cNvPr id="6" name="スライド番号プレースホルダー 4">
            <a:extLst>
              <a:ext uri="{FF2B5EF4-FFF2-40B4-BE49-F238E27FC236}">
                <a16:creationId xmlns:a16="http://schemas.microsoft.com/office/drawing/2014/main" id="{6AD24D9D-057A-4E81-8311-69862250F715}"/>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49</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774A0094-75A5-44F3-B91C-F1B3772DBBD9}"/>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sp>
        <p:nvSpPr>
          <p:cNvPr id="9" name="Text Box 4">
            <a:extLst>
              <a:ext uri="{FF2B5EF4-FFF2-40B4-BE49-F238E27FC236}">
                <a16:creationId xmlns:a16="http://schemas.microsoft.com/office/drawing/2014/main" id="{F89AACFF-F268-4896-9B5A-81D84786D1EC}"/>
              </a:ext>
            </a:extLst>
          </p:cNvPr>
          <p:cNvSpPr txBox="1">
            <a:spLocks noChangeArrowheads="1"/>
          </p:cNvSpPr>
          <p:nvPr/>
        </p:nvSpPr>
        <p:spPr bwMode="auto">
          <a:xfrm>
            <a:off x="133672" y="855890"/>
            <a:ext cx="7081540" cy="461665"/>
          </a:xfrm>
          <a:prstGeom prst="rect">
            <a:avLst/>
          </a:prstGeom>
          <a:noFill/>
          <a:ln>
            <a:noFill/>
          </a:ln>
          <a:effectLst/>
          <a:extLst>
            <a:ext uri="{909E8E84-426E-40DD-AFC4-6F175D3DCCD1}">
              <a14:hiddenFill xmlns:a14="http://schemas.microsoft.com/office/drawing/2010/main">
                <a:solidFill>
                  <a:srgbClr val="00FF00">
                    <a:alpha val="39999"/>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（５）</a:t>
            </a:r>
            <a:r>
              <a:rPr lang="ja-JP" altLang="en-US" sz="2400" dirty="0">
                <a:solidFill>
                  <a:prstClr val="black"/>
                </a:solidFill>
                <a:latin typeface="Meiryo UI" panose="020B0604030504040204" pitchFamily="50" charset="-128"/>
                <a:ea typeface="Meiryo UI" panose="020B0604030504040204" pitchFamily="50" charset="-128"/>
              </a:rPr>
              <a:t>関係社員としての勤務・生活上の留意事項</a:t>
            </a:r>
          </a:p>
        </p:txBody>
      </p:sp>
      <p:graphicFrame>
        <p:nvGraphicFramePr>
          <p:cNvPr id="2" name="表 1">
            <a:extLst>
              <a:ext uri="{FF2B5EF4-FFF2-40B4-BE49-F238E27FC236}">
                <a16:creationId xmlns:a16="http://schemas.microsoft.com/office/drawing/2014/main" id="{5F4DFA73-5650-44AA-8C56-3B7E1E94E727}"/>
              </a:ext>
            </a:extLst>
          </p:cNvPr>
          <p:cNvGraphicFramePr>
            <a:graphicFrameLocks noGrp="1"/>
          </p:cNvGraphicFramePr>
          <p:nvPr>
            <p:extLst>
              <p:ext uri="{D42A27DB-BD31-4B8C-83A1-F6EECF244321}">
                <p14:modId xmlns:p14="http://schemas.microsoft.com/office/powerpoint/2010/main" val="762922893"/>
              </p:ext>
            </p:extLst>
          </p:nvPr>
        </p:nvGraphicFramePr>
        <p:xfrm>
          <a:off x="10049388" y="1069161"/>
          <a:ext cx="4856725" cy="307158"/>
        </p:xfrm>
        <a:graphic>
          <a:graphicData uri="http://schemas.openxmlformats.org/drawingml/2006/table">
            <a:tbl>
              <a:tblPr>
                <a:tableStyleId>{5C22544A-7EE6-4342-B048-85BDC9FD1C3A}</a:tableStyleId>
              </a:tblPr>
              <a:tblGrid>
                <a:gridCol w="326512">
                  <a:extLst>
                    <a:ext uri="{9D8B030D-6E8A-4147-A177-3AD203B41FA5}">
                      <a16:colId xmlns:a16="http://schemas.microsoft.com/office/drawing/2014/main" val="1027449136"/>
                    </a:ext>
                  </a:extLst>
                </a:gridCol>
                <a:gridCol w="4530213">
                  <a:extLst>
                    <a:ext uri="{9D8B030D-6E8A-4147-A177-3AD203B41FA5}">
                      <a16:colId xmlns:a16="http://schemas.microsoft.com/office/drawing/2014/main" val="911113999"/>
                    </a:ext>
                  </a:extLst>
                </a:gridCol>
              </a:tblGrid>
              <a:tr h="225487">
                <a:tc>
                  <a:txBody>
                    <a:bodyPr/>
                    <a:lstStyle/>
                    <a:p>
                      <a:pPr algn="ctr" fontAlgn="ctr"/>
                      <a:r>
                        <a:rPr lang="en-US" altLang="ja-JP" sz="1000" u="none" strike="noStrike" dirty="0">
                          <a:effectLst/>
                        </a:rPr>
                        <a:t>35</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211" marR="1211" marT="2358" marB="0" anchor="ctr"/>
                </a:tc>
                <a:tc>
                  <a:txBody>
                    <a:bodyPr/>
                    <a:lstStyle/>
                    <a:p>
                      <a:pPr algn="l" fontAlgn="ctr"/>
                      <a:r>
                        <a:rPr lang="ja-JP" altLang="en-US" sz="1000" u="none" strike="noStrike" dirty="0">
                          <a:effectLst/>
                        </a:rPr>
                        <a:t>上記のほか、事業者として業務上取り扱う情報の保全に関して重視する事項を</a:t>
                      </a:r>
                      <a:r>
                        <a:rPr lang="ja-JP" altLang="en-US" sz="1000" u="none" strike="noStrike" dirty="0" err="1">
                          <a:effectLst/>
                        </a:rPr>
                        <a:t>記載ているか</a:t>
                      </a:r>
                      <a:r>
                        <a:rPr lang="ja-JP" altLang="en-US" sz="1000" u="none" strike="noStrike" dirty="0">
                          <a:effectLst/>
                        </a:rPr>
                        <a:t>。</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211" marR="1211" marT="2358" marB="0" anchor="ctr"/>
                </a:tc>
                <a:extLst>
                  <a:ext uri="{0D108BD9-81ED-4DB2-BD59-A6C34878D82A}">
                    <a16:rowId xmlns:a16="http://schemas.microsoft.com/office/drawing/2014/main" val="1310295090"/>
                  </a:ext>
                </a:extLst>
              </a:tr>
            </a:tbl>
          </a:graphicData>
        </a:graphic>
      </p:graphicFrame>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560634" y="4792912"/>
            <a:ext cx="2892425" cy="1156369"/>
          </a:xfrm>
          <a:prstGeom prst="rect">
            <a:avLst/>
          </a:prstGeom>
          <a:solidFill>
            <a:srgbClr val="CCFFCC"/>
          </a:solidFill>
          <a:ln w="285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914400" eaLnBrk="1" hangingPunct="1">
              <a:defRPr/>
            </a:pPr>
            <a:endParaRPr lang="ja-JP" altLang="en-US" kern="0">
              <a:solidFill>
                <a:srgbClr val="000000"/>
              </a:solidFill>
              <a:latin typeface="Meiryo UI" panose="020B0604030504040204" pitchFamily="50" charset="-128"/>
              <a:ea typeface="Meiryo UI" panose="020B0604030504040204" pitchFamily="50" charset="-128"/>
            </a:endParaRPr>
          </a:p>
        </p:txBody>
      </p:sp>
      <p:sp>
        <p:nvSpPr>
          <p:cNvPr id="5" name="Rectangle 3"/>
          <p:cNvSpPr>
            <a:spLocks noChangeArrowheads="1"/>
          </p:cNvSpPr>
          <p:nvPr/>
        </p:nvSpPr>
        <p:spPr bwMode="auto">
          <a:xfrm>
            <a:off x="1564098" y="5949280"/>
            <a:ext cx="2892425" cy="795338"/>
          </a:xfrm>
          <a:prstGeom prst="rect">
            <a:avLst/>
          </a:prstGeom>
          <a:noFill/>
          <a:ln w="28575">
            <a:solidFill>
              <a:srgbClr val="000000"/>
            </a:solidFill>
            <a:miter lim="800000"/>
            <a:headEnd/>
            <a:tailEnd/>
          </a:ln>
          <a:effectLs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914400" eaLnBrk="1" hangingPunct="1">
              <a:defRPr/>
            </a:pPr>
            <a:endParaRPr lang="ja-JP" altLang="en-US" kern="0">
              <a:solidFill>
                <a:srgbClr val="000000"/>
              </a:solidFill>
              <a:latin typeface="Meiryo UI" panose="020B0604030504040204" pitchFamily="50" charset="-128"/>
              <a:ea typeface="Meiryo UI" panose="020B0604030504040204" pitchFamily="50" charset="-128"/>
            </a:endParaRPr>
          </a:p>
        </p:txBody>
      </p:sp>
      <p:sp>
        <p:nvSpPr>
          <p:cNvPr id="6" name="Text Box 4"/>
          <p:cNvSpPr txBox="1">
            <a:spLocks noChangeArrowheads="1"/>
          </p:cNvSpPr>
          <p:nvPr/>
        </p:nvSpPr>
        <p:spPr bwMode="auto">
          <a:xfrm>
            <a:off x="2046114" y="6149306"/>
            <a:ext cx="2016125" cy="396875"/>
          </a:xfrm>
          <a:prstGeom prst="rect">
            <a:avLst/>
          </a:prstGeom>
          <a:noFill/>
          <a:ln>
            <a:noFill/>
          </a:ln>
          <a:effectLst/>
          <a:extLst/>
        </p:spPr>
        <p:txBody>
          <a:bodyPr lIns="91429" tIns="45715" rIns="91429" bIns="45715">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914400" eaLnBrk="1" hangingPunct="1">
              <a:spcBef>
                <a:spcPct val="50000"/>
              </a:spcBef>
              <a:defRPr/>
            </a:pPr>
            <a:r>
              <a:rPr lang="en-US" altLang="ja-JP" sz="2000" kern="0" dirty="0">
                <a:solidFill>
                  <a:srgbClr val="000000"/>
                </a:solidFill>
                <a:latin typeface="Meiryo UI" panose="020B0604030504040204" pitchFamily="50" charset="-128"/>
                <a:ea typeface="Meiryo UI" panose="020B0604030504040204" pitchFamily="50" charset="-128"/>
              </a:rPr>
              <a:t>【</a:t>
            </a:r>
            <a:r>
              <a:rPr lang="ja-JP" altLang="en-US" sz="2000" kern="0" dirty="0">
                <a:solidFill>
                  <a:srgbClr val="000000"/>
                </a:solidFill>
                <a:latin typeface="Meiryo UI" panose="020B0604030504040204" pitchFamily="50" charset="-128"/>
                <a:ea typeface="Meiryo UI" panose="020B0604030504040204" pitchFamily="50" charset="-128"/>
              </a:rPr>
              <a:t>公開済み情報</a:t>
            </a:r>
            <a:r>
              <a:rPr lang="en-US" altLang="ja-JP" sz="2000" kern="0" dirty="0">
                <a:solidFill>
                  <a:srgbClr val="000000"/>
                </a:solidFill>
                <a:latin typeface="Meiryo UI" panose="020B0604030504040204" pitchFamily="50" charset="-128"/>
                <a:ea typeface="Meiryo UI" panose="020B0604030504040204" pitchFamily="50" charset="-128"/>
              </a:rPr>
              <a:t>】</a:t>
            </a:r>
          </a:p>
        </p:txBody>
      </p:sp>
      <p:sp>
        <p:nvSpPr>
          <p:cNvPr id="8" name="Line 5"/>
          <p:cNvSpPr>
            <a:spLocks noChangeShapeType="1"/>
          </p:cNvSpPr>
          <p:nvPr/>
        </p:nvSpPr>
        <p:spPr bwMode="auto">
          <a:xfrm flipH="1">
            <a:off x="456744" y="1556791"/>
            <a:ext cx="3887787" cy="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defRPr/>
            </a:pPr>
            <a:endParaRPr lang="ja-JP" altLang="en-US" kern="0">
              <a:solidFill>
                <a:srgbClr val="000000"/>
              </a:solidFill>
              <a:latin typeface="Meiryo UI" panose="020B0604030504040204" pitchFamily="50" charset="-128"/>
              <a:ea typeface="Meiryo UI" panose="020B0604030504040204" pitchFamily="50" charset="-128"/>
            </a:endParaRPr>
          </a:p>
        </p:txBody>
      </p:sp>
      <p:sp>
        <p:nvSpPr>
          <p:cNvPr id="10" name="Rectangle 7"/>
          <p:cNvSpPr>
            <a:spLocks noChangeArrowheads="1"/>
          </p:cNvSpPr>
          <p:nvPr/>
        </p:nvSpPr>
        <p:spPr bwMode="auto">
          <a:xfrm>
            <a:off x="1560634" y="3641974"/>
            <a:ext cx="2892425" cy="2307305"/>
          </a:xfrm>
          <a:prstGeom prst="rect">
            <a:avLst/>
          </a:prstGeom>
          <a:solidFill>
            <a:srgbClr val="D7E4BD"/>
          </a:solidFill>
          <a:ln w="38100">
            <a:solidFill>
              <a:srgbClr val="000000"/>
            </a:solidFill>
            <a:miter lim="800000"/>
            <a:headEnd/>
            <a:tailEnd/>
          </a:ln>
          <a:effectLs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914400" eaLnBrk="1" hangingPunct="1">
              <a:defRPr/>
            </a:pPr>
            <a:endParaRPr lang="ja-JP" altLang="en-US" kern="0">
              <a:solidFill>
                <a:srgbClr val="000000"/>
              </a:solidFill>
              <a:latin typeface="Meiryo UI" panose="020B0604030504040204" pitchFamily="50" charset="-128"/>
              <a:ea typeface="Meiryo UI" panose="020B0604030504040204" pitchFamily="50" charset="-128"/>
            </a:endParaRPr>
          </a:p>
        </p:txBody>
      </p:sp>
      <p:sp>
        <p:nvSpPr>
          <p:cNvPr id="12" name="Line 9"/>
          <p:cNvSpPr>
            <a:spLocks noChangeShapeType="1"/>
          </p:cNvSpPr>
          <p:nvPr/>
        </p:nvSpPr>
        <p:spPr bwMode="auto">
          <a:xfrm flipH="1">
            <a:off x="1033006" y="5949280"/>
            <a:ext cx="3457575" cy="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defRPr/>
            </a:pPr>
            <a:endParaRPr lang="ja-JP" altLang="en-US" kern="0">
              <a:solidFill>
                <a:srgbClr val="000000"/>
              </a:solidFill>
              <a:latin typeface="Meiryo UI" panose="020B0604030504040204" pitchFamily="50" charset="-128"/>
              <a:ea typeface="Meiryo UI" panose="020B0604030504040204" pitchFamily="50" charset="-128"/>
            </a:endParaRPr>
          </a:p>
        </p:txBody>
      </p:sp>
      <p:sp>
        <p:nvSpPr>
          <p:cNvPr id="14" name="Text Box 11"/>
          <p:cNvSpPr txBox="1">
            <a:spLocks noChangeArrowheads="1"/>
          </p:cNvSpPr>
          <p:nvPr/>
        </p:nvSpPr>
        <p:spPr bwMode="auto">
          <a:xfrm>
            <a:off x="1776534" y="4221089"/>
            <a:ext cx="2484953" cy="127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9" tIns="45715" rIns="91429" bIns="45715">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914400" eaLnBrk="1" fontAlgn="base" hangingPunct="1">
              <a:spcBef>
                <a:spcPct val="50000"/>
              </a:spcBef>
              <a:spcAft>
                <a:spcPct val="0"/>
              </a:spcAft>
              <a:defRPr/>
            </a:pPr>
            <a:r>
              <a:rPr lang="ja-JP" altLang="en-US" sz="1400" dirty="0">
                <a:solidFill>
                  <a:srgbClr val="3333FF"/>
                </a:solidFill>
                <a:latin typeface="Meiryo UI" panose="020B0604030504040204" pitchFamily="50" charset="-128"/>
                <a:ea typeface="Meiryo UI" panose="020B0604030504040204" pitchFamily="50" charset="-128"/>
              </a:rPr>
              <a:t>装備品等及び役務の調達に関</a:t>
            </a:r>
          </a:p>
          <a:p>
            <a:pPr defTabSz="914400" eaLnBrk="1" fontAlgn="base" hangingPunct="1">
              <a:spcBef>
                <a:spcPct val="50000"/>
              </a:spcBef>
              <a:spcAft>
                <a:spcPct val="0"/>
              </a:spcAft>
              <a:defRPr/>
            </a:pPr>
            <a:r>
              <a:rPr lang="ja-JP" altLang="en-US" sz="1400" dirty="0">
                <a:solidFill>
                  <a:srgbClr val="3333FF"/>
                </a:solidFill>
                <a:latin typeface="Meiryo UI" panose="020B0604030504040204" pitchFamily="50" charset="-128"/>
                <a:ea typeface="Meiryo UI" panose="020B0604030504040204" pitchFamily="50" charset="-128"/>
              </a:rPr>
              <a:t>する情報のうち、当社に保護を</a:t>
            </a:r>
            <a:endParaRPr lang="en-US" altLang="ja-JP" sz="1400" dirty="0">
              <a:solidFill>
                <a:srgbClr val="3333FF"/>
              </a:solidFill>
              <a:latin typeface="Meiryo UI" panose="020B0604030504040204" pitchFamily="50" charset="-128"/>
              <a:ea typeface="Meiryo UI" panose="020B0604030504040204" pitchFamily="50" charset="-128"/>
            </a:endParaRPr>
          </a:p>
          <a:p>
            <a:pPr defTabSz="914400" eaLnBrk="1" fontAlgn="base" hangingPunct="1">
              <a:spcBef>
                <a:spcPct val="50000"/>
              </a:spcBef>
              <a:spcAft>
                <a:spcPct val="0"/>
              </a:spcAft>
              <a:defRPr/>
            </a:pPr>
            <a:r>
              <a:rPr lang="ja-JP" altLang="en-US" sz="1400" dirty="0">
                <a:solidFill>
                  <a:srgbClr val="3333FF"/>
                </a:solidFill>
                <a:latin typeface="Meiryo UI" panose="020B0604030504040204" pitchFamily="50" charset="-128"/>
                <a:ea typeface="Meiryo UI" panose="020B0604030504040204" pitchFamily="50" charset="-128"/>
              </a:rPr>
              <a:t>求める情報として、防衛省が指</a:t>
            </a:r>
            <a:endParaRPr lang="en-US" altLang="ja-JP" sz="1400" dirty="0">
              <a:solidFill>
                <a:srgbClr val="3333FF"/>
              </a:solidFill>
              <a:latin typeface="Meiryo UI" panose="020B0604030504040204" pitchFamily="50" charset="-128"/>
              <a:ea typeface="Meiryo UI" panose="020B0604030504040204" pitchFamily="50" charset="-128"/>
            </a:endParaRPr>
          </a:p>
          <a:p>
            <a:pPr defTabSz="914400" eaLnBrk="1" fontAlgn="base" hangingPunct="1">
              <a:spcBef>
                <a:spcPct val="50000"/>
              </a:spcBef>
              <a:spcAft>
                <a:spcPct val="0"/>
              </a:spcAft>
              <a:defRPr/>
            </a:pPr>
            <a:r>
              <a:rPr lang="ja-JP" altLang="en-US" sz="1400" dirty="0">
                <a:solidFill>
                  <a:srgbClr val="3333FF"/>
                </a:solidFill>
                <a:latin typeface="Meiryo UI" panose="020B0604030504040204" pitchFamily="50" charset="-128"/>
                <a:ea typeface="Meiryo UI" panose="020B0604030504040204" pitchFamily="50" charset="-128"/>
              </a:rPr>
              <a:t>定した情報</a:t>
            </a:r>
          </a:p>
        </p:txBody>
      </p:sp>
      <p:sp>
        <p:nvSpPr>
          <p:cNvPr id="15" name="Text Box 12"/>
          <p:cNvSpPr txBox="1">
            <a:spLocks noChangeArrowheads="1"/>
          </p:cNvSpPr>
          <p:nvPr/>
        </p:nvSpPr>
        <p:spPr bwMode="auto">
          <a:xfrm>
            <a:off x="1845556" y="3793841"/>
            <a:ext cx="2232670" cy="400099"/>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9" tIns="45715" rIns="91429" bIns="45715">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914400" eaLnBrk="1" hangingPunct="1">
              <a:spcBef>
                <a:spcPct val="50000"/>
              </a:spcBef>
              <a:defRPr/>
            </a:pPr>
            <a:r>
              <a:rPr lang="en-US" altLang="ja-JP" sz="2000" kern="0" dirty="0">
                <a:solidFill>
                  <a:srgbClr val="3333FF"/>
                </a:solidFill>
                <a:latin typeface="Meiryo UI" panose="020B0604030504040204" pitchFamily="50" charset="-128"/>
                <a:ea typeface="Meiryo UI" panose="020B0604030504040204" pitchFamily="50" charset="-128"/>
              </a:rPr>
              <a:t>【</a:t>
            </a:r>
            <a:r>
              <a:rPr lang="ja-JP" altLang="en-US" sz="2000" kern="0" dirty="0">
                <a:solidFill>
                  <a:srgbClr val="3333FF"/>
                </a:solidFill>
                <a:latin typeface="Meiryo UI" panose="020B0604030504040204" pitchFamily="50" charset="-128"/>
                <a:ea typeface="Meiryo UI" panose="020B0604030504040204" pitchFamily="50" charset="-128"/>
              </a:rPr>
              <a:t>保護すべき情報</a:t>
            </a:r>
            <a:r>
              <a:rPr lang="en-US" altLang="ja-JP" sz="2000" kern="0" dirty="0">
                <a:solidFill>
                  <a:srgbClr val="3333FF"/>
                </a:solidFill>
                <a:latin typeface="Meiryo UI" panose="020B0604030504040204" pitchFamily="50" charset="-128"/>
                <a:ea typeface="Meiryo UI" panose="020B0604030504040204" pitchFamily="50" charset="-128"/>
              </a:rPr>
              <a:t>】</a:t>
            </a:r>
          </a:p>
        </p:txBody>
      </p:sp>
      <p:sp>
        <p:nvSpPr>
          <p:cNvPr id="16" name="Rectangle 13"/>
          <p:cNvSpPr>
            <a:spLocks noChangeArrowheads="1"/>
          </p:cNvSpPr>
          <p:nvPr/>
        </p:nvSpPr>
        <p:spPr bwMode="auto">
          <a:xfrm>
            <a:off x="1560634" y="1556792"/>
            <a:ext cx="2892425" cy="2085181"/>
          </a:xfrm>
          <a:prstGeom prst="rect">
            <a:avLst/>
          </a:prstGeom>
          <a:solidFill>
            <a:srgbClr val="FFFFCC"/>
          </a:solidFill>
          <a:ln w="57150">
            <a:solidFill>
              <a:srgbClr val="FF0000"/>
            </a:solidFill>
            <a:miter lim="800000"/>
            <a:headEnd/>
            <a:tailEnd/>
          </a:ln>
          <a:effectLs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914400" eaLnBrk="1" hangingPunct="1">
              <a:defRPr/>
            </a:pPr>
            <a:endParaRPr lang="ja-JP" altLang="en-US" kern="0">
              <a:solidFill>
                <a:srgbClr val="000000"/>
              </a:solidFill>
              <a:latin typeface="Meiryo UI" panose="020B0604030504040204" pitchFamily="50" charset="-128"/>
              <a:ea typeface="Meiryo UI" panose="020B0604030504040204" pitchFamily="50" charset="-128"/>
            </a:endParaRPr>
          </a:p>
        </p:txBody>
      </p:sp>
      <p:sp>
        <p:nvSpPr>
          <p:cNvPr id="17" name="Text Box 14"/>
          <p:cNvSpPr txBox="1">
            <a:spLocks noChangeArrowheads="1"/>
          </p:cNvSpPr>
          <p:nvPr/>
        </p:nvSpPr>
        <p:spPr bwMode="auto">
          <a:xfrm>
            <a:off x="2129352" y="1681655"/>
            <a:ext cx="1626425" cy="461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9" tIns="45715" rIns="91429" bIns="45715">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defTabSz="914400" eaLnBrk="1" hangingPunct="1">
              <a:spcBef>
                <a:spcPct val="50000"/>
              </a:spcBef>
              <a:defRPr/>
            </a:pPr>
            <a:r>
              <a:rPr lang="en-US" altLang="ja-JP" sz="2400" kern="0" dirty="0">
                <a:solidFill>
                  <a:srgbClr val="FF0000"/>
                </a:solidFill>
                <a:latin typeface="Meiryo UI" panose="020B0604030504040204" pitchFamily="50" charset="-128"/>
                <a:ea typeface="Meiryo UI" panose="020B0604030504040204" pitchFamily="50" charset="-128"/>
              </a:rPr>
              <a:t>【</a:t>
            </a:r>
            <a:r>
              <a:rPr lang="ja-JP" altLang="en-US" sz="2400" kern="0" dirty="0">
                <a:solidFill>
                  <a:srgbClr val="FF0000"/>
                </a:solidFill>
                <a:latin typeface="Meiryo UI" panose="020B0604030504040204" pitchFamily="50" charset="-128"/>
                <a:ea typeface="Meiryo UI" panose="020B0604030504040204" pitchFamily="50" charset="-128"/>
              </a:rPr>
              <a:t>秘密</a:t>
            </a:r>
            <a:r>
              <a:rPr lang="en-US" altLang="ja-JP" sz="2400" kern="0" dirty="0">
                <a:solidFill>
                  <a:srgbClr val="FF0000"/>
                </a:solidFill>
                <a:latin typeface="Meiryo UI" panose="020B0604030504040204" pitchFamily="50" charset="-128"/>
                <a:ea typeface="Meiryo UI" panose="020B0604030504040204" pitchFamily="50" charset="-128"/>
              </a:rPr>
              <a:t>】</a:t>
            </a:r>
          </a:p>
        </p:txBody>
      </p:sp>
      <p:sp>
        <p:nvSpPr>
          <p:cNvPr id="18" name="Line 16"/>
          <p:cNvSpPr>
            <a:spLocks noChangeShapeType="1"/>
          </p:cNvSpPr>
          <p:nvPr/>
        </p:nvSpPr>
        <p:spPr bwMode="auto">
          <a:xfrm>
            <a:off x="685343" y="1556792"/>
            <a:ext cx="0" cy="5187826"/>
          </a:xfrm>
          <a:prstGeom prst="line">
            <a:avLst/>
          </a:prstGeom>
          <a:noFill/>
          <a:ln w="5715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defRPr/>
            </a:pPr>
            <a:endParaRPr lang="ja-JP" altLang="en-US" kern="0">
              <a:solidFill>
                <a:srgbClr val="000000"/>
              </a:solidFill>
              <a:latin typeface="Meiryo UI" panose="020B0604030504040204" pitchFamily="50" charset="-128"/>
              <a:ea typeface="Meiryo UI" panose="020B0604030504040204" pitchFamily="50" charset="-128"/>
            </a:endParaRPr>
          </a:p>
        </p:txBody>
      </p:sp>
      <p:sp>
        <p:nvSpPr>
          <p:cNvPr id="19" name="Text Box 17"/>
          <p:cNvSpPr txBox="1">
            <a:spLocks noChangeArrowheads="1"/>
          </p:cNvSpPr>
          <p:nvPr/>
        </p:nvSpPr>
        <p:spPr bwMode="auto">
          <a:xfrm>
            <a:off x="453888" y="2862809"/>
            <a:ext cx="461643" cy="263148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lIns="91429" tIns="45715" rIns="91429" bIns="45715">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defTabSz="914400" eaLnBrk="1" hangingPunct="1">
              <a:spcBef>
                <a:spcPct val="50000"/>
              </a:spcBef>
              <a:defRPr/>
            </a:pPr>
            <a:r>
              <a:rPr lang="ja-JP" altLang="en-US" kern="0">
                <a:solidFill>
                  <a:srgbClr val="000000"/>
                </a:solidFill>
                <a:latin typeface="Meiryo UI" panose="020B0604030504040204" pitchFamily="50" charset="-128"/>
                <a:ea typeface="Meiryo UI" panose="020B0604030504040204" pitchFamily="50" charset="-128"/>
              </a:rPr>
              <a:t>防　衛　情　報　資　産</a:t>
            </a:r>
          </a:p>
        </p:txBody>
      </p:sp>
      <p:sp>
        <p:nvSpPr>
          <p:cNvPr id="20" name="Line 18"/>
          <p:cNvSpPr>
            <a:spLocks noChangeShapeType="1"/>
          </p:cNvSpPr>
          <p:nvPr/>
        </p:nvSpPr>
        <p:spPr bwMode="auto">
          <a:xfrm>
            <a:off x="1185984" y="1556792"/>
            <a:ext cx="794" cy="4392489"/>
          </a:xfrm>
          <a:prstGeom prst="line">
            <a:avLst/>
          </a:prstGeom>
          <a:noFill/>
          <a:ln w="57150">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defRPr/>
            </a:pPr>
            <a:endParaRPr kumimoji="1" lang="ja-JP" altLang="en-US">
              <a:solidFill>
                <a:srgbClr val="000000"/>
              </a:solidFill>
              <a:latin typeface="Meiryo UI" panose="020B0604030504040204" pitchFamily="50" charset="-128"/>
              <a:ea typeface="Meiryo UI" panose="020B0604030504040204" pitchFamily="50" charset="-128"/>
            </a:endParaRPr>
          </a:p>
        </p:txBody>
      </p:sp>
      <p:sp>
        <p:nvSpPr>
          <p:cNvPr id="21" name="Text Box 19"/>
          <p:cNvSpPr txBox="1">
            <a:spLocks noChangeArrowheads="1"/>
          </p:cNvSpPr>
          <p:nvPr/>
        </p:nvSpPr>
        <p:spPr bwMode="auto">
          <a:xfrm>
            <a:off x="999752" y="2201267"/>
            <a:ext cx="369310" cy="295266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square" lIns="91429" tIns="45715" rIns="91429" bIns="45715">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914400" eaLnBrk="1" hangingPunct="1">
              <a:spcBef>
                <a:spcPct val="50000"/>
              </a:spcBef>
              <a:defRPr/>
            </a:pPr>
            <a:r>
              <a:rPr lang="ja-JP" altLang="en-US" sz="1200" kern="0" dirty="0">
                <a:solidFill>
                  <a:srgbClr val="FF0000"/>
                </a:solidFill>
                <a:latin typeface="Meiryo UI" panose="020B0604030504040204" pitchFamily="50" charset="-128"/>
                <a:ea typeface="Meiryo UI" panose="020B0604030504040204" pitchFamily="50" charset="-128"/>
              </a:rPr>
              <a:t>契約に基づき情報保全が必要となる範囲</a:t>
            </a:r>
          </a:p>
        </p:txBody>
      </p:sp>
      <p:sp>
        <p:nvSpPr>
          <p:cNvPr id="23" name="AutoShape 23"/>
          <p:cNvSpPr>
            <a:spLocks noChangeArrowheads="1"/>
          </p:cNvSpPr>
          <p:nvPr/>
        </p:nvSpPr>
        <p:spPr bwMode="auto">
          <a:xfrm>
            <a:off x="1633659" y="2205038"/>
            <a:ext cx="2735263" cy="1223963"/>
          </a:xfrm>
          <a:prstGeom prst="roundRect">
            <a:avLst>
              <a:gd name="adj" fmla="val 16667"/>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defTabSz="914400" eaLnBrk="1" fontAlgn="base" hangingPunct="1">
              <a:spcBef>
                <a:spcPct val="0"/>
              </a:spcBef>
              <a:spcAft>
                <a:spcPct val="0"/>
              </a:spcAft>
              <a:defRPr/>
            </a:pPr>
            <a:r>
              <a:rPr lang="ja-JP" altLang="en-US" sz="1600" dirty="0">
                <a:solidFill>
                  <a:srgbClr val="3333FF"/>
                </a:solidFill>
                <a:latin typeface="Meiryo UI" panose="020B0604030504040204" pitchFamily="50" charset="-128"/>
                <a:ea typeface="Meiryo UI" panose="020B0604030504040204" pitchFamily="50" charset="-128"/>
              </a:rPr>
              <a:t>秘密等の業務のためには</a:t>
            </a:r>
            <a:endParaRPr lang="en-US" altLang="ja-JP" sz="1600" dirty="0">
              <a:solidFill>
                <a:srgbClr val="3333FF"/>
              </a:solidFill>
              <a:latin typeface="Meiryo UI" panose="020B0604030504040204" pitchFamily="50" charset="-128"/>
              <a:ea typeface="Meiryo UI" panose="020B0604030504040204" pitchFamily="50" charset="-128"/>
            </a:endParaRPr>
          </a:p>
          <a:p>
            <a:pPr algn="ctr" defTabSz="914400" eaLnBrk="1" fontAlgn="base" hangingPunct="1">
              <a:spcBef>
                <a:spcPct val="0"/>
              </a:spcBef>
              <a:spcAft>
                <a:spcPct val="0"/>
              </a:spcAft>
              <a:defRPr/>
            </a:pPr>
            <a:r>
              <a:rPr lang="ja-JP" altLang="en-US" sz="1600" dirty="0">
                <a:solidFill>
                  <a:srgbClr val="3333FF"/>
                </a:solidFill>
                <a:latin typeface="Meiryo UI" panose="020B0604030504040204" pitchFamily="50" charset="-128"/>
                <a:ea typeface="Meiryo UI" panose="020B0604030504040204" pitchFamily="50" charset="-128"/>
              </a:rPr>
              <a:t>防衛省（防衛装備庁を含む）へ</a:t>
            </a:r>
            <a:endParaRPr lang="en-US" altLang="ja-JP" sz="1600" dirty="0">
              <a:solidFill>
                <a:srgbClr val="3333FF"/>
              </a:solidFill>
              <a:latin typeface="Meiryo UI" panose="020B0604030504040204" pitchFamily="50" charset="-128"/>
              <a:ea typeface="Meiryo UI" panose="020B0604030504040204" pitchFamily="50" charset="-128"/>
            </a:endParaRPr>
          </a:p>
          <a:p>
            <a:pPr algn="ctr" defTabSz="914400" eaLnBrk="1" fontAlgn="base" hangingPunct="1">
              <a:spcBef>
                <a:spcPct val="0"/>
              </a:spcBef>
              <a:spcAft>
                <a:spcPct val="0"/>
              </a:spcAft>
              <a:defRPr/>
            </a:pPr>
            <a:r>
              <a:rPr lang="ja-JP" altLang="en-US" dirty="0">
                <a:solidFill>
                  <a:srgbClr val="FF0000"/>
                </a:solidFill>
                <a:latin typeface="Meiryo UI" panose="020B0604030504040204" pitchFamily="50" charset="-128"/>
                <a:ea typeface="Meiryo UI" panose="020B0604030504040204" pitchFamily="50" charset="-128"/>
              </a:rPr>
              <a:t>規則・教育テキスト・施設</a:t>
            </a:r>
          </a:p>
          <a:p>
            <a:pPr algn="ctr" defTabSz="914400" eaLnBrk="1" fontAlgn="base" hangingPunct="1">
              <a:spcBef>
                <a:spcPct val="0"/>
              </a:spcBef>
              <a:spcAft>
                <a:spcPct val="0"/>
              </a:spcAft>
              <a:defRPr/>
            </a:pPr>
            <a:r>
              <a:rPr lang="ja-JP" altLang="en-US" sz="1600" dirty="0">
                <a:solidFill>
                  <a:srgbClr val="3333FF"/>
                </a:solidFill>
                <a:latin typeface="Meiryo UI" panose="020B0604030504040204" pitchFamily="50" charset="-128"/>
                <a:ea typeface="Meiryo UI" panose="020B0604030504040204" pitchFamily="50" charset="-128"/>
              </a:rPr>
              <a:t>を申請して確認を受ける</a:t>
            </a:r>
          </a:p>
        </p:txBody>
      </p:sp>
      <p:sp>
        <p:nvSpPr>
          <p:cNvPr id="24" name="Text Box 25"/>
          <p:cNvSpPr txBox="1">
            <a:spLocks noChangeArrowheads="1"/>
          </p:cNvSpPr>
          <p:nvPr/>
        </p:nvSpPr>
        <p:spPr bwMode="auto">
          <a:xfrm>
            <a:off x="4910247" y="1556792"/>
            <a:ext cx="4531629" cy="5147470"/>
          </a:xfrm>
          <a:prstGeom prst="rect">
            <a:avLst/>
          </a:prstGeom>
          <a:solidFill>
            <a:srgbClr val="FFFFCC"/>
          </a:solidFill>
          <a:ln w="57150">
            <a:solidFill>
              <a:srgbClr val="FF0000"/>
            </a:solidFill>
            <a:miter lim="800000"/>
            <a:headEnd/>
            <a:tailEnd/>
          </a:ln>
          <a:effectLs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defTabSz="914400" eaLnBrk="1" fontAlgn="base" hangingPunct="1">
              <a:lnSpc>
                <a:spcPct val="110000"/>
              </a:lnSpc>
              <a:spcBef>
                <a:spcPct val="0"/>
              </a:spcBef>
              <a:spcAft>
                <a:spcPct val="0"/>
              </a:spcAft>
              <a:defRPr/>
            </a:pPr>
            <a:r>
              <a:rPr lang="ja-JP" altLang="en-US" sz="2000" b="1" dirty="0">
                <a:solidFill>
                  <a:srgbClr val="000000"/>
                </a:solidFill>
                <a:latin typeface="Meiryo UI" panose="020B0604030504040204" pitchFamily="50" charset="-128"/>
                <a:ea typeface="Meiryo UI" panose="020B0604030504040204" pitchFamily="50" charset="-128"/>
              </a:rPr>
              <a:t>秘密の種類（名称）</a:t>
            </a:r>
          </a:p>
          <a:p>
            <a:pPr defTabSz="914400" eaLnBrk="1" fontAlgn="base" hangingPunct="1">
              <a:lnSpc>
                <a:spcPct val="110000"/>
              </a:lnSpc>
              <a:spcBef>
                <a:spcPct val="0"/>
              </a:spcBef>
              <a:spcAft>
                <a:spcPct val="0"/>
              </a:spcAft>
              <a:defRPr/>
            </a:pPr>
            <a:r>
              <a:rPr lang="ja-JP" altLang="en-US" sz="2000" b="1" u="sng" dirty="0">
                <a:solidFill>
                  <a:srgbClr val="FF0000"/>
                </a:solidFill>
                <a:latin typeface="Meiryo UI" panose="020B0604030504040204" pitchFamily="50" charset="-128"/>
                <a:ea typeface="Meiryo UI" panose="020B0604030504040204" pitchFamily="50" charset="-128"/>
              </a:rPr>
              <a:t>①特別防衛秘密</a:t>
            </a:r>
            <a:r>
              <a:rPr lang="en-US" altLang="ja-JP" sz="2000" b="1" u="sng" dirty="0">
                <a:solidFill>
                  <a:srgbClr val="FF0000"/>
                </a:solidFill>
                <a:latin typeface="Meiryo UI" panose="020B0604030504040204" pitchFamily="50" charset="-128"/>
                <a:ea typeface="Meiryo UI" panose="020B0604030504040204" pitchFamily="50" charset="-128"/>
              </a:rPr>
              <a:t>(</a:t>
            </a:r>
            <a:r>
              <a:rPr lang="ja-JP" altLang="en-US" sz="2000" b="1" u="sng" dirty="0">
                <a:solidFill>
                  <a:srgbClr val="FF0000"/>
                </a:solidFill>
                <a:latin typeface="Meiryo UI" panose="020B0604030504040204" pitchFamily="50" charset="-128"/>
                <a:ea typeface="Meiryo UI" panose="020B0604030504040204" pitchFamily="50" charset="-128"/>
              </a:rPr>
              <a:t>略称：特防</a:t>
            </a:r>
            <a:r>
              <a:rPr lang="en-US" altLang="ja-JP" sz="2000" b="1" u="sng" dirty="0">
                <a:solidFill>
                  <a:srgbClr val="FF0000"/>
                </a:solidFill>
                <a:latin typeface="Meiryo UI" panose="020B0604030504040204" pitchFamily="50" charset="-128"/>
                <a:ea typeface="Meiryo UI" panose="020B0604030504040204" pitchFamily="50" charset="-128"/>
              </a:rPr>
              <a:t>)</a:t>
            </a:r>
          </a:p>
          <a:p>
            <a:pPr marL="323850" defTabSz="914400" eaLnBrk="1" fontAlgn="base" hangingPunct="1">
              <a:lnSpc>
                <a:spcPct val="110000"/>
              </a:lnSpc>
              <a:spcBef>
                <a:spcPct val="0"/>
              </a:spcBef>
              <a:spcAft>
                <a:spcPct val="0"/>
              </a:spcAft>
              <a:defRPr/>
            </a:pPr>
            <a:r>
              <a:rPr lang="ja-JP" altLang="en-US" b="1" dirty="0">
                <a:solidFill>
                  <a:srgbClr val="FF0000"/>
                </a:solidFill>
                <a:latin typeface="Meiryo UI" panose="020B0604030504040204" pitchFamily="50" charset="-128"/>
                <a:ea typeface="Meiryo UI" panose="020B0604030504040204" pitchFamily="50" charset="-128"/>
              </a:rPr>
              <a:t>米国から提供</a:t>
            </a:r>
            <a:r>
              <a:rPr lang="ja-JP" altLang="en-US" b="1" dirty="0">
                <a:solidFill>
                  <a:srgbClr val="000000"/>
                </a:solidFill>
                <a:latin typeface="Meiryo UI" panose="020B0604030504040204" pitchFamily="50" charset="-128"/>
                <a:ea typeface="Meiryo UI" panose="020B0604030504040204" pitchFamily="50" charset="-128"/>
              </a:rPr>
              <a:t>された装備品等で、性能、製作、品目、等が公になっていないもの</a:t>
            </a:r>
          </a:p>
          <a:p>
            <a:pPr defTabSz="914400" eaLnBrk="1" fontAlgn="base" hangingPunct="1">
              <a:lnSpc>
                <a:spcPct val="110000"/>
              </a:lnSpc>
              <a:spcBef>
                <a:spcPct val="0"/>
              </a:spcBef>
              <a:spcAft>
                <a:spcPct val="0"/>
              </a:spcAft>
              <a:defRPr/>
            </a:pPr>
            <a:r>
              <a:rPr lang="ja-JP" altLang="en-US" sz="2000" b="1" u="sng" dirty="0">
                <a:solidFill>
                  <a:srgbClr val="FF0000"/>
                </a:solidFill>
                <a:latin typeface="Meiryo UI" panose="020B0604030504040204" pitchFamily="50" charset="-128"/>
                <a:ea typeface="Meiryo UI" panose="020B0604030504040204" pitchFamily="50" charset="-128"/>
              </a:rPr>
              <a:t>②特定特別防衛秘密</a:t>
            </a:r>
            <a:r>
              <a:rPr lang="en-US" altLang="ja-JP" sz="2000" b="1" u="sng" dirty="0">
                <a:solidFill>
                  <a:srgbClr val="FF0000"/>
                </a:solidFill>
                <a:latin typeface="Meiryo UI" panose="020B0604030504040204" pitchFamily="50" charset="-128"/>
                <a:ea typeface="Meiryo UI" panose="020B0604030504040204" pitchFamily="50" charset="-128"/>
              </a:rPr>
              <a:t>(</a:t>
            </a:r>
            <a:r>
              <a:rPr lang="ja-JP" altLang="en-US" sz="2000" b="1" u="sng" dirty="0">
                <a:solidFill>
                  <a:srgbClr val="FF0000"/>
                </a:solidFill>
                <a:latin typeface="Meiryo UI" panose="020B0604030504040204" pitchFamily="50" charset="-128"/>
                <a:ea typeface="Meiryo UI" panose="020B0604030504040204" pitchFamily="50" charset="-128"/>
              </a:rPr>
              <a:t>略称：</a:t>
            </a:r>
            <a:r>
              <a:rPr lang="ja-JP" altLang="en-US" sz="2000" b="1" u="sng" dirty="0" err="1">
                <a:solidFill>
                  <a:srgbClr val="FF0000"/>
                </a:solidFill>
                <a:latin typeface="Meiryo UI" panose="020B0604030504040204" pitchFamily="50" charset="-128"/>
                <a:ea typeface="Meiryo UI" panose="020B0604030504040204" pitchFamily="50" charset="-128"/>
              </a:rPr>
              <a:t>特特</a:t>
            </a:r>
            <a:r>
              <a:rPr lang="ja-JP" altLang="en-US" sz="2000" b="1" u="sng" dirty="0">
                <a:solidFill>
                  <a:srgbClr val="FF0000"/>
                </a:solidFill>
                <a:latin typeface="Meiryo UI" panose="020B0604030504040204" pitchFamily="50" charset="-128"/>
                <a:ea typeface="Meiryo UI" panose="020B0604030504040204" pitchFamily="50" charset="-128"/>
              </a:rPr>
              <a:t>防</a:t>
            </a:r>
            <a:r>
              <a:rPr lang="en-US" altLang="ja-JP" sz="2000" b="1" u="sng" dirty="0">
                <a:solidFill>
                  <a:srgbClr val="FF0000"/>
                </a:solidFill>
                <a:latin typeface="Meiryo UI" panose="020B0604030504040204" pitchFamily="50" charset="-128"/>
                <a:ea typeface="Meiryo UI" panose="020B0604030504040204" pitchFamily="50" charset="-128"/>
              </a:rPr>
              <a:t>)</a:t>
            </a:r>
          </a:p>
          <a:p>
            <a:pPr marL="304800" indent="9525" defTabSz="914400" eaLnBrk="1" fontAlgn="base" hangingPunct="1">
              <a:lnSpc>
                <a:spcPct val="110000"/>
              </a:lnSpc>
              <a:spcBef>
                <a:spcPct val="0"/>
              </a:spcBef>
              <a:spcAft>
                <a:spcPct val="0"/>
              </a:spcAft>
              <a:defRPr/>
            </a:pPr>
            <a:r>
              <a:rPr lang="ja-JP" altLang="en-US" b="1" dirty="0">
                <a:solidFill>
                  <a:srgbClr val="FF0000"/>
                </a:solidFill>
                <a:latin typeface="Meiryo UI" panose="020B0604030504040204" pitchFamily="50" charset="-128"/>
                <a:ea typeface="Meiryo UI" panose="020B0604030504040204" pitchFamily="50" charset="-128"/>
              </a:rPr>
              <a:t>特別防衛秘密のうち</a:t>
            </a:r>
            <a:r>
              <a:rPr lang="ja-JP" altLang="en-US" b="1" dirty="0">
                <a:solidFill>
                  <a:srgbClr val="000000"/>
                </a:solidFill>
                <a:latin typeface="Meiryo UI" panose="020B0604030504040204" pitchFamily="50" charset="-128"/>
                <a:ea typeface="Meiryo UI" panose="020B0604030504040204" pitchFamily="50" charset="-128"/>
              </a:rPr>
              <a:t>、</a:t>
            </a:r>
            <a:r>
              <a:rPr lang="ja-JP" altLang="en-US" b="1" dirty="0">
                <a:solidFill>
                  <a:srgbClr val="3333FF"/>
                </a:solidFill>
                <a:latin typeface="Meiryo UI" panose="020B0604030504040204" pitchFamily="50" charset="-128"/>
                <a:ea typeface="Meiryo UI" panose="020B0604030504040204" pitchFamily="50" charset="-128"/>
              </a:rPr>
              <a:t>防衛大臣等が指定</a:t>
            </a:r>
            <a:r>
              <a:rPr lang="ja-JP" altLang="en-US" b="1" dirty="0">
                <a:solidFill>
                  <a:srgbClr val="000000"/>
                </a:solidFill>
                <a:latin typeface="Meiryo UI" panose="020B0604030504040204" pitchFamily="50" charset="-128"/>
                <a:ea typeface="Meiryo UI" panose="020B0604030504040204" pitchFamily="50" charset="-128"/>
              </a:rPr>
              <a:t>した特別の保護を要するもの</a:t>
            </a:r>
            <a:endParaRPr lang="en-US" altLang="ja-JP" b="1" dirty="0">
              <a:solidFill>
                <a:srgbClr val="000000"/>
              </a:solidFill>
              <a:latin typeface="Meiryo UI" panose="020B0604030504040204" pitchFamily="50" charset="-128"/>
              <a:ea typeface="Meiryo UI" panose="020B0604030504040204" pitchFamily="50" charset="-128"/>
            </a:endParaRPr>
          </a:p>
          <a:p>
            <a:pPr defTabSz="914400" eaLnBrk="1" fontAlgn="base" hangingPunct="1">
              <a:lnSpc>
                <a:spcPct val="110000"/>
              </a:lnSpc>
              <a:spcBef>
                <a:spcPct val="0"/>
              </a:spcBef>
              <a:spcAft>
                <a:spcPct val="0"/>
              </a:spcAft>
              <a:defRPr/>
            </a:pPr>
            <a:r>
              <a:rPr lang="ja-JP" altLang="en-US" sz="2000" b="1" u="sng" dirty="0">
                <a:solidFill>
                  <a:srgbClr val="FF0000"/>
                </a:solidFill>
                <a:latin typeface="Meiryo UI" panose="020B0604030504040204" pitchFamily="50" charset="-128"/>
                <a:ea typeface="Meiryo UI" panose="020B0604030504040204" pitchFamily="50" charset="-128"/>
              </a:rPr>
              <a:t>③特定秘密</a:t>
            </a:r>
            <a:r>
              <a:rPr lang="en-US" altLang="ja-JP" sz="2000" b="1" u="sng" dirty="0">
                <a:solidFill>
                  <a:srgbClr val="FF0000"/>
                </a:solidFill>
                <a:latin typeface="Meiryo UI" panose="020B0604030504040204" pitchFamily="50" charset="-128"/>
                <a:ea typeface="Meiryo UI" panose="020B0604030504040204" pitchFamily="50" charset="-128"/>
              </a:rPr>
              <a:t>(</a:t>
            </a:r>
            <a:r>
              <a:rPr lang="ja-JP" altLang="en-US" sz="2000" b="1" u="sng" dirty="0">
                <a:solidFill>
                  <a:srgbClr val="FF0000"/>
                </a:solidFill>
                <a:latin typeface="Meiryo UI" panose="020B0604030504040204" pitchFamily="50" charset="-128"/>
                <a:ea typeface="Meiryo UI" panose="020B0604030504040204" pitchFamily="50" charset="-128"/>
              </a:rPr>
              <a:t>略称：特秘</a:t>
            </a:r>
            <a:r>
              <a:rPr lang="en-US" altLang="ja-JP" sz="2000" b="1" u="sng" dirty="0">
                <a:solidFill>
                  <a:srgbClr val="FF0000"/>
                </a:solidFill>
                <a:latin typeface="Meiryo UI" panose="020B0604030504040204" pitchFamily="50" charset="-128"/>
                <a:ea typeface="Meiryo UI" panose="020B0604030504040204" pitchFamily="50" charset="-128"/>
              </a:rPr>
              <a:t>)</a:t>
            </a:r>
          </a:p>
          <a:p>
            <a:pPr marL="314325" indent="-9525" defTabSz="914400" eaLnBrk="1" fontAlgn="base" hangingPunct="1">
              <a:lnSpc>
                <a:spcPct val="110000"/>
              </a:lnSpc>
              <a:spcBef>
                <a:spcPct val="0"/>
              </a:spcBef>
              <a:spcAft>
                <a:spcPct val="0"/>
              </a:spcAft>
              <a:defRPr/>
            </a:pPr>
            <a:r>
              <a:rPr lang="ja-JP" altLang="en-US" sz="1400" b="1" dirty="0">
                <a:solidFill>
                  <a:srgbClr val="000000"/>
                </a:solidFill>
                <a:latin typeface="Meiryo UI" panose="020B0604030504040204" pitchFamily="50" charset="-128"/>
                <a:ea typeface="Meiryo UI" panose="020B0604030504040204" pitchFamily="50" charset="-128"/>
              </a:rPr>
              <a:t>防衛の事項に関する情報等であって、公になっていないもののうち、その漏えいが日本の安全保障に著しい支障を与えるおそれがあるため、特に秘匿を必要とするもの</a:t>
            </a:r>
          </a:p>
          <a:p>
            <a:pPr defTabSz="914400" eaLnBrk="1" fontAlgn="base" hangingPunct="1">
              <a:lnSpc>
                <a:spcPct val="110000"/>
              </a:lnSpc>
              <a:spcBef>
                <a:spcPct val="0"/>
              </a:spcBef>
              <a:spcAft>
                <a:spcPct val="0"/>
              </a:spcAft>
              <a:defRPr/>
            </a:pPr>
            <a:r>
              <a:rPr lang="ja-JP" altLang="en-US" sz="2000" b="1" u="sng" dirty="0">
                <a:solidFill>
                  <a:srgbClr val="FF0000"/>
                </a:solidFill>
                <a:latin typeface="Meiryo UI" panose="020B0604030504040204" pitchFamily="50" charset="-128"/>
                <a:ea typeface="Meiryo UI" panose="020B0604030504040204" pitchFamily="50" charset="-128"/>
              </a:rPr>
              <a:t>④装備品等秘密・秘密</a:t>
            </a:r>
          </a:p>
          <a:p>
            <a:pPr marL="295275" indent="9525" defTabSz="914400" eaLnBrk="1" fontAlgn="base" hangingPunct="1">
              <a:lnSpc>
                <a:spcPct val="110000"/>
              </a:lnSpc>
              <a:spcBef>
                <a:spcPct val="0"/>
              </a:spcBef>
              <a:spcAft>
                <a:spcPct val="0"/>
              </a:spcAft>
              <a:defRPr/>
            </a:pPr>
            <a:r>
              <a:rPr lang="ja-JP" altLang="en-US" b="1" dirty="0">
                <a:solidFill>
                  <a:srgbClr val="000000"/>
                </a:solidFill>
                <a:latin typeface="Meiryo UI" panose="020B0604030504040204" pitchFamily="50" charset="-128"/>
                <a:ea typeface="Meiryo UI" panose="020B0604030504040204" pitchFamily="50" charset="-128"/>
              </a:rPr>
              <a:t>国の安全、又は利益に関する事項で関係職員以外に知らせてはいけないもの</a:t>
            </a:r>
          </a:p>
          <a:p>
            <a:pPr defTabSz="914400" eaLnBrk="1" fontAlgn="base" hangingPunct="1">
              <a:lnSpc>
                <a:spcPct val="110000"/>
              </a:lnSpc>
              <a:spcBef>
                <a:spcPct val="0"/>
              </a:spcBef>
              <a:spcAft>
                <a:spcPct val="0"/>
              </a:spcAft>
              <a:defRPr/>
            </a:pPr>
            <a:endParaRPr lang="ja-JP" altLang="en-US" b="1" dirty="0">
              <a:solidFill>
                <a:srgbClr val="FF3300"/>
              </a:solidFill>
              <a:latin typeface="Meiryo UI" panose="020B0604030504040204" pitchFamily="50" charset="-128"/>
              <a:ea typeface="Meiryo UI" panose="020B0604030504040204" pitchFamily="50" charset="-128"/>
            </a:endParaRPr>
          </a:p>
        </p:txBody>
      </p:sp>
      <p:sp>
        <p:nvSpPr>
          <p:cNvPr id="22" name="AutoShape 22"/>
          <p:cNvSpPr>
            <a:spLocks noChangeArrowheads="1"/>
          </p:cNvSpPr>
          <p:nvPr/>
        </p:nvSpPr>
        <p:spPr bwMode="auto">
          <a:xfrm>
            <a:off x="4526083" y="2395419"/>
            <a:ext cx="300831" cy="1043128"/>
          </a:xfrm>
          <a:prstGeom prst="rightArrow">
            <a:avLst>
              <a:gd name="adj1" fmla="val 50000"/>
              <a:gd name="adj2" fmla="val 25061"/>
            </a:avLst>
          </a:pr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914400" eaLnBrk="1" hangingPunct="1">
              <a:defRPr/>
            </a:pPr>
            <a:endParaRPr lang="ja-JP" altLang="en-US" kern="0">
              <a:solidFill>
                <a:srgbClr val="000000"/>
              </a:solidFill>
              <a:latin typeface="Meiryo UI" panose="020B0604030504040204" pitchFamily="50" charset="-128"/>
              <a:ea typeface="Meiryo UI" panose="020B0604030504040204" pitchFamily="50" charset="-128"/>
            </a:endParaRPr>
          </a:p>
        </p:txBody>
      </p:sp>
      <p:sp>
        <p:nvSpPr>
          <p:cNvPr id="3" name="Text Box 2">
            <a:extLst>
              <a:ext uri="{FF2B5EF4-FFF2-40B4-BE49-F238E27FC236}">
                <a16:creationId xmlns:a16="http://schemas.microsoft.com/office/drawing/2014/main" id="{98DA1198-B4E6-3FEB-2683-AABF1FC1599A}"/>
              </a:ext>
            </a:extLst>
          </p:cNvPr>
          <p:cNvSpPr txBox="1">
            <a:spLocks noChangeArrowheads="1"/>
          </p:cNvSpPr>
          <p:nvPr/>
        </p:nvSpPr>
        <p:spPr bwMode="auto">
          <a:xfrm>
            <a:off x="9352" y="749219"/>
            <a:ext cx="6089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（４）　防衛省が管理する秘密の種類、区分</a:t>
            </a:r>
          </a:p>
        </p:txBody>
      </p:sp>
      <p:sp>
        <p:nvSpPr>
          <p:cNvPr id="7" name="Text Box 2">
            <a:extLst>
              <a:ext uri="{FF2B5EF4-FFF2-40B4-BE49-F238E27FC236}">
                <a16:creationId xmlns:a16="http://schemas.microsoft.com/office/drawing/2014/main" id="{24068E12-5685-A00F-3F7E-EBB581937244}"/>
              </a:ext>
            </a:extLst>
          </p:cNvPr>
          <p:cNvSpPr txBox="1">
            <a:spLocks noChangeArrowheads="1"/>
          </p:cNvSpPr>
          <p:nvPr/>
        </p:nvSpPr>
        <p:spPr bwMode="auto">
          <a:xfrm>
            <a:off x="323383" y="1111233"/>
            <a:ext cx="6089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 ア　防衛省が管理する秘密の種類</a:t>
            </a:r>
          </a:p>
        </p:txBody>
      </p:sp>
      <p:sp>
        <p:nvSpPr>
          <p:cNvPr id="25" name="スライド番号プレースホルダー 4">
            <a:extLst>
              <a:ext uri="{FF2B5EF4-FFF2-40B4-BE49-F238E27FC236}">
                <a16:creationId xmlns:a16="http://schemas.microsoft.com/office/drawing/2014/main" id="{A1BFE9D3-0783-49A0-B138-D3ECAB966E60}"/>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5</a:t>
            </a:fld>
            <a:endParaRPr kumimoji="1" lang="ja-JP" altLang="en-US" sz="1400" dirty="0">
              <a:latin typeface="Meiryo UI" panose="020B0604030504040204" pitchFamily="50" charset="-128"/>
              <a:ea typeface="Meiryo UI" panose="020B0604030504040204" pitchFamily="50" charset="-128"/>
            </a:endParaRPr>
          </a:p>
        </p:txBody>
      </p:sp>
      <p:sp>
        <p:nvSpPr>
          <p:cNvPr id="27" name="Rectangle 2">
            <a:extLst>
              <a:ext uri="{FF2B5EF4-FFF2-40B4-BE49-F238E27FC236}">
                <a16:creationId xmlns:a16="http://schemas.microsoft.com/office/drawing/2014/main" id="{E5F108B9-E864-486D-A88A-97E5F1C8EA71}"/>
              </a:ext>
            </a:extLst>
          </p:cNvPr>
          <p:cNvSpPr txBox="1">
            <a:spLocks noChangeArrowheads="1"/>
          </p:cNvSpPr>
          <p:nvPr/>
        </p:nvSpPr>
        <p:spPr>
          <a:xfrm>
            <a:off x="69678" y="132675"/>
            <a:ext cx="2888557"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１　秘密の概説</a:t>
            </a:r>
          </a:p>
        </p:txBody>
      </p:sp>
    </p:spTree>
    <p:extLst>
      <p:ext uri="{BB962C8B-B14F-4D97-AF65-F5344CB8AC3E}">
        <p14:creationId xmlns:p14="http://schemas.microsoft.com/office/powerpoint/2010/main" val="3840431226"/>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8123D-3020-B482-93DF-F51D8F1C1048}"/>
            </a:ext>
          </a:extLst>
        </p:cNvPr>
        <p:cNvGrpSpPr/>
        <p:nvPr/>
      </p:nvGrpSpPr>
      <p:grpSpPr>
        <a:xfrm>
          <a:off x="0" y="0"/>
          <a:ext cx="0" cy="0"/>
          <a:chOff x="0" y="0"/>
          <a:chExt cx="0" cy="0"/>
        </a:xfrm>
      </p:grpSpPr>
      <p:sp>
        <p:nvSpPr>
          <p:cNvPr id="26" name="Text Box 4">
            <a:extLst>
              <a:ext uri="{FF2B5EF4-FFF2-40B4-BE49-F238E27FC236}">
                <a16:creationId xmlns:a16="http://schemas.microsoft.com/office/drawing/2014/main" id="{34E7C928-1C9D-44D6-95D9-8B1F58D0C7A4}"/>
              </a:ext>
            </a:extLst>
          </p:cNvPr>
          <p:cNvSpPr txBox="1">
            <a:spLocks noChangeArrowheads="1"/>
          </p:cNvSpPr>
          <p:nvPr/>
        </p:nvSpPr>
        <p:spPr bwMode="auto">
          <a:xfrm>
            <a:off x="133672" y="855890"/>
            <a:ext cx="7081540" cy="461665"/>
          </a:xfrm>
          <a:prstGeom prst="rect">
            <a:avLst/>
          </a:prstGeom>
          <a:noFill/>
          <a:ln>
            <a:noFill/>
          </a:ln>
          <a:effectLst/>
          <a:extLst>
            <a:ext uri="{909E8E84-426E-40DD-AFC4-6F175D3DCCD1}">
              <a14:hiddenFill xmlns:a14="http://schemas.microsoft.com/office/drawing/2010/main">
                <a:solidFill>
                  <a:srgbClr val="00FF00">
                    <a:alpha val="39999"/>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（６）</a:t>
            </a:r>
            <a:r>
              <a:rPr lang="ja-JP" altLang="en-US" sz="2400" dirty="0">
                <a:solidFill>
                  <a:prstClr val="black"/>
                </a:solidFill>
                <a:latin typeface="Meiryo UI" panose="020B0604030504040204" pitchFamily="50" charset="-128"/>
                <a:ea typeface="Meiryo UI" panose="020B0604030504040204" pitchFamily="50" charset="-128"/>
              </a:rPr>
              <a:t>外国の諜報活動（働き掛けのパターン）　</a:t>
            </a:r>
          </a:p>
        </p:txBody>
      </p:sp>
      <p:sp>
        <p:nvSpPr>
          <p:cNvPr id="5" name="AutoShape 14">
            <a:extLst>
              <a:ext uri="{FF2B5EF4-FFF2-40B4-BE49-F238E27FC236}">
                <a16:creationId xmlns:a16="http://schemas.microsoft.com/office/drawing/2014/main" id="{EFE9F9D2-6447-92A0-4DA1-D57B750C3A59}"/>
              </a:ext>
            </a:extLst>
          </p:cNvPr>
          <p:cNvSpPr>
            <a:spLocks noChangeArrowheads="1"/>
          </p:cNvSpPr>
          <p:nvPr/>
        </p:nvSpPr>
        <p:spPr bwMode="auto">
          <a:xfrm rot="20421464">
            <a:off x="3018238" y="4364521"/>
            <a:ext cx="5061262" cy="395314"/>
          </a:xfrm>
          <a:prstGeom prst="rightArrow">
            <a:avLst>
              <a:gd name="adj1" fmla="val 50000"/>
              <a:gd name="adj2" fmla="val 68093"/>
            </a:avLst>
          </a:prstGeom>
          <a:gradFill rotWithShape="0">
            <a:gsLst>
              <a:gs pos="0">
                <a:srgbClr val="B2B2B2"/>
              </a:gs>
              <a:gs pos="100000">
                <a:srgbClr val="FFFFFF"/>
              </a:gs>
            </a:gsLst>
            <a:path path="rect">
              <a:fillToRect l="100000" b="100000"/>
            </a:path>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914400" fontAlgn="t">
              <a:spcBef>
                <a:spcPct val="50000"/>
              </a:spcBef>
              <a:defRPr/>
            </a:pPr>
            <a:endParaRPr lang="ja-JP" altLang="en-US" sz="2585" kern="0">
              <a:solidFill>
                <a:srgbClr val="FF0000"/>
              </a:solidFill>
              <a:latin typeface="Meiryo UI" panose="020B0604030504040204" pitchFamily="50" charset="-128"/>
              <a:ea typeface="Meiryo UI" panose="020B0604030504040204" pitchFamily="50" charset="-128"/>
            </a:endParaRPr>
          </a:p>
        </p:txBody>
      </p:sp>
      <p:sp>
        <p:nvSpPr>
          <p:cNvPr id="6" name="Text Box 15">
            <a:extLst>
              <a:ext uri="{FF2B5EF4-FFF2-40B4-BE49-F238E27FC236}">
                <a16:creationId xmlns:a16="http://schemas.microsoft.com/office/drawing/2014/main" id="{162664F6-01A3-13B6-E740-E603710FDDF4}"/>
              </a:ext>
            </a:extLst>
          </p:cNvPr>
          <p:cNvSpPr txBox="1">
            <a:spLocks noChangeArrowheads="1"/>
          </p:cNvSpPr>
          <p:nvPr/>
        </p:nvSpPr>
        <p:spPr bwMode="auto">
          <a:xfrm>
            <a:off x="975560" y="4845452"/>
            <a:ext cx="1445956" cy="536368"/>
          </a:xfrm>
          <a:prstGeom prst="rect">
            <a:avLst/>
          </a:prstGeom>
          <a:solidFill>
            <a:srgbClr val="FFFFCC"/>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0"/>
          <a:lstStyle/>
          <a:p>
            <a:pPr defTabSz="914400">
              <a:defRPr/>
            </a:pPr>
            <a:r>
              <a:rPr lang="ja-JP" altLang="en-US" sz="1600" kern="0" dirty="0">
                <a:solidFill>
                  <a:srgbClr val="000000"/>
                </a:solidFill>
                <a:latin typeface="Meiryo UI" panose="020B0604030504040204" pitchFamily="50" charset="-128"/>
                <a:ea typeface="Meiryo UI" panose="020B0604030504040204" pitchFamily="50" charset="-128"/>
              </a:rPr>
              <a:t>①公式行事等</a:t>
            </a:r>
          </a:p>
          <a:p>
            <a:pPr defTabSz="914400">
              <a:defRPr/>
            </a:pPr>
            <a:r>
              <a:rPr lang="ja-JP" altLang="en-US" sz="1600" kern="0" dirty="0">
                <a:solidFill>
                  <a:srgbClr val="000000"/>
                </a:solidFill>
                <a:latin typeface="Meiryo UI" panose="020B0604030504040204" pitchFamily="50" charset="-128"/>
                <a:ea typeface="Meiryo UI" panose="020B0604030504040204" pitchFamily="50" charset="-128"/>
              </a:rPr>
              <a:t>　での面談</a:t>
            </a:r>
          </a:p>
        </p:txBody>
      </p:sp>
      <p:sp>
        <p:nvSpPr>
          <p:cNvPr id="8" name="AutoShape 18">
            <a:extLst>
              <a:ext uri="{FF2B5EF4-FFF2-40B4-BE49-F238E27FC236}">
                <a16:creationId xmlns:a16="http://schemas.microsoft.com/office/drawing/2014/main" id="{CAFC3E13-5D39-B2C2-0F5F-AE6475F66D64}"/>
              </a:ext>
            </a:extLst>
          </p:cNvPr>
          <p:cNvSpPr>
            <a:spLocks noChangeArrowheads="1"/>
          </p:cNvSpPr>
          <p:nvPr/>
        </p:nvSpPr>
        <p:spPr bwMode="auto">
          <a:xfrm>
            <a:off x="1325654" y="5843060"/>
            <a:ext cx="7919946" cy="715916"/>
          </a:xfrm>
          <a:custGeom>
            <a:avLst/>
            <a:gdLst>
              <a:gd name="G0" fmla="+- 20288 0 0"/>
              <a:gd name="G1" fmla="+- 5400 0 0"/>
              <a:gd name="G2" fmla="+- 21600 0 5400"/>
              <a:gd name="G3" fmla="+- 10800 0 5400"/>
              <a:gd name="G4" fmla="+- 21600 0 20288"/>
              <a:gd name="G5" fmla="*/ G4 G3 10800"/>
              <a:gd name="G6" fmla="+- 21600 0 G5"/>
              <a:gd name="T0" fmla="*/ 20288 w 21600"/>
              <a:gd name="T1" fmla="*/ 0 h 21600"/>
              <a:gd name="T2" fmla="*/ 0 w 21600"/>
              <a:gd name="T3" fmla="*/ 10800 h 21600"/>
              <a:gd name="T4" fmla="*/ 20288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20288" y="0"/>
                </a:moveTo>
                <a:lnTo>
                  <a:pt x="20288" y="5400"/>
                </a:lnTo>
                <a:lnTo>
                  <a:pt x="3375" y="5400"/>
                </a:lnTo>
                <a:lnTo>
                  <a:pt x="3375" y="16200"/>
                </a:lnTo>
                <a:lnTo>
                  <a:pt x="20288" y="16200"/>
                </a:lnTo>
                <a:lnTo>
                  <a:pt x="20288"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0">
            <a:gsLst>
              <a:gs pos="0">
                <a:srgbClr val="FFFFFF"/>
              </a:gs>
              <a:gs pos="100000">
                <a:srgbClr val="808080"/>
              </a:gs>
            </a:gsLst>
            <a:lin ang="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914400">
              <a:spcBef>
                <a:spcPct val="10000"/>
              </a:spcBef>
              <a:defRPr/>
            </a:pPr>
            <a:r>
              <a:rPr lang="ja-JP" altLang="en-US" kern="0">
                <a:solidFill>
                  <a:srgbClr val="000000"/>
                </a:solidFill>
                <a:latin typeface="Meiryo UI" panose="020B0604030504040204" pitchFamily="50" charset="-128"/>
                <a:ea typeface="Meiryo UI" panose="020B0604030504040204" pitchFamily="50" charset="-128"/>
              </a:rPr>
              <a:t>接　触　回　数</a:t>
            </a:r>
          </a:p>
        </p:txBody>
      </p:sp>
      <p:sp>
        <p:nvSpPr>
          <p:cNvPr id="9" name="AutoShape 19">
            <a:extLst>
              <a:ext uri="{FF2B5EF4-FFF2-40B4-BE49-F238E27FC236}">
                <a16:creationId xmlns:a16="http://schemas.microsoft.com/office/drawing/2014/main" id="{1E699E94-CA72-CE76-4DC0-D84DAE246AB2}"/>
              </a:ext>
            </a:extLst>
          </p:cNvPr>
          <p:cNvSpPr>
            <a:spLocks noChangeArrowheads="1"/>
          </p:cNvSpPr>
          <p:nvPr/>
        </p:nvSpPr>
        <p:spPr bwMode="auto">
          <a:xfrm rot="16200000">
            <a:off x="-1568991" y="3292070"/>
            <a:ext cx="4514221" cy="905862"/>
          </a:xfrm>
          <a:custGeom>
            <a:avLst/>
            <a:gdLst>
              <a:gd name="G0" fmla="+- 20288 0 0"/>
              <a:gd name="G1" fmla="+- 5400 0 0"/>
              <a:gd name="G2" fmla="+- 21600 0 5400"/>
              <a:gd name="G3" fmla="+- 10800 0 5400"/>
              <a:gd name="G4" fmla="+- 21600 0 20288"/>
              <a:gd name="G5" fmla="*/ G4 G3 10800"/>
              <a:gd name="G6" fmla="+- 21600 0 G5"/>
              <a:gd name="T0" fmla="*/ 20288 w 21600"/>
              <a:gd name="T1" fmla="*/ 0 h 21600"/>
              <a:gd name="T2" fmla="*/ 0 w 21600"/>
              <a:gd name="T3" fmla="*/ 10800 h 21600"/>
              <a:gd name="T4" fmla="*/ 20288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20288" y="0"/>
                </a:moveTo>
                <a:lnTo>
                  <a:pt x="20288" y="5400"/>
                </a:lnTo>
                <a:lnTo>
                  <a:pt x="3375" y="5400"/>
                </a:lnTo>
                <a:lnTo>
                  <a:pt x="3375" y="16200"/>
                </a:lnTo>
                <a:lnTo>
                  <a:pt x="20288" y="16200"/>
                </a:lnTo>
                <a:lnTo>
                  <a:pt x="20288"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0">
            <a:gsLst>
              <a:gs pos="0">
                <a:srgbClr val="FF0000"/>
              </a:gs>
              <a:gs pos="100000">
                <a:srgbClr val="FFFFFF"/>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914400">
              <a:lnSpc>
                <a:spcPct val="130000"/>
              </a:lnSpc>
              <a:spcBef>
                <a:spcPct val="10000"/>
              </a:spcBef>
              <a:defRPr/>
            </a:pPr>
            <a:endParaRPr lang="ja-JP" altLang="ja-JP" sz="1108" kern="0">
              <a:solidFill>
                <a:srgbClr val="000000"/>
              </a:solidFill>
              <a:latin typeface="Meiryo UI" panose="020B0604030504040204" pitchFamily="50" charset="-128"/>
              <a:ea typeface="Meiryo UI" panose="020B0604030504040204" pitchFamily="50" charset="-128"/>
            </a:endParaRPr>
          </a:p>
        </p:txBody>
      </p:sp>
      <p:sp>
        <p:nvSpPr>
          <p:cNvPr id="10" name="Text Box 20">
            <a:extLst>
              <a:ext uri="{FF2B5EF4-FFF2-40B4-BE49-F238E27FC236}">
                <a16:creationId xmlns:a16="http://schemas.microsoft.com/office/drawing/2014/main" id="{CFB0B820-5A5A-AB5F-03F8-F197EB111128}"/>
              </a:ext>
            </a:extLst>
          </p:cNvPr>
          <p:cNvSpPr txBox="1">
            <a:spLocks noChangeArrowheads="1"/>
          </p:cNvSpPr>
          <p:nvPr/>
        </p:nvSpPr>
        <p:spPr bwMode="auto">
          <a:xfrm>
            <a:off x="444223" y="2790225"/>
            <a:ext cx="500522" cy="1584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square">
            <a:spAutoFit/>
          </a:bodyPr>
          <a:lstStyle/>
          <a:p>
            <a:pPr algn="ctr" defTabSz="914400" fontAlgn="base">
              <a:lnSpc>
                <a:spcPct val="130000"/>
              </a:lnSpc>
              <a:spcBef>
                <a:spcPct val="10000"/>
              </a:spcBef>
              <a:spcAft>
                <a:spcPct val="0"/>
              </a:spcAft>
              <a:defRPr/>
            </a:pPr>
            <a:r>
              <a:rPr kumimoji="1" lang="ja-JP" altLang="en-US" dirty="0">
                <a:solidFill>
                  <a:srgbClr val="000000"/>
                </a:solidFill>
                <a:latin typeface="Meiryo UI" panose="020B0604030504040204" pitchFamily="50" charset="-128"/>
                <a:ea typeface="Meiryo UI" panose="020B0604030504040204" pitchFamily="50" charset="-128"/>
              </a:rPr>
              <a:t>危　険　度</a:t>
            </a:r>
          </a:p>
        </p:txBody>
      </p:sp>
      <p:sp>
        <p:nvSpPr>
          <p:cNvPr id="11" name="Text Box 21">
            <a:extLst>
              <a:ext uri="{FF2B5EF4-FFF2-40B4-BE49-F238E27FC236}">
                <a16:creationId xmlns:a16="http://schemas.microsoft.com/office/drawing/2014/main" id="{330C4386-9CD2-6E22-9C7D-CE4582E985AC}"/>
              </a:ext>
            </a:extLst>
          </p:cNvPr>
          <p:cNvSpPr txBox="1">
            <a:spLocks noChangeArrowheads="1"/>
          </p:cNvSpPr>
          <p:nvPr/>
        </p:nvSpPr>
        <p:spPr bwMode="auto">
          <a:xfrm>
            <a:off x="2130731" y="4153562"/>
            <a:ext cx="1597660" cy="584775"/>
          </a:xfrm>
          <a:prstGeom prst="rect">
            <a:avLst/>
          </a:prstGeom>
          <a:gradFill rotWithShape="0">
            <a:gsLst>
              <a:gs pos="0">
                <a:srgbClr val="FFCCCC"/>
              </a:gs>
              <a:gs pos="100000">
                <a:srgbClr val="FFFFFF"/>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chorCtr="0">
            <a:spAutoFit/>
          </a:bodyPr>
          <a:lstStyle/>
          <a:p>
            <a:pPr defTabSz="914400">
              <a:defRPr/>
            </a:pPr>
            <a:r>
              <a:rPr lang="ja-JP" altLang="en-US" sz="1600" kern="0" dirty="0">
                <a:solidFill>
                  <a:srgbClr val="000000"/>
                </a:solidFill>
                <a:latin typeface="Meiryo UI" panose="020B0604030504040204" pitchFamily="50" charset="-128"/>
                <a:ea typeface="Meiryo UI" panose="020B0604030504040204" pitchFamily="50" charset="-128"/>
              </a:rPr>
              <a:t>②電話等による</a:t>
            </a:r>
          </a:p>
          <a:p>
            <a:pPr defTabSz="914400">
              <a:defRPr/>
            </a:pPr>
            <a:r>
              <a:rPr lang="ja-JP" altLang="en-US" sz="1600" kern="0" dirty="0">
                <a:solidFill>
                  <a:srgbClr val="000000"/>
                </a:solidFill>
                <a:latin typeface="Meiryo UI" panose="020B0604030504040204" pitchFamily="50" charset="-128"/>
                <a:ea typeface="Meiryo UI" panose="020B0604030504040204" pitchFamily="50" charset="-128"/>
              </a:rPr>
              <a:t>　接触依頼</a:t>
            </a:r>
          </a:p>
        </p:txBody>
      </p:sp>
      <p:sp>
        <p:nvSpPr>
          <p:cNvPr id="12" name="AutoShape 24">
            <a:extLst>
              <a:ext uri="{FF2B5EF4-FFF2-40B4-BE49-F238E27FC236}">
                <a16:creationId xmlns:a16="http://schemas.microsoft.com/office/drawing/2014/main" id="{B60A42DD-89D9-488E-1FA9-7A2BD07ABEA5}"/>
              </a:ext>
            </a:extLst>
          </p:cNvPr>
          <p:cNvSpPr>
            <a:spLocks noChangeArrowheads="1"/>
          </p:cNvSpPr>
          <p:nvPr/>
        </p:nvSpPr>
        <p:spPr bwMode="auto">
          <a:xfrm>
            <a:off x="1603822" y="4417093"/>
            <a:ext cx="411688" cy="350714"/>
          </a:xfrm>
          <a:custGeom>
            <a:avLst/>
            <a:gdLst>
              <a:gd name="G0" fmla="+- 15840 0 0"/>
              <a:gd name="G1" fmla="+- 2325 0 0"/>
              <a:gd name="G2" fmla="+- 12158 0 2325"/>
              <a:gd name="G3" fmla="+- G2 0 2325"/>
              <a:gd name="G4" fmla="*/ G3 32768 32059"/>
              <a:gd name="G5" fmla="*/ G4 1 2"/>
              <a:gd name="G6" fmla="+- 21600 0 15840"/>
              <a:gd name="G7" fmla="*/ G6 2325 6079"/>
              <a:gd name="G8" fmla="+- G7 15840 0"/>
              <a:gd name="T0" fmla="*/ 15840 w 21600"/>
              <a:gd name="T1" fmla="*/ 0 h 21600"/>
              <a:gd name="T2" fmla="*/ 15840 w 21600"/>
              <a:gd name="T3" fmla="*/ 12158 h 21600"/>
              <a:gd name="T4" fmla="*/ 38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840" y="0"/>
                </a:lnTo>
                <a:lnTo>
                  <a:pt x="15840" y="2325"/>
                </a:lnTo>
                <a:lnTo>
                  <a:pt x="12427" y="2325"/>
                </a:lnTo>
                <a:cubicBezTo>
                  <a:pt x="5564" y="2325"/>
                  <a:pt x="0" y="6727"/>
                  <a:pt x="0" y="12158"/>
                </a:cubicBezTo>
                <a:lnTo>
                  <a:pt x="0" y="21600"/>
                </a:lnTo>
                <a:lnTo>
                  <a:pt x="7674" y="21600"/>
                </a:lnTo>
                <a:lnTo>
                  <a:pt x="7674" y="12158"/>
                </a:lnTo>
                <a:cubicBezTo>
                  <a:pt x="7674" y="10874"/>
                  <a:pt x="9802" y="9833"/>
                  <a:pt x="12427" y="9833"/>
                </a:cubicBezTo>
                <a:lnTo>
                  <a:pt x="15840" y="9833"/>
                </a:lnTo>
                <a:lnTo>
                  <a:pt x="15840" y="12158"/>
                </a:lnTo>
                <a:close/>
              </a:path>
            </a:pathLst>
          </a:custGeom>
          <a:gradFill rotWithShape="0">
            <a:gsLst>
              <a:gs pos="0">
                <a:srgbClr val="FFCCCC"/>
              </a:gs>
              <a:gs pos="100000">
                <a:srgbClr val="FFFFCC"/>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lIns="84992" tIns="42497" rIns="84992" bIns="42497" anchor="ctr"/>
          <a:lstStyle/>
          <a:p>
            <a:pPr algn="ctr" defTabSz="914400" fontAlgn="t">
              <a:spcBef>
                <a:spcPct val="50000"/>
              </a:spcBef>
              <a:defRPr/>
            </a:pPr>
            <a:endParaRPr lang="ja-JP" altLang="en-US" sz="2585" kern="0">
              <a:solidFill>
                <a:srgbClr val="FF0000"/>
              </a:solidFill>
              <a:latin typeface="Meiryo UI" panose="020B0604030504040204" pitchFamily="50" charset="-128"/>
              <a:ea typeface="Meiryo UI" panose="020B0604030504040204" pitchFamily="50" charset="-128"/>
            </a:endParaRPr>
          </a:p>
        </p:txBody>
      </p:sp>
      <p:sp>
        <p:nvSpPr>
          <p:cNvPr id="13" name="Text Box 25">
            <a:extLst>
              <a:ext uri="{FF2B5EF4-FFF2-40B4-BE49-F238E27FC236}">
                <a16:creationId xmlns:a16="http://schemas.microsoft.com/office/drawing/2014/main" id="{E6C4F9BD-9788-153C-4748-59CE41E20412}"/>
              </a:ext>
            </a:extLst>
          </p:cNvPr>
          <p:cNvSpPr txBox="1">
            <a:spLocks noChangeArrowheads="1"/>
          </p:cNvSpPr>
          <p:nvPr/>
        </p:nvSpPr>
        <p:spPr bwMode="auto">
          <a:xfrm>
            <a:off x="3470388" y="3448549"/>
            <a:ext cx="1849123" cy="584775"/>
          </a:xfrm>
          <a:prstGeom prst="rect">
            <a:avLst/>
          </a:prstGeom>
          <a:gradFill rotWithShape="0">
            <a:gsLst>
              <a:gs pos="0">
                <a:srgbClr val="FF9999"/>
              </a:gs>
              <a:gs pos="100000">
                <a:srgbClr val="FFCCCC"/>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chorCtr="0">
            <a:spAutoFit/>
          </a:bodyPr>
          <a:lstStyle/>
          <a:p>
            <a:pPr algn="ctr" defTabSz="914400">
              <a:defRPr/>
            </a:pPr>
            <a:r>
              <a:rPr lang="ja-JP" altLang="en-US" sz="1600" kern="0" dirty="0">
                <a:solidFill>
                  <a:srgbClr val="000000"/>
                </a:solidFill>
                <a:latin typeface="Meiryo UI" panose="020B0604030504040204" pitchFamily="50" charset="-128"/>
                <a:ea typeface="Meiryo UI" panose="020B0604030504040204" pitchFamily="50" charset="-128"/>
              </a:rPr>
              <a:t>③公刊資料要求</a:t>
            </a:r>
          </a:p>
          <a:p>
            <a:pPr algn="ctr" defTabSz="914400">
              <a:defRPr/>
            </a:pPr>
            <a:r>
              <a:rPr lang="ja-JP" altLang="en-US" sz="1600" kern="0" dirty="0">
                <a:solidFill>
                  <a:srgbClr val="000000"/>
                </a:solidFill>
                <a:latin typeface="Meiryo UI" panose="020B0604030504040204" pitchFamily="50" charset="-128"/>
                <a:ea typeface="Meiryo UI" panose="020B0604030504040204" pitchFamily="50" charset="-128"/>
              </a:rPr>
              <a:t>金銭の授与</a:t>
            </a:r>
          </a:p>
        </p:txBody>
      </p:sp>
      <p:sp>
        <p:nvSpPr>
          <p:cNvPr id="14" name="AutoShape 27">
            <a:extLst>
              <a:ext uri="{FF2B5EF4-FFF2-40B4-BE49-F238E27FC236}">
                <a16:creationId xmlns:a16="http://schemas.microsoft.com/office/drawing/2014/main" id="{2B6F1B5D-F96B-0450-CB30-7A5E7E776F06}"/>
              </a:ext>
            </a:extLst>
          </p:cNvPr>
          <p:cNvSpPr>
            <a:spLocks noChangeArrowheads="1"/>
          </p:cNvSpPr>
          <p:nvPr/>
        </p:nvSpPr>
        <p:spPr bwMode="auto">
          <a:xfrm>
            <a:off x="2827562" y="3619500"/>
            <a:ext cx="593433" cy="473943"/>
          </a:xfrm>
          <a:custGeom>
            <a:avLst/>
            <a:gdLst>
              <a:gd name="G0" fmla="+- 15840 0 0"/>
              <a:gd name="G1" fmla="+- 2325 0 0"/>
              <a:gd name="G2" fmla="+- 12158 0 2325"/>
              <a:gd name="G3" fmla="+- G2 0 2325"/>
              <a:gd name="G4" fmla="*/ G3 32768 32059"/>
              <a:gd name="G5" fmla="*/ G4 1 2"/>
              <a:gd name="G6" fmla="+- 21600 0 15840"/>
              <a:gd name="G7" fmla="*/ G6 2325 6079"/>
              <a:gd name="G8" fmla="+- G7 15840 0"/>
              <a:gd name="T0" fmla="*/ 15840 w 21600"/>
              <a:gd name="T1" fmla="*/ 0 h 21600"/>
              <a:gd name="T2" fmla="*/ 15840 w 21600"/>
              <a:gd name="T3" fmla="*/ 12158 h 21600"/>
              <a:gd name="T4" fmla="*/ 38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840" y="0"/>
                </a:lnTo>
                <a:lnTo>
                  <a:pt x="15840" y="2325"/>
                </a:lnTo>
                <a:lnTo>
                  <a:pt x="12427" y="2325"/>
                </a:lnTo>
                <a:cubicBezTo>
                  <a:pt x="5564" y="2325"/>
                  <a:pt x="0" y="6727"/>
                  <a:pt x="0" y="12158"/>
                </a:cubicBezTo>
                <a:lnTo>
                  <a:pt x="0" y="21600"/>
                </a:lnTo>
                <a:lnTo>
                  <a:pt x="7674" y="21600"/>
                </a:lnTo>
                <a:lnTo>
                  <a:pt x="7674" y="12158"/>
                </a:lnTo>
                <a:cubicBezTo>
                  <a:pt x="7674" y="10874"/>
                  <a:pt x="9802" y="9833"/>
                  <a:pt x="12427" y="9833"/>
                </a:cubicBezTo>
                <a:lnTo>
                  <a:pt x="15840" y="9833"/>
                </a:lnTo>
                <a:lnTo>
                  <a:pt x="15840" y="12158"/>
                </a:lnTo>
                <a:close/>
              </a:path>
            </a:pathLst>
          </a:custGeom>
          <a:gradFill rotWithShape="0">
            <a:gsLst>
              <a:gs pos="0">
                <a:srgbClr val="FF9999"/>
              </a:gs>
              <a:gs pos="100000">
                <a:srgbClr val="FFCCCC"/>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lIns="84992" tIns="42497" rIns="84992" bIns="42497" anchor="ctr"/>
          <a:lstStyle/>
          <a:p>
            <a:pPr algn="ctr" defTabSz="914400" fontAlgn="t">
              <a:spcBef>
                <a:spcPct val="50000"/>
              </a:spcBef>
              <a:defRPr/>
            </a:pPr>
            <a:endParaRPr lang="ja-JP" altLang="en-US" sz="2585" kern="0">
              <a:solidFill>
                <a:srgbClr val="FF0000"/>
              </a:solidFill>
              <a:latin typeface="Meiryo UI" panose="020B0604030504040204" pitchFamily="50" charset="-128"/>
              <a:ea typeface="Meiryo UI" panose="020B0604030504040204" pitchFamily="50" charset="-128"/>
            </a:endParaRPr>
          </a:p>
        </p:txBody>
      </p:sp>
      <p:sp>
        <p:nvSpPr>
          <p:cNvPr id="15" name="Text Box 28">
            <a:extLst>
              <a:ext uri="{FF2B5EF4-FFF2-40B4-BE49-F238E27FC236}">
                <a16:creationId xmlns:a16="http://schemas.microsoft.com/office/drawing/2014/main" id="{3124751A-366A-8FFA-9367-29F535C958B3}"/>
              </a:ext>
            </a:extLst>
          </p:cNvPr>
          <p:cNvSpPr txBox="1">
            <a:spLocks noChangeArrowheads="1"/>
          </p:cNvSpPr>
          <p:nvPr/>
        </p:nvSpPr>
        <p:spPr bwMode="auto">
          <a:xfrm>
            <a:off x="5096128" y="2703145"/>
            <a:ext cx="1849123" cy="584775"/>
          </a:xfrm>
          <a:prstGeom prst="rect">
            <a:avLst/>
          </a:prstGeom>
          <a:gradFill rotWithShape="0">
            <a:gsLst>
              <a:gs pos="0">
                <a:srgbClr val="FF7C80"/>
              </a:gs>
              <a:gs pos="100000">
                <a:srgbClr val="FFCCCC"/>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chorCtr="0">
            <a:spAutoFit/>
          </a:bodyPr>
          <a:lstStyle/>
          <a:p>
            <a:pPr defTabSz="914400">
              <a:defRPr/>
            </a:pPr>
            <a:r>
              <a:rPr lang="ja-JP" altLang="en-US" sz="1600" kern="0" dirty="0">
                <a:solidFill>
                  <a:srgbClr val="000000"/>
                </a:solidFill>
                <a:latin typeface="Meiryo UI" panose="020B0604030504040204" pitchFamily="50" charset="-128"/>
                <a:ea typeface="Meiryo UI" panose="020B0604030504040204" pitchFamily="50" charset="-128"/>
              </a:rPr>
              <a:t>④部内文書等要求</a:t>
            </a:r>
          </a:p>
          <a:p>
            <a:pPr defTabSz="914400">
              <a:defRPr/>
            </a:pPr>
            <a:r>
              <a:rPr lang="ja-JP" altLang="en-US" sz="1600" kern="0" dirty="0">
                <a:solidFill>
                  <a:srgbClr val="000000"/>
                </a:solidFill>
                <a:latin typeface="Meiryo UI" panose="020B0604030504040204" pitchFamily="50" charset="-128"/>
                <a:ea typeface="Meiryo UI" panose="020B0604030504040204" pitchFamily="50" charset="-128"/>
              </a:rPr>
              <a:t>　金銭の授与</a:t>
            </a:r>
          </a:p>
        </p:txBody>
      </p:sp>
      <p:sp>
        <p:nvSpPr>
          <p:cNvPr id="17" name="Text Box 31">
            <a:extLst>
              <a:ext uri="{FF2B5EF4-FFF2-40B4-BE49-F238E27FC236}">
                <a16:creationId xmlns:a16="http://schemas.microsoft.com/office/drawing/2014/main" id="{AD2CEE3E-0140-3B0E-D08A-3FADAA111028}"/>
              </a:ext>
            </a:extLst>
          </p:cNvPr>
          <p:cNvSpPr txBox="1">
            <a:spLocks noChangeArrowheads="1"/>
          </p:cNvSpPr>
          <p:nvPr/>
        </p:nvSpPr>
        <p:spPr bwMode="auto">
          <a:xfrm>
            <a:off x="6969015" y="1939174"/>
            <a:ext cx="1451085" cy="584775"/>
          </a:xfrm>
          <a:prstGeom prst="rect">
            <a:avLst/>
          </a:prstGeom>
          <a:gradFill rotWithShape="0">
            <a:gsLst>
              <a:gs pos="0">
                <a:srgbClr val="FF0000"/>
              </a:gs>
              <a:gs pos="100000">
                <a:srgbClr val="FFCCCC"/>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chorCtr="0">
            <a:spAutoFit/>
          </a:bodyPr>
          <a:lstStyle/>
          <a:p>
            <a:pPr defTabSz="914400">
              <a:defRPr/>
            </a:pPr>
            <a:r>
              <a:rPr lang="ja-JP" altLang="en-US" sz="1600" kern="0" dirty="0">
                <a:solidFill>
                  <a:srgbClr val="000000"/>
                </a:solidFill>
                <a:latin typeface="Meiryo UI" panose="020B0604030504040204" pitchFamily="50" charset="-128"/>
                <a:ea typeface="Meiryo UI" panose="020B0604030504040204" pitchFamily="50" charset="-128"/>
              </a:rPr>
              <a:t>⑤秘密文書等</a:t>
            </a:r>
          </a:p>
          <a:p>
            <a:pPr defTabSz="914400">
              <a:defRPr/>
            </a:pPr>
            <a:r>
              <a:rPr lang="ja-JP" altLang="en-US" sz="1600" kern="0" dirty="0">
                <a:solidFill>
                  <a:srgbClr val="000000"/>
                </a:solidFill>
                <a:latin typeface="Meiryo UI" panose="020B0604030504040204" pitchFamily="50" charset="-128"/>
                <a:ea typeface="Meiryo UI" panose="020B0604030504040204" pitchFamily="50" charset="-128"/>
              </a:rPr>
              <a:t>　の強要、脅迫</a:t>
            </a:r>
          </a:p>
        </p:txBody>
      </p:sp>
      <p:sp>
        <p:nvSpPr>
          <p:cNvPr id="18" name="AutoShape 33">
            <a:extLst>
              <a:ext uri="{FF2B5EF4-FFF2-40B4-BE49-F238E27FC236}">
                <a16:creationId xmlns:a16="http://schemas.microsoft.com/office/drawing/2014/main" id="{B2236151-C0D1-C5DE-BAD9-69160B6D5E00}"/>
              </a:ext>
            </a:extLst>
          </p:cNvPr>
          <p:cNvSpPr>
            <a:spLocks noChangeArrowheads="1"/>
          </p:cNvSpPr>
          <p:nvPr/>
        </p:nvSpPr>
        <p:spPr bwMode="auto">
          <a:xfrm>
            <a:off x="6032571" y="2030144"/>
            <a:ext cx="782279" cy="584775"/>
          </a:xfrm>
          <a:custGeom>
            <a:avLst/>
            <a:gdLst>
              <a:gd name="G0" fmla="+- 15840 0 0"/>
              <a:gd name="G1" fmla="+- 2325 0 0"/>
              <a:gd name="G2" fmla="+- 12158 0 2325"/>
              <a:gd name="G3" fmla="+- G2 0 2325"/>
              <a:gd name="G4" fmla="*/ G3 32768 32059"/>
              <a:gd name="G5" fmla="*/ G4 1 2"/>
              <a:gd name="G6" fmla="+- 21600 0 15840"/>
              <a:gd name="G7" fmla="*/ G6 2325 6079"/>
              <a:gd name="G8" fmla="+- G7 15840 0"/>
              <a:gd name="T0" fmla="*/ 15840 w 21600"/>
              <a:gd name="T1" fmla="*/ 0 h 21600"/>
              <a:gd name="T2" fmla="*/ 15840 w 21600"/>
              <a:gd name="T3" fmla="*/ 12158 h 21600"/>
              <a:gd name="T4" fmla="*/ 38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840" y="0"/>
                </a:lnTo>
                <a:lnTo>
                  <a:pt x="15840" y="2325"/>
                </a:lnTo>
                <a:lnTo>
                  <a:pt x="12427" y="2325"/>
                </a:lnTo>
                <a:cubicBezTo>
                  <a:pt x="5564" y="2325"/>
                  <a:pt x="0" y="6727"/>
                  <a:pt x="0" y="12158"/>
                </a:cubicBezTo>
                <a:lnTo>
                  <a:pt x="0" y="21600"/>
                </a:lnTo>
                <a:lnTo>
                  <a:pt x="7674" y="21600"/>
                </a:lnTo>
                <a:lnTo>
                  <a:pt x="7674" y="12158"/>
                </a:lnTo>
                <a:cubicBezTo>
                  <a:pt x="7674" y="10874"/>
                  <a:pt x="9802" y="9833"/>
                  <a:pt x="12427" y="9833"/>
                </a:cubicBezTo>
                <a:lnTo>
                  <a:pt x="15840" y="9833"/>
                </a:lnTo>
                <a:lnTo>
                  <a:pt x="15840" y="12158"/>
                </a:lnTo>
                <a:close/>
              </a:path>
            </a:pathLst>
          </a:custGeom>
          <a:gradFill rotWithShape="0">
            <a:gsLst>
              <a:gs pos="0">
                <a:srgbClr val="FF0000"/>
              </a:gs>
              <a:gs pos="100000">
                <a:srgbClr val="FFCCCC"/>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lIns="84992" tIns="42497" rIns="84992" bIns="42497" anchor="ctr"/>
          <a:lstStyle/>
          <a:p>
            <a:pPr algn="ctr" defTabSz="914400" fontAlgn="t">
              <a:spcBef>
                <a:spcPct val="50000"/>
              </a:spcBef>
              <a:defRPr/>
            </a:pPr>
            <a:endParaRPr lang="ja-JP" altLang="en-US" sz="2585" kern="0">
              <a:solidFill>
                <a:srgbClr val="FF0000"/>
              </a:solidFill>
              <a:latin typeface="Meiryo UI" panose="020B0604030504040204" pitchFamily="50" charset="-128"/>
              <a:ea typeface="Meiryo UI" panose="020B0604030504040204" pitchFamily="50" charset="-128"/>
            </a:endParaRPr>
          </a:p>
        </p:txBody>
      </p:sp>
      <p:sp>
        <p:nvSpPr>
          <p:cNvPr id="19" name="Text Box 38">
            <a:extLst>
              <a:ext uri="{FF2B5EF4-FFF2-40B4-BE49-F238E27FC236}">
                <a16:creationId xmlns:a16="http://schemas.microsoft.com/office/drawing/2014/main" id="{FA848999-FCEA-380D-67B0-55E0DA8AC0F6}"/>
              </a:ext>
            </a:extLst>
          </p:cNvPr>
          <p:cNvSpPr txBox="1">
            <a:spLocks noChangeArrowheads="1"/>
          </p:cNvSpPr>
          <p:nvPr/>
        </p:nvSpPr>
        <p:spPr bwMode="auto">
          <a:xfrm>
            <a:off x="1447119" y="2427402"/>
            <a:ext cx="1928446" cy="362823"/>
          </a:xfrm>
          <a:prstGeom prst="rect">
            <a:avLst/>
          </a:prstGeom>
          <a:gradFill rotWithShape="1">
            <a:gsLst>
              <a:gs pos="0">
                <a:srgbClr val="FFFFFF"/>
              </a:gs>
              <a:gs pos="100000">
                <a:srgbClr val="CCFFFF"/>
              </a:gs>
            </a:gsLst>
            <a:lin ang="5400000" scaled="1"/>
          </a:gradFill>
          <a:ln w="9525" algn="ctr">
            <a:solidFill>
              <a:srgbClr val="000000"/>
            </a:solidFill>
            <a:miter lim="800000"/>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lIns="84992" tIns="42497" rIns="84992" bIns="42497">
            <a:spAutoFit/>
          </a:bodyPr>
          <a:lstStyle/>
          <a:p>
            <a:pPr defTabSz="914400">
              <a:spcBef>
                <a:spcPct val="50000"/>
              </a:spcBef>
              <a:defRPr/>
            </a:pPr>
            <a:r>
              <a:rPr lang="ja-JP" altLang="en-US" kern="0" dirty="0">
                <a:solidFill>
                  <a:prstClr val="black"/>
                </a:solidFill>
                <a:latin typeface="Meiryo UI" panose="020B0604030504040204" pitchFamily="50" charset="-128"/>
                <a:ea typeface="Meiryo UI" panose="020B0604030504040204" pitchFamily="50" charset="-128"/>
              </a:rPr>
              <a:t>　働き掛けの一例</a:t>
            </a:r>
          </a:p>
        </p:txBody>
      </p:sp>
      <p:sp>
        <p:nvSpPr>
          <p:cNvPr id="20" name="正方形/長方形 10">
            <a:extLst>
              <a:ext uri="{FF2B5EF4-FFF2-40B4-BE49-F238E27FC236}">
                <a16:creationId xmlns:a16="http://schemas.microsoft.com/office/drawing/2014/main" id="{345CC4A0-479C-798A-94DB-CABA27113550}"/>
              </a:ext>
            </a:extLst>
          </p:cNvPr>
          <p:cNvSpPr>
            <a:spLocks noChangeArrowheads="1"/>
          </p:cNvSpPr>
          <p:nvPr/>
        </p:nvSpPr>
        <p:spPr bwMode="auto">
          <a:xfrm>
            <a:off x="1130433" y="2911645"/>
            <a:ext cx="2943957" cy="348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9pPr>
          </a:lstStyle>
          <a:p>
            <a:pPr algn="dist" defTabSz="914400" eaLnBrk="1" fontAlgn="t" hangingPunct="1">
              <a:spcBef>
                <a:spcPct val="50000"/>
              </a:spcBef>
              <a:spcAft>
                <a:spcPct val="0"/>
              </a:spcAft>
              <a:defRPr/>
            </a:pPr>
            <a:r>
              <a:rPr lang="ja-JP" altLang="en-US" sz="1662" dirty="0">
                <a:solidFill>
                  <a:srgbClr val="0000CC"/>
                </a:solidFill>
                <a:latin typeface="Meiryo UI" panose="020B0604030504040204" pitchFamily="50" charset="-128"/>
                <a:ea typeface="Meiryo UI" panose="020B0604030504040204" pitchFamily="50" charset="-128"/>
              </a:rPr>
              <a:t>働き掛けは巧妙、かつ段階的</a:t>
            </a:r>
          </a:p>
        </p:txBody>
      </p:sp>
      <p:sp>
        <p:nvSpPr>
          <p:cNvPr id="21" name="右矢印 134">
            <a:extLst>
              <a:ext uri="{FF2B5EF4-FFF2-40B4-BE49-F238E27FC236}">
                <a16:creationId xmlns:a16="http://schemas.microsoft.com/office/drawing/2014/main" id="{BE647AEB-4613-A21A-E1B0-71FE9D8A3B3D}"/>
              </a:ext>
            </a:extLst>
          </p:cNvPr>
          <p:cNvSpPr>
            <a:spLocks noChangeArrowheads="1"/>
          </p:cNvSpPr>
          <p:nvPr/>
        </p:nvSpPr>
        <p:spPr bwMode="auto">
          <a:xfrm>
            <a:off x="8497889" y="1922582"/>
            <a:ext cx="251912" cy="695133"/>
          </a:xfrm>
          <a:prstGeom prst="rightArrow">
            <a:avLst>
              <a:gd name="adj1" fmla="val 50000"/>
              <a:gd name="adj2" fmla="val 49989"/>
            </a:avLst>
          </a:prstGeom>
          <a:solidFill>
            <a:srgbClr val="FF0000"/>
          </a:solidFill>
          <a:ln w="9525" algn="ctr">
            <a:solidFill>
              <a:srgbClr val="000000"/>
            </a:solidFill>
            <a:round/>
            <a:headEnd/>
            <a:tailEnd/>
          </a:ln>
        </p:spPr>
        <p:txBody>
          <a:bodyPr wrap="none" lIns="84992" tIns="42497" rIns="84992" bIns="42497" anchor="ctr"/>
          <a:lstStyle>
            <a:lvl1pPr eaLnBrk="0" hangingPunct="0">
              <a:defRPr kumimoji="1" sz="1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9pPr>
          </a:lstStyle>
          <a:p>
            <a:pPr algn="ctr" defTabSz="914400" eaLnBrk="1" fontAlgn="t" hangingPunct="1">
              <a:spcBef>
                <a:spcPct val="50000"/>
              </a:spcBef>
              <a:defRPr/>
            </a:pPr>
            <a:endParaRPr lang="ja-JP" altLang="en-US" sz="2585" kern="0">
              <a:solidFill>
                <a:srgbClr val="FF0000"/>
              </a:solidFill>
              <a:latin typeface="Meiryo UI" panose="020B0604030504040204" pitchFamily="50" charset="-128"/>
              <a:ea typeface="Meiryo UI" panose="020B0604030504040204" pitchFamily="50" charset="-128"/>
            </a:endParaRPr>
          </a:p>
        </p:txBody>
      </p:sp>
      <p:sp>
        <p:nvSpPr>
          <p:cNvPr id="22" name="メモ 11">
            <a:extLst>
              <a:ext uri="{FF2B5EF4-FFF2-40B4-BE49-F238E27FC236}">
                <a16:creationId xmlns:a16="http://schemas.microsoft.com/office/drawing/2014/main" id="{F3A3BDD1-E21C-FE28-AC76-975596ABE5FF}"/>
              </a:ext>
            </a:extLst>
          </p:cNvPr>
          <p:cNvSpPr>
            <a:spLocks noChangeArrowheads="1"/>
          </p:cNvSpPr>
          <p:nvPr/>
        </p:nvSpPr>
        <p:spPr bwMode="auto">
          <a:xfrm>
            <a:off x="8798935" y="1682442"/>
            <a:ext cx="986561" cy="1316812"/>
          </a:xfrm>
          <a:prstGeom prst="foldedCorner">
            <a:avLst>
              <a:gd name="adj" fmla="val 16667"/>
            </a:avLst>
          </a:prstGeom>
          <a:noFill/>
          <a:ln w="9525" algn="ctr">
            <a:solidFill>
              <a:srgbClr val="000000"/>
            </a:solidFill>
            <a:round/>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lIns="84992" tIns="42497" rIns="84992" bIns="42497" anchor="ctr"/>
          <a:lstStyle>
            <a:lvl1pPr eaLnBrk="0" hangingPunct="0">
              <a:defRPr kumimoji="1" sz="1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9pPr>
          </a:lstStyle>
          <a:p>
            <a:pPr algn="ctr" defTabSz="914400" eaLnBrk="1" fontAlgn="t" hangingPunct="1">
              <a:spcBef>
                <a:spcPct val="50000"/>
              </a:spcBef>
              <a:defRPr/>
            </a:pPr>
            <a:r>
              <a:rPr lang="ja-JP" altLang="en-US" sz="2000" kern="0">
                <a:solidFill>
                  <a:srgbClr val="FF0000"/>
                </a:solidFill>
                <a:latin typeface="Meiryo UI" panose="020B0604030504040204" pitchFamily="50" charset="-128"/>
                <a:ea typeface="Meiryo UI" panose="020B0604030504040204" pitchFamily="50" charset="-128"/>
              </a:rPr>
              <a:t>秘密の</a:t>
            </a:r>
            <a:endParaRPr lang="en-US" altLang="ja-JP" sz="2000" kern="0">
              <a:solidFill>
                <a:srgbClr val="FF0000"/>
              </a:solidFill>
              <a:latin typeface="Meiryo UI" panose="020B0604030504040204" pitchFamily="50" charset="-128"/>
              <a:ea typeface="Meiryo UI" panose="020B0604030504040204" pitchFamily="50" charset="-128"/>
            </a:endParaRPr>
          </a:p>
          <a:p>
            <a:pPr algn="ctr" defTabSz="914400" eaLnBrk="1" fontAlgn="t" hangingPunct="1">
              <a:spcBef>
                <a:spcPct val="50000"/>
              </a:spcBef>
              <a:defRPr/>
            </a:pPr>
            <a:r>
              <a:rPr lang="ja-JP" altLang="en-US" sz="2000" kern="0">
                <a:solidFill>
                  <a:srgbClr val="FF0000"/>
                </a:solidFill>
                <a:latin typeface="Meiryo UI" panose="020B0604030504040204" pitchFamily="50" charset="-128"/>
                <a:ea typeface="Meiryo UI" panose="020B0604030504040204" pitchFamily="50" charset="-128"/>
              </a:rPr>
              <a:t>漏えい</a:t>
            </a:r>
          </a:p>
        </p:txBody>
      </p:sp>
      <p:sp>
        <p:nvSpPr>
          <p:cNvPr id="24" name="スライド番号プレースホルダー 4">
            <a:extLst>
              <a:ext uri="{FF2B5EF4-FFF2-40B4-BE49-F238E27FC236}">
                <a16:creationId xmlns:a16="http://schemas.microsoft.com/office/drawing/2014/main" id="{7A250465-6671-4D14-B0A0-0C4BA87412D9}"/>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50</a:t>
            </a:fld>
            <a:endParaRPr kumimoji="1" lang="ja-JP" altLang="en-US" sz="1400" dirty="0">
              <a:latin typeface="Meiryo UI" panose="020B0604030504040204" pitchFamily="50" charset="-128"/>
              <a:ea typeface="Meiryo UI" panose="020B0604030504040204" pitchFamily="50" charset="-128"/>
            </a:endParaRPr>
          </a:p>
        </p:txBody>
      </p:sp>
      <p:sp>
        <p:nvSpPr>
          <p:cNvPr id="25" name="Rectangle 2">
            <a:extLst>
              <a:ext uri="{FF2B5EF4-FFF2-40B4-BE49-F238E27FC236}">
                <a16:creationId xmlns:a16="http://schemas.microsoft.com/office/drawing/2014/main" id="{0E4EA988-C00C-42C1-A546-D58EB2B6CC7E}"/>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sp>
        <p:nvSpPr>
          <p:cNvPr id="27" name="AutoShape 27">
            <a:extLst>
              <a:ext uri="{FF2B5EF4-FFF2-40B4-BE49-F238E27FC236}">
                <a16:creationId xmlns:a16="http://schemas.microsoft.com/office/drawing/2014/main" id="{3A13C16A-A341-4E13-B723-85B3A579152A}"/>
              </a:ext>
            </a:extLst>
          </p:cNvPr>
          <p:cNvSpPr>
            <a:spLocks noChangeArrowheads="1"/>
          </p:cNvSpPr>
          <p:nvPr/>
        </p:nvSpPr>
        <p:spPr bwMode="auto">
          <a:xfrm>
            <a:off x="4371498" y="2818553"/>
            <a:ext cx="629734" cy="584775"/>
          </a:xfrm>
          <a:custGeom>
            <a:avLst/>
            <a:gdLst>
              <a:gd name="G0" fmla="+- 15840 0 0"/>
              <a:gd name="G1" fmla="+- 2325 0 0"/>
              <a:gd name="G2" fmla="+- 12158 0 2325"/>
              <a:gd name="G3" fmla="+- G2 0 2325"/>
              <a:gd name="G4" fmla="*/ G3 32768 32059"/>
              <a:gd name="G5" fmla="*/ G4 1 2"/>
              <a:gd name="G6" fmla="+- 21600 0 15840"/>
              <a:gd name="G7" fmla="*/ G6 2325 6079"/>
              <a:gd name="G8" fmla="+- G7 15840 0"/>
              <a:gd name="T0" fmla="*/ 15840 w 21600"/>
              <a:gd name="T1" fmla="*/ 0 h 21600"/>
              <a:gd name="T2" fmla="*/ 15840 w 21600"/>
              <a:gd name="T3" fmla="*/ 12158 h 21600"/>
              <a:gd name="T4" fmla="*/ 38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840" y="0"/>
                </a:lnTo>
                <a:lnTo>
                  <a:pt x="15840" y="2325"/>
                </a:lnTo>
                <a:lnTo>
                  <a:pt x="12427" y="2325"/>
                </a:lnTo>
                <a:cubicBezTo>
                  <a:pt x="5564" y="2325"/>
                  <a:pt x="0" y="6727"/>
                  <a:pt x="0" y="12158"/>
                </a:cubicBezTo>
                <a:lnTo>
                  <a:pt x="0" y="21600"/>
                </a:lnTo>
                <a:lnTo>
                  <a:pt x="7674" y="21600"/>
                </a:lnTo>
                <a:lnTo>
                  <a:pt x="7674" y="12158"/>
                </a:lnTo>
                <a:cubicBezTo>
                  <a:pt x="7674" y="10874"/>
                  <a:pt x="9802" y="9833"/>
                  <a:pt x="12427" y="9833"/>
                </a:cubicBezTo>
                <a:lnTo>
                  <a:pt x="15840" y="9833"/>
                </a:lnTo>
                <a:lnTo>
                  <a:pt x="15840" y="12158"/>
                </a:lnTo>
                <a:close/>
              </a:path>
            </a:pathLst>
          </a:custGeom>
          <a:gradFill rotWithShape="0">
            <a:gsLst>
              <a:gs pos="0">
                <a:srgbClr val="FF9999"/>
              </a:gs>
              <a:gs pos="100000">
                <a:srgbClr val="FFCCCC"/>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lIns="84992" tIns="42497" rIns="84992" bIns="42497" anchor="ctr"/>
          <a:lstStyle/>
          <a:p>
            <a:pPr algn="ctr" defTabSz="914400" fontAlgn="t">
              <a:spcBef>
                <a:spcPct val="50000"/>
              </a:spcBef>
              <a:defRPr/>
            </a:pPr>
            <a:endParaRPr lang="ja-JP" altLang="en-US" sz="2585" kern="0">
              <a:solidFill>
                <a:srgbClr val="FF0000"/>
              </a:solidFill>
              <a:latin typeface="Meiryo UI" panose="020B0604030504040204" pitchFamily="50" charset="-128"/>
              <a:ea typeface="Meiryo UI" panose="020B0604030504040204" pitchFamily="50" charset="-128"/>
            </a:endParaRPr>
          </a:p>
        </p:txBody>
      </p:sp>
      <p:sp>
        <p:nvSpPr>
          <p:cNvPr id="2" name="Text Box 12">
            <a:extLst>
              <a:ext uri="{FF2B5EF4-FFF2-40B4-BE49-F238E27FC236}">
                <a16:creationId xmlns:a16="http://schemas.microsoft.com/office/drawing/2014/main" id="{4387A668-833C-A1B4-DB9F-A4E79F16952B}"/>
              </a:ext>
            </a:extLst>
          </p:cNvPr>
          <p:cNvSpPr txBox="1">
            <a:spLocks noChangeArrowheads="1"/>
          </p:cNvSpPr>
          <p:nvPr/>
        </p:nvSpPr>
        <p:spPr bwMode="auto">
          <a:xfrm>
            <a:off x="2855888" y="5169016"/>
            <a:ext cx="1107996" cy="369332"/>
          </a:xfrm>
          <a:prstGeom prst="rect">
            <a:avLst/>
          </a:prstGeom>
          <a:solidFill>
            <a:schemeClr val="bg1"/>
          </a:solidFill>
          <a:ln>
            <a:noFill/>
          </a:ln>
          <a:effectLst/>
          <a:extLst/>
        </p:spPr>
        <p:txBody>
          <a:bodyPr wrap="none">
            <a:spAutoFit/>
          </a:bodyPr>
          <a:lstStyle/>
          <a:p>
            <a:pPr defTabSz="914400" fontAlgn="base">
              <a:spcBef>
                <a:spcPct val="0"/>
              </a:spcBef>
              <a:spcAft>
                <a:spcPct val="0"/>
              </a:spcAft>
              <a:defRPr/>
            </a:pPr>
            <a:r>
              <a:rPr kumimoji="1" lang="ja-JP" altLang="en-US" b="1" dirty="0">
                <a:solidFill>
                  <a:srgbClr val="000000"/>
                </a:solidFill>
                <a:latin typeface="Meiryo UI" panose="020B0604030504040204" pitchFamily="50" charset="-128"/>
                <a:ea typeface="Meiryo UI" panose="020B0604030504040204" pitchFamily="50" charset="-128"/>
              </a:rPr>
              <a:t>公的接触</a:t>
            </a:r>
            <a:endParaRPr kumimoji="1" lang="ja-JP" altLang="en-US" dirty="0">
              <a:solidFill>
                <a:srgbClr val="000000"/>
              </a:solidFill>
              <a:latin typeface="Meiryo UI" panose="020B0604030504040204" pitchFamily="50" charset="-128"/>
              <a:ea typeface="Meiryo UI" panose="020B0604030504040204" pitchFamily="50" charset="-128"/>
            </a:endParaRPr>
          </a:p>
        </p:txBody>
      </p:sp>
      <p:sp>
        <p:nvSpPr>
          <p:cNvPr id="3" name="Text Box 13">
            <a:extLst>
              <a:ext uri="{FF2B5EF4-FFF2-40B4-BE49-F238E27FC236}">
                <a16:creationId xmlns:a16="http://schemas.microsoft.com/office/drawing/2014/main" id="{E43217C4-8EEB-BDB5-83D6-1F19F9312127}"/>
              </a:ext>
            </a:extLst>
          </p:cNvPr>
          <p:cNvSpPr txBox="1">
            <a:spLocks noChangeArrowheads="1"/>
          </p:cNvSpPr>
          <p:nvPr/>
        </p:nvSpPr>
        <p:spPr bwMode="auto">
          <a:xfrm>
            <a:off x="6107216" y="4016720"/>
            <a:ext cx="1107996" cy="369332"/>
          </a:xfrm>
          <a:prstGeom prst="rect">
            <a:avLst/>
          </a:prstGeom>
          <a:solidFill>
            <a:schemeClr val="bg1"/>
          </a:solidFill>
          <a:ln>
            <a:noFill/>
          </a:ln>
          <a:effectLst/>
          <a:extLst/>
        </p:spPr>
        <p:txBody>
          <a:bodyPr wrap="none">
            <a:spAutoFit/>
          </a:bodyPr>
          <a:lstStyle/>
          <a:p>
            <a:pPr defTabSz="914400" fontAlgn="base">
              <a:spcBef>
                <a:spcPct val="0"/>
              </a:spcBef>
              <a:spcAft>
                <a:spcPct val="0"/>
              </a:spcAft>
              <a:defRPr/>
            </a:pPr>
            <a:r>
              <a:rPr kumimoji="1" lang="ja-JP" altLang="en-US" b="1" dirty="0">
                <a:solidFill>
                  <a:srgbClr val="000000"/>
                </a:solidFill>
                <a:latin typeface="Meiryo UI" panose="020B0604030504040204" pitchFamily="50" charset="-128"/>
                <a:ea typeface="Meiryo UI" panose="020B0604030504040204" pitchFamily="50" charset="-128"/>
              </a:rPr>
              <a:t>私的接触</a:t>
            </a:r>
          </a:p>
        </p:txBody>
      </p:sp>
      <p:graphicFrame>
        <p:nvGraphicFramePr>
          <p:cNvPr id="28" name="表 27">
            <a:extLst>
              <a:ext uri="{FF2B5EF4-FFF2-40B4-BE49-F238E27FC236}">
                <a16:creationId xmlns:a16="http://schemas.microsoft.com/office/drawing/2014/main" id="{AE989B49-11C8-4A20-8A35-92E79917F185}"/>
              </a:ext>
            </a:extLst>
          </p:cNvPr>
          <p:cNvGraphicFramePr>
            <a:graphicFrameLocks noGrp="1"/>
          </p:cNvGraphicFramePr>
          <p:nvPr>
            <p:extLst>
              <p:ext uri="{D42A27DB-BD31-4B8C-83A1-F6EECF244321}">
                <p14:modId xmlns:p14="http://schemas.microsoft.com/office/powerpoint/2010/main" val="3016004082"/>
              </p:ext>
            </p:extLst>
          </p:nvPr>
        </p:nvGraphicFramePr>
        <p:xfrm>
          <a:off x="10145874" y="882805"/>
          <a:ext cx="6348882" cy="407833"/>
        </p:xfrm>
        <a:graphic>
          <a:graphicData uri="http://schemas.openxmlformats.org/drawingml/2006/table">
            <a:tbl>
              <a:tblPr>
                <a:tableStyleId>{5C22544A-7EE6-4342-B048-85BDC9FD1C3A}</a:tableStyleId>
              </a:tblPr>
              <a:tblGrid>
                <a:gridCol w="238936">
                  <a:extLst>
                    <a:ext uri="{9D8B030D-6E8A-4147-A177-3AD203B41FA5}">
                      <a16:colId xmlns:a16="http://schemas.microsoft.com/office/drawing/2014/main" val="2665389408"/>
                    </a:ext>
                  </a:extLst>
                </a:gridCol>
                <a:gridCol w="6109946">
                  <a:extLst>
                    <a:ext uri="{9D8B030D-6E8A-4147-A177-3AD203B41FA5}">
                      <a16:colId xmlns:a16="http://schemas.microsoft.com/office/drawing/2014/main" val="1088992809"/>
                    </a:ext>
                  </a:extLst>
                </a:gridCol>
              </a:tblGrid>
              <a:tr h="407833">
                <a:tc>
                  <a:txBody>
                    <a:bodyPr/>
                    <a:lstStyle/>
                    <a:p>
                      <a:pPr algn="ctr" fontAlgn="ctr"/>
                      <a:r>
                        <a:rPr lang="en-US" altLang="ja-JP" sz="1000" u="none" strike="noStrike" dirty="0">
                          <a:effectLst/>
                        </a:rPr>
                        <a:t>34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tc>
                  <a:txBody>
                    <a:bodyPr/>
                    <a:lstStyle/>
                    <a:p>
                      <a:pPr algn="l" fontAlgn="ctr"/>
                      <a:r>
                        <a:rPr lang="ja-JP" altLang="en-US" sz="1000" u="none" strike="noStrike" dirty="0">
                          <a:effectLst/>
                        </a:rPr>
                        <a:t>カウンターインテリジェンス及び諸外国の事例を紹介した上で、隙のない勤務と私生活において慎重な行動をとることの重要性について記載されているか。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extLst>
                  <a:ext uri="{0D108BD9-81ED-4DB2-BD59-A6C34878D82A}">
                    <a16:rowId xmlns:a16="http://schemas.microsoft.com/office/drawing/2014/main" val="2362276342"/>
                  </a:ext>
                </a:extLst>
              </a:tr>
            </a:tbl>
          </a:graphicData>
        </a:graphic>
      </p:graphicFrame>
    </p:spTree>
    <p:extLst>
      <p:ext uri="{BB962C8B-B14F-4D97-AF65-F5344CB8AC3E}">
        <p14:creationId xmlns:p14="http://schemas.microsoft.com/office/powerpoint/2010/main" val="661810043"/>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76528-44A0-E792-109E-59BE0924A352}"/>
            </a:ext>
          </a:extLst>
        </p:cNvPr>
        <p:cNvGrpSpPr/>
        <p:nvPr/>
      </p:nvGrpSpPr>
      <p:grpSpPr>
        <a:xfrm>
          <a:off x="0" y="0"/>
          <a:ext cx="0" cy="0"/>
          <a:chOff x="0" y="0"/>
          <a:chExt cx="0" cy="0"/>
        </a:xfrm>
      </p:grpSpPr>
      <p:sp>
        <p:nvSpPr>
          <p:cNvPr id="23" name="Line 14">
            <a:extLst>
              <a:ext uri="{FF2B5EF4-FFF2-40B4-BE49-F238E27FC236}">
                <a16:creationId xmlns:a16="http://schemas.microsoft.com/office/drawing/2014/main" id="{CE44F6BF-5AE2-BEB5-DA24-02DBB862BDED}"/>
              </a:ext>
            </a:extLst>
          </p:cNvPr>
          <p:cNvSpPr>
            <a:spLocks noChangeShapeType="1"/>
          </p:cNvSpPr>
          <p:nvPr/>
        </p:nvSpPr>
        <p:spPr bwMode="auto">
          <a:xfrm>
            <a:off x="6668769" y="2366736"/>
            <a:ext cx="682625" cy="0"/>
          </a:xfrm>
          <a:prstGeom prst="line">
            <a:avLst/>
          </a:prstGeom>
          <a:noFill/>
          <a:ln w="76200">
            <a:solidFill>
              <a:sysClr val="windowText" lastClr="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lIns="92075" tIns="46038" rIns="92075" bIns="46038" anchor="ctr">
            <a:spAutoFit/>
          </a:bodyPr>
          <a:lstStyle/>
          <a:p>
            <a:pPr algn="ctr" defTabSz="914400" fontAlgn="t">
              <a:spcBef>
                <a:spcPct val="50000"/>
              </a:spcBef>
              <a:defRPr/>
            </a:pPr>
            <a:endParaRPr lang="ja-JP" altLang="en-US" sz="2800" kern="0">
              <a:solidFill>
                <a:srgbClr val="FF0000"/>
              </a:solidFill>
              <a:latin typeface="Meiryo UI" panose="020B0604030504040204" pitchFamily="50" charset="-128"/>
              <a:ea typeface="Meiryo UI" panose="020B0604030504040204" pitchFamily="50" charset="-128"/>
            </a:endParaRPr>
          </a:p>
        </p:txBody>
      </p:sp>
      <p:sp>
        <p:nvSpPr>
          <p:cNvPr id="24" name="角丸四角形 2">
            <a:extLst>
              <a:ext uri="{FF2B5EF4-FFF2-40B4-BE49-F238E27FC236}">
                <a16:creationId xmlns:a16="http://schemas.microsoft.com/office/drawing/2014/main" id="{6F412BBF-8DF7-13B6-5EEA-AC040E4D1785}"/>
              </a:ext>
            </a:extLst>
          </p:cNvPr>
          <p:cNvSpPr>
            <a:spLocks noChangeArrowheads="1"/>
          </p:cNvSpPr>
          <p:nvPr/>
        </p:nvSpPr>
        <p:spPr bwMode="auto">
          <a:xfrm>
            <a:off x="860106" y="1392011"/>
            <a:ext cx="6083300" cy="4775200"/>
          </a:xfrm>
          <a:prstGeom prst="roundRect">
            <a:avLst>
              <a:gd name="adj" fmla="val 31833"/>
            </a:avLst>
          </a:prstGeom>
          <a:solidFill>
            <a:sysClr val="window" lastClr="FFFFFF"/>
          </a:solidFill>
          <a:ln w="28575" algn="ctr">
            <a:solidFill>
              <a:sysClr val="windowText" lastClr="000000"/>
            </a:solidFill>
            <a:round/>
            <a:headEnd/>
            <a:tailEnd/>
          </a:ln>
        </p:spPr>
        <p:txBody>
          <a:bodyPr wrap="none" lIns="92075" tIns="46038" rIns="92075" bIns="46038" anchor="ctr"/>
          <a:lstStyle>
            <a:lvl1pPr eaLnBrk="0" hangingPunct="0">
              <a:defRPr kumimoji="1" sz="1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9pPr>
          </a:lstStyle>
          <a:p>
            <a:pPr algn="ctr" defTabSz="914400" eaLnBrk="1" fontAlgn="t" hangingPunct="1">
              <a:spcBef>
                <a:spcPct val="50000"/>
              </a:spcBef>
              <a:defRPr/>
            </a:pPr>
            <a:endParaRPr lang="ja-JP" altLang="en-US" sz="2800" kern="0">
              <a:solidFill>
                <a:prstClr val="black"/>
              </a:solidFill>
              <a:latin typeface="Meiryo UI" panose="020B0604030504040204" pitchFamily="50" charset="-128"/>
              <a:ea typeface="Meiryo UI" panose="020B0604030504040204" pitchFamily="50" charset="-128"/>
            </a:endParaRPr>
          </a:p>
        </p:txBody>
      </p:sp>
      <p:sp>
        <p:nvSpPr>
          <p:cNvPr id="25" name="Line 15">
            <a:extLst>
              <a:ext uri="{FF2B5EF4-FFF2-40B4-BE49-F238E27FC236}">
                <a16:creationId xmlns:a16="http://schemas.microsoft.com/office/drawing/2014/main" id="{6541C4F8-1823-EB4F-6433-D345799CE7ED}"/>
              </a:ext>
            </a:extLst>
          </p:cNvPr>
          <p:cNvSpPr>
            <a:spLocks noChangeShapeType="1"/>
          </p:cNvSpPr>
          <p:nvPr/>
        </p:nvSpPr>
        <p:spPr bwMode="auto">
          <a:xfrm flipV="1">
            <a:off x="5617029" y="3763736"/>
            <a:ext cx="1729603" cy="11297"/>
          </a:xfrm>
          <a:prstGeom prst="line">
            <a:avLst/>
          </a:prstGeom>
          <a:noFill/>
          <a:ln w="76200">
            <a:solidFill>
              <a:sysClr val="windowText" lastClr="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wrap="square" lIns="92075" tIns="46038" rIns="92075" bIns="46038" anchor="ctr">
            <a:spAutoFit/>
          </a:bodyPr>
          <a:lstStyle/>
          <a:p>
            <a:pPr algn="ctr" defTabSz="914400" fontAlgn="t">
              <a:spcBef>
                <a:spcPct val="50000"/>
              </a:spcBef>
              <a:defRPr/>
            </a:pPr>
            <a:endParaRPr lang="ja-JP" altLang="en-US" sz="2800" kern="0">
              <a:solidFill>
                <a:srgbClr val="FF0000"/>
              </a:solidFill>
              <a:latin typeface="Meiryo UI" panose="020B0604030504040204" pitchFamily="50" charset="-128"/>
              <a:ea typeface="Meiryo UI" panose="020B0604030504040204" pitchFamily="50" charset="-128"/>
            </a:endParaRPr>
          </a:p>
        </p:txBody>
      </p:sp>
      <p:sp>
        <p:nvSpPr>
          <p:cNvPr id="26" name="角丸四角形 7">
            <a:extLst>
              <a:ext uri="{FF2B5EF4-FFF2-40B4-BE49-F238E27FC236}">
                <a16:creationId xmlns:a16="http://schemas.microsoft.com/office/drawing/2014/main" id="{1F828526-49AC-BE7A-1E95-5489E0F73DFB}"/>
              </a:ext>
            </a:extLst>
          </p:cNvPr>
          <p:cNvSpPr/>
          <p:nvPr/>
        </p:nvSpPr>
        <p:spPr bwMode="auto">
          <a:xfrm>
            <a:off x="1153793" y="3628798"/>
            <a:ext cx="5538788" cy="2268538"/>
          </a:xfrm>
          <a:prstGeom prst="roundRect">
            <a:avLst>
              <a:gd name="adj" fmla="val 47612"/>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wrap="none" lIns="92075" tIns="46038" rIns="92075" bIns="46038" anchor="ctr"/>
          <a:lstStyle/>
          <a:p>
            <a:pPr algn="ctr" defTabSz="914400" fontAlgn="t">
              <a:spcBef>
                <a:spcPct val="50000"/>
              </a:spcBef>
              <a:defRPr/>
            </a:pPr>
            <a:r>
              <a:rPr lang="ja-JP" altLang="en-US" sz="2800" kern="0" dirty="0">
                <a:latin typeface="Meiryo UI" panose="020B0604030504040204" pitchFamily="50" charset="-128"/>
                <a:ea typeface="Meiryo UI" panose="020B0604030504040204" pitchFamily="50" charset="-128"/>
              </a:rPr>
              <a:t>不自然な働き掛け</a:t>
            </a:r>
            <a:endParaRPr lang="en-US" altLang="ja-JP" sz="2800" kern="0" dirty="0">
              <a:latin typeface="Meiryo UI" panose="020B0604030504040204" pitchFamily="50" charset="-128"/>
              <a:ea typeface="Meiryo UI" panose="020B0604030504040204" pitchFamily="50" charset="-128"/>
            </a:endParaRPr>
          </a:p>
          <a:p>
            <a:pPr algn="ctr" defTabSz="914400" fontAlgn="t">
              <a:spcBef>
                <a:spcPct val="50000"/>
              </a:spcBef>
              <a:defRPr/>
            </a:pPr>
            <a:endParaRPr lang="en-US" altLang="ja-JP" sz="2800" kern="0" dirty="0">
              <a:latin typeface="Meiryo UI" panose="020B0604030504040204" pitchFamily="50" charset="-128"/>
              <a:ea typeface="Meiryo UI" panose="020B0604030504040204" pitchFamily="50" charset="-128"/>
            </a:endParaRPr>
          </a:p>
          <a:p>
            <a:pPr algn="ctr" defTabSz="914400" fontAlgn="t">
              <a:spcBef>
                <a:spcPct val="50000"/>
              </a:spcBef>
              <a:defRPr/>
            </a:pPr>
            <a:endParaRPr lang="ja-JP" altLang="en-US" sz="2800" kern="0" dirty="0">
              <a:latin typeface="Meiryo UI" panose="020B0604030504040204" pitchFamily="50" charset="-128"/>
              <a:ea typeface="Meiryo UI" panose="020B0604030504040204" pitchFamily="50" charset="-128"/>
            </a:endParaRPr>
          </a:p>
        </p:txBody>
      </p:sp>
      <p:sp>
        <p:nvSpPr>
          <p:cNvPr id="27" name="AutoShape 10">
            <a:extLst>
              <a:ext uri="{FF2B5EF4-FFF2-40B4-BE49-F238E27FC236}">
                <a16:creationId xmlns:a16="http://schemas.microsoft.com/office/drawing/2014/main" id="{0B095300-1833-D88C-D7CD-D57F2ADB71FF}"/>
              </a:ext>
            </a:extLst>
          </p:cNvPr>
          <p:cNvSpPr>
            <a:spLocks noChangeArrowheads="1"/>
          </p:cNvSpPr>
          <p:nvPr/>
        </p:nvSpPr>
        <p:spPr bwMode="auto">
          <a:xfrm>
            <a:off x="7327582" y="1932220"/>
            <a:ext cx="2362518" cy="869033"/>
          </a:xfrm>
          <a:prstGeom prst="flowChartAlternateProcess">
            <a:avLst/>
          </a:prstGeom>
          <a:solidFill>
            <a:schemeClr val="bg1"/>
          </a:solidFill>
          <a:ln w="9525" cap="flat" cmpd="sng" algn="ctr">
            <a:solidFill>
              <a:srgbClr val="4F81BD">
                <a:shade val="95000"/>
                <a:satMod val="105000"/>
              </a:srgbClr>
            </a:solidFill>
            <a:prstDash val="solid"/>
            <a:headEnd/>
            <a:tailEnd/>
          </a:ln>
          <a:effectLst>
            <a:outerShdw blurRad="40000" dist="20000" dir="5400000" rotWithShape="0">
              <a:srgbClr val="000000">
                <a:alpha val="38000"/>
              </a:srgbClr>
            </a:outerShdw>
          </a:effectLst>
        </p:spPr>
        <p:txBody>
          <a:bodyPr wrap="square" lIns="92075" tIns="46038" rIns="92075" bIns="46038" anchor="ctr">
            <a:spAutoFit/>
          </a:bodyPr>
          <a:lstStyle/>
          <a:p>
            <a:pPr defTabSz="914400" fontAlgn="t">
              <a:spcBef>
                <a:spcPct val="50000"/>
              </a:spcBef>
              <a:defRPr/>
            </a:pPr>
            <a:r>
              <a:rPr lang="ja-JP" altLang="en-US" b="1" kern="0" dirty="0">
                <a:solidFill>
                  <a:srgbClr val="0066FF"/>
                </a:solidFill>
                <a:latin typeface="Meiryo UI" panose="020B0604030504040204" pitchFamily="50" charset="-128"/>
                <a:ea typeface="Meiryo UI" panose="020B0604030504040204" pitchFamily="50" charset="-128"/>
              </a:rPr>
              <a:t>最初のきっかけは、</a:t>
            </a:r>
            <a:endParaRPr lang="en-US" altLang="ja-JP" b="1" kern="0" dirty="0">
              <a:solidFill>
                <a:srgbClr val="0066FF"/>
              </a:solidFill>
              <a:latin typeface="Meiryo UI" panose="020B0604030504040204" pitchFamily="50" charset="-128"/>
              <a:ea typeface="Meiryo UI" panose="020B0604030504040204" pitchFamily="50" charset="-128"/>
            </a:endParaRPr>
          </a:p>
          <a:p>
            <a:pPr defTabSz="914400" fontAlgn="t">
              <a:spcBef>
                <a:spcPct val="50000"/>
              </a:spcBef>
              <a:defRPr/>
            </a:pPr>
            <a:r>
              <a:rPr lang="ja-JP" altLang="en-US" b="1" kern="0" dirty="0">
                <a:solidFill>
                  <a:srgbClr val="0066FF"/>
                </a:solidFill>
                <a:latin typeface="Meiryo UI" panose="020B0604030504040204" pitchFamily="50" charset="-128"/>
                <a:ea typeface="Meiryo UI" panose="020B0604030504040204" pitchFamily="50" charset="-128"/>
              </a:rPr>
              <a:t>自然を装った接近</a:t>
            </a:r>
          </a:p>
        </p:txBody>
      </p:sp>
      <p:sp>
        <p:nvSpPr>
          <p:cNvPr id="28" name="Text Box 5">
            <a:extLst>
              <a:ext uri="{FF2B5EF4-FFF2-40B4-BE49-F238E27FC236}">
                <a16:creationId xmlns:a16="http://schemas.microsoft.com/office/drawing/2014/main" id="{0352E643-BD60-9F6B-7766-DDB44ABDAB1A}"/>
              </a:ext>
            </a:extLst>
          </p:cNvPr>
          <p:cNvSpPr txBox="1">
            <a:spLocks noChangeArrowheads="1"/>
          </p:cNvSpPr>
          <p:nvPr/>
        </p:nvSpPr>
        <p:spPr bwMode="auto">
          <a:xfrm>
            <a:off x="2252344" y="1485548"/>
            <a:ext cx="3084513" cy="4635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lIns="92075" tIns="46038" rIns="92075" bIns="46038">
            <a:spAutoFit/>
          </a:bodyPr>
          <a:lstStyle>
            <a:lvl1pPr eaLnBrk="0" hangingPunct="0">
              <a:defRPr kumimoji="1" sz="1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9pPr>
          </a:lstStyle>
          <a:p>
            <a:pPr algn="ctr" defTabSz="914400" eaLnBrk="1" fontAlgn="t" hangingPunct="1">
              <a:spcBef>
                <a:spcPct val="50000"/>
              </a:spcBef>
              <a:spcAft>
                <a:spcPct val="0"/>
              </a:spcAft>
              <a:defRPr/>
            </a:pPr>
            <a:r>
              <a:rPr lang="ja-JP" altLang="en-US" sz="2400" dirty="0">
                <a:solidFill>
                  <a:prstClr val="black"/>
                </a:solidFill>
                <a:latin typeface="Meiryo UI" panose="020B0604030504040204" pitchFamily="50" charset="-128"/>
                <a:ea typeface="Meiryo UI" panose="020B0604030504040204" pitchFamily="50" charset="-128"/>
              </a:rPr>
              <a:t>あらゆる働き掛け</a:t>
            </a:r>
          </a:p>
        </p:txBody>
      </p:sp>
      <p:sp>
        <p:nvSpPr>
          <p:cNvPr id="29" name="Rectangle 9">
            <a:extLst>
              <a:ext uri="{FF2B5EF4-FFF2-40B4-BE49-F238E27FC236}">
                <a16:creationId xmlns:a16="http://schemas.microsoft.com/office/drawing/2014/main" id="{77E267BD-1118-9575-58F9-DBDF7D242A8B}"/>
              </a:ext>
            </a:extLst>
          </p:cNvPr>
          <p:cNvSpPr>
            <a:spLocks noChangeArrowheads="1"/>
          </p:cNvSpPr>
          <p:nvPr/>
        </p:nvSpPr>
        <p:spPr bwMode="auto">
          <a:xfrm>
            <a:off x="1858643" y="2060730"/>
            <a:ext cx="4572000" cy="1516442"/>
          </a:xfrm>
          <a:prstGeom prst="rect">
            <a:avLst/>
          </a:prstGeom>
          <a:noFill/>
          <a:ln>
            <a:noFill/>
          </a:ln>
          <a:effectLst/>
          <a:extLst>
            <a:ext uri="{909E8E84-426E-40DD-AFC4-6F175D3DCCD1}">
              <a14:hiddenFill xmlns:a14="http://schemas.microsoft.com/office/drawing/2010/main">
                <a:gradFill rotWithShape="0">
                  <a:gsLst>
                    <a:gs pos="0">
                      <a:schemeClr val="accent2">
                        <a:gamma/>
                        <a:shade val="46275"/>
                        <a:invGamma/>
                      </a:schemeClr>
                    </a:gs>
                    <a:gs pos="50000">
                      <a:schemeClr val="accent2"/>
                    </a:gs>
                    <a:gs pos="100000">
                      <a:schemeClr val="accent2">
                        <a:gamma/>
                        <a:shade val="46275"/>
                        <a:invGamma/>
                      </a:schemeClr>
                    </a:gs>
                  </a:gsLst>
                  <a:lin ang="54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lIns="92075" tIns="46038" rIns="92075" bIns="46038">
            <a:spAutoFit/>
          </a:bodyPr>
          <a:lstStyle/>
          <a:p>
            <a:pPr defTabSz="914400" fontAlgn="t">
              <a:lnSpc>
                <a:spcPct val="50000"/>
              </a:lnSpc>
              <a:spcBef>
                <a:spcPct val="50000"/>
              </a:spcBef>
              <a:spcAft>
                <a:spcPct val="0"/>
              </a:spcAft>
              <a:defRPr/>
            </a:pPr>
            <a:r>
              <a:rPr kumimoji="1" lang="ja-JP" altLang="en-US" sz="2000" dirty="0">
                <a:solidFill>
                  <a:prstClr val="black"/>
                </a:solidFill>
                <a:latin typeface="Meiryo UI" panose="020B0604030504040204" pitchFamily="50" charset="-128"/>
                <a:ea typeface="Meiryo UI" panose="020B0604030504040204" pitchFamily="50" charset="-128"/>
              </a:rPr>
              <a:t>○パーティや会合で名刺交換</a:t>
            </a:r>
          </a:p>
          <a:p>
            <a:pPr defTabSz="914400" fontAlgn="t">
              <a:lnSpc>
                <a:spcPct val="50000"/>
              </a:lnSpc>
              <a:spcBef>
                <a:spcPct val="50000"/>
              </a:spcBef>
              <a:spcAft>
                <a:spcPct val="0"/>
              </a:spcAft>
              <a:defRPr/>
            </a:pPr>
            <a:r>
              <a:rPr kumimoji="1" lang="ja-JP" altLang="en-US" sz="2000" dirty="0">
                <a:solidFill>
                  <a:prstClr val="black"/>
                </a:solidFill>
                <a:latin typeface="Meiryo UI" panose="020B0604030504040204" pitchFamily="50" charset="-128"/>
                <a:ea typeface="Meiryo UI" panose="020B0604030504040204" pitchFamily="50" charset="-128"/>
              </a:rPr>
              <a:t>○偶然を装った遭遇</a:t>
            </a:r>
          </a:p>
          <a:p>
            <a:pPr defTabSz="914400" fontAlgn="t">
              <a:lnSpc>
                <a:spcPct val="50000"/>
              </a:lnSpc>
              <a:spcBef>
                <a:spcPct val="50000"/>
              </a:spcBef>
              <a:spcAft>
                <a:spcPct val="0"/>
              </a:spcAft>
              <a:defRPr/>
            </a:pPr>
            <a:r>
              <a:rPr kumimoji="1" lang="ja-JP" altLang="en-US" sz="2000" dirty="0">
                <a:solidFill>
                  <a:prstClr val="black"/>
                </a:solidFill>
                <a:latin typeface="Meiryo UI" panose="020B0604030504040204" pitchFamily="50" charset="-128"/>
                <a:ea typeface="Meiryo UI" panose="020B0604030504040204" pitchFamily="50" charset="-128"/>
              </a:rPr>
              <a:t>○軽易な会食等の申し込み</a:t>
            </a:r>
          </a:p>
          <a:p>
            <a:pPr defTabSz="914400" fontAlgn="t">
              <a:lnSpc>
                <a:spcPct val="50000"/>
              </a:lnSpc>
              <a:spcBef>
                <a:spcPct val="50000"/>
              </a:spcBef>
              <a:spcAft>
                <a:spcPct val="0"/>
              </a:spcAft>
              <a:defRPr/>
            </a:pPr>
            <a:r>
              <a:rPr kumimoji="1" lang="ja-JP" altLang="en-US" sz="2000" dirty="0">
                <a:solidFill>
                  <a:prstClr val="black"/>
                </a:solidFill>
                <a:latin typeface="Meiryo UI" panose="020B0604030504040204" pitchFamily="50" charset="-128"/>
                <a:ea typeface="Meiryo UI" panose="020B0604030504040204" pitchFamily="50" charset="-128"/>
              </a:rPr>
              <a:t>○友人・知人等の活用</a:t>
            </a:r>
          </a:p>
          <a:p>
            <a:pPr defTabSz="914400" fontAlgn="t">
              <a:lnSpc>
                <a:spcPct val="50000"/>
              </a:lnSpc>
              <a:spcBef>
                <a:spcPct val="50000"/>
              </a:spcBef>
              <a:spcAft>
                <a:spcPct val="0"/>
              </a:spcAft>
              <a:defRPr/>
            </a:pPr>
            <a:r>
              <a:rPr kumimoji="1" lang="ja-JP" altLang="en-US" sz="2000" dirty="0">
                <a:solidFill>
                  <a:prstClr val="black"/>
                </a:solidFill>
                <a:latin typeface="Meiryo UI" panose="020B0604030504040204" pitchFamily="50" charset="-128"/>
                <a:ea typeface="Meiryo UI" panose="020B0604030504040204" pitchFamily="50" charset="-128"/>
              </a:rPr>
              <a:t>○サークル活動等への勧誘　など　　</a:t>
            </a:r>
            <a:r>
              <a:rPr kumimoji="1" lang="ja-JP" altLang="en-US" sz="2000" dirty="0">
                <a:solidFill>
                  <a:srgbClr val="FF0000"/>
                </a:solidFill>
                <a:latin typeface="Meiryo UI" panose="020B0604030504040204" pitchFamily="50" charset="-128"/>
                <a:ea typeface="Meiryo UI" panose="020B0604030504040204" pitchFamily="50" charset="-128"/>
              </a:rPr>
              <a:t>　　　　　　　　　　　　</a:t>
            </a:r>
          </a:p>
        </p:txBody>
      </p:sp>
      <p:sp>
        <p:nvSpPr>
          <p:cNvPr id="30" name="AutoShape 11">
            <a:extLst>
              <a:ext uri="{FF2B5EF4-FFF2-40B4-BE49-F238E27FC236}">
                <a16:creationId xmlns:a16="http://schemas.microsoft.com/office/drawing/2014/main" id="{B70BB738-4EFA-7D35-A793-1BBE007927E7}"/>
              </a:ext>
            </a:extLst>
          </p:cNvPr>
          <p:cNvSpPr>
            <a:spLocks noChangeArrowheads="1"/>
          </p:cNvSpPr>
          <p:nvPr/>
        </p:nvSpPr>
        <p:spPr bwMode="auto">
          <a:xfrm>
            <a:off x="7327582" y="3371784"/>
            <a:ext cx="2362518" cy="783904"/>
          </a:xfrm>
          <a:prstGeom prst="flowChartAlternateProcess">
            <a:avLst/>
          </a:prstGeom>
          <a:gradFill rotWithShape="1">
            <a:gsLst>
              <a:gs pos="0">
                <a:srgbClr val="F79646">
                  <a:tint val="50000"/>
                  <a:satMod val="300000"/>
                </a:srgbClr>
              </a:gs>
              <a:gs pos="35000">
                <a:srgbClr val="F79646">
                  <a:tint val="37000"/>
                  <a:satMod val="300000"/>
                </a:srgbClr>
              </a:gs>
              <a:gs pos="100000">
                <a:srgbClr val="F79646">
                  <a:tint val="15000"/>
                  <a:satMod val="350000"/>
                </a:srgbClr>
              </a:gs>
            </a:gsLst>
            <a:lin ang="16200000" scaled="1"/>
          </a:gradFill>
          <a:ln w="19050" cap="flat" cmpd="sng" algn="ctr">
            <a:solidFill>
              <a:srgbClr val="F79646">
                <a:shade val="95000"/>
                <a:satMod val="105000"/>
              </a:srgbClr>
            </a:solidFill>
            <a:prstDash val="solid"/>
            <a:headEnd/>
            <a:tailEnd/>
          </a:ln>
          <a:effectLst>
            <a:outerShdw blurRad="40000" dist="20000" dir="5400000" rotWithShape="0">
              <a:srgbClr val="000000">
                <a:alpha val="38000"/>
              </a:srgbClr>
            </a:outerShdw>
          </a:effectLst>
        </p:spPr>
        <p:txBody>
          <a:bodyPr wrap="square" lIns="92075" tIns="46038" rIns="92075" bIns="46038" anchor="ctr">
            <a:spAutoFit/>
          </a:bodyPr>
          <a:lstStyle/>
          <a:p>
            <a:pPr defTabSz="914400" fontAlgn="t">
              <a:spcBef>
                <a:spcPct val="50000"/>
              </a:spcBef>
              <a:defRPr/>
            </a:pPr>
            <a:r>
              <a:rPr lang="ja-JP" altLang="en-US" sz="1600" b="1" kern="0" dirty="0">
                <a:solidFill>
                  <a:srgbClr val="FF3300"/>
                </a:solidFill>
                <a:latin typeface="Meiryo UI" panose="020B0604030504040204" pitchFamily="50" charset="-128"/>
                <a:ea typeface="Meiryo UI" panose="020B0604030504040204" pitchFamily="50" charset="-128"/>
              </a:rPr>
              <a:t>通常、いきなり不当な</a:t>
            </a:r>
            <a:endParaRPr lang="en-US" altLang="ja-JP" sz="1600" b="1" kern="0" dirty="0">
              <a:solidFill>
                <a:srgbClr val="FF3300"/>
              </a:solidFill>
              <a:latin typeface="Meiryo UI" panose="020B0604030504040204" pitchFamily="50" charset="-128"/>
              <a:ea typeface="Meiryo UI" panose="020B0604030504040204" pitchFamily="50" charset="-128"/>
            </a:endParaRPr>
          </a:p>
          <a:p>
            <a:pPr defTabSz="914400" fontAlgn="t">
              <a:spcBef>
                <a:spcPct val="50000"/>
              </a:spcBef>
              <a:defRPr/>
            </a:pPr>
            <a:r>
              <a:rPr lang="ja-JP" altLang="en-US" sz="1600" b="1" kern="0" dirty="0">
                <a:solidFill>
                  <a:srgbClr val="FF3300"/>
                </a:solidFill>
                <a:latin typeface="Meiryo UI" panose="020B0604030504040204" pitchFamily="50" charset="-128"/>
                <a:ea typeface="Meiryo UI" panose="020B0604030504040204" pitchFamily="50" charset="-128"/>
              </a:rPr>
              <a:t>働き掛けはしない</a:t>
            </a:r>
          </a:p>
        </p:txBody>
      </p:sp>
      <p:sp>
        <p:nvSpPr>
          <p:cNvPr id="31" name="AutoShape 13">
            <a:extLst>
              <a:ext uri="{FF2B5EF4-FFF2-40B4-BE49-F238E27FC236}">
                <a16:creationId xmlns:a16="http://schemas.microsoft.com/office/drawing/2014/main" id="{D66F8ACC-AFD0-81FC-C94A-DE5B0D04756A}"/>
              </a:ext>
            </a:extLst>
          </p:cNvPr>
          <p:cNvSpPr>
            <a:spLocks noChangeArrowheads="1"/>
          </p:cNvSpPr>
          <p:nvPr/>
        </p:nvSpPr>
        <p:spPr bwMode="auto">
          <a:xfrm>
            <a:off x="7327582" y="4576536"/>
            <a:ext cx="2362518" cy="715962"/>
          </a:xfrm>
          <a:prstGeom prst="flowChartAlternateProcess">
            <a:avLst/>
          </a:prstGeom>
          <a:solidFill>
            <a:srgbClr val="FF7C80"/>
          </a:solidFill>
          <a:ln w="38100" cap="flat" cmpd="sng" algn="ctr">
            <a:solidFill>
              <a:srgbClr val="FF0000"/>
            </a:solidFill>
            <a:prstDash val="solid"/>
            <a:headEnd/>
            <a:tailEnd/>
          </a:ln>
          <a:effectLst>
            <a:outerShdw blurRad="40000" dist="20000" dir="5400000" rotWithShape="0">
              <a:srgbClr val="000000">
                <a:alpha val="38000"/>
              </a:srgbClr>
            </a:outerShdw>
          </a:effectLst>
        </p:spPr>
        <p:txBody>
          <a:bodyPr wrap="square" lIns="92075" tIns="46038" rIns="92075" bIns="46038" anchor="ctr">
            <a:spAutoFit/>
          </a:bodyPr>
          <a:lstStyle/>
          <a:p>
            <a:pPr defTabSz="914400" fontAlgn="t">
              <a:spcBef>
                <a:spcPct val="50000"/>
              </a:spcBef>
              <a:defRPr/>
            </a:pPr>
            <a:r>
              <a:rPr lang="ja-JP" altLang="en-US" b="1" kern="0" dirty="0">
                <a:latin typeface="Meiryo UI" panose="020B0604030504040204" pitchFamily="50" charset="-128"/>
                <a:ea typeface="Meiryo UI" panose="020B0604030504040204" pitchFamily="50" charset="-128"/>
              </a:rPr>
              <a:t>このときは既に手遅れのおそれ</a:t>
            </a:r>
          </a:p>
        </p:txBody>
      </p:sp>
      <p:sp>
        <p:nvSpPr>
          <p:cNvPr id="32" name="Line 16">
            <a:extLst>
              <a:ext uri="{FF2B5EF4-FFF2-40B4-BE49-F238E27FC236}">
                <a16:creationId xmlns:a16="http://schemas.microsoft.com/office/drawing/2014/main" id="{FE6B3E53-0746-1BDD-34D9-02B68C48DFA8}"/>
              </a:ext>
            </a:extLst>
          </p:cNvPr>
          <p:cNvSpPr>
            <a:spLocks noChangeShapeType="1"/>
          </p:cNvSpPr>
          <p:nvPr/>
        </p:nvSpPr>
        <p:spPr bwMode="auto">
          <a:xfrm>
            <a:off x="5975031" y="4933723"/>
            <a:ext cx="1352550" cy="0"/>
          </a:xfrm>
          <a:prstGeom prst="line">
            <a:avLst/>
          </a:prstGeom>
          <a:noFill/>
          <a:ln w="76200">
            <a:solidFill>
              <a:sysClr val="windowText" lastClr="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lIns="92075" tIns="46038" rIns="92075" bIns="46038" anchor="ctr">
            <a:spAutoFit/>
          </a:bodyPr>
          <a:lstStyle/>
          <a:p>
            <a:pPr algn="ctr" defTabSz="914400" fontAlgn="t">
              <a:spcBef>
                <a:spcPct val="50000"/>
              </a:spcBef>
              <a:defRPr/>
            </a:pPr>
            <a:endParaRPr lang="ja-JP" altLang="en-US" sz="2800" kern="0">
              <a:solidFill>
                <a:srgbClr val="FF0000"/>
              </a:solidFill>
              <a:latin typeface="Meiryo UI" panose="020B0604030504040204" pitchFamily="50" charset="-128"/>
              <a:ea typeface="Meiryo UI" panose="020B0604030504040204" pitchFamily="50" charset="-128"/>
            </a:endParaRPr>
          </a:p>
        </p:txBody>
      </p:sp>
      <p:sp>
        <p:nvSpPr>
          <p:cNvPr id="33" name="角丸四角形 24">
            <a:extLst>
              <a:ext uri="{FF2B5EF4-FFF2-40B4-BE49-F238E27FC236}">
                <a16:creationId xmlns:a16="http://schemas.microsoft.com/office/drawing/2014/main" id="{D0F24CB6-FA81-4CA3-5956-E8B1EFFD4E1C}"/>
              </a:ext>
            </a:extLst>
          </p:cNvPr>
          <p:cNvSpPr>
            <a:spLocks noChangeArrowheads="1"/>
          </p:cNvSpPr>
          <p:nvPr/>
        </p:nvSpPr>
        <p:spPr bwMode="auto">
          <a:xfrm>
            <a:off x="1758632" y="4420886"/>
            <a:ext cx="4452937" cy="1217687"/>
          </a:xfrm>
          <a:prstGeom prst="roundRect">
            <a:avLst>
              <a:gd name="adj" fmla="val 50000"/>
            </a:avLst>
          </a:prstGeom>
          <a:solidFill>
            <a:srgbClr val="FF7C80"/>
          </a:solidFill>
          <a:ln w="28575" algn="ctr">
            <a:solidFill>
              <a:sysClr val="windowText" lastClr="000000"/>
            </a:solidFill>
            <a:round/>
            <a:headEnd/>
            <a:tailEnd/>
          </a:ln>
        </p:spPr>
        <p:txBody>
          <a:bodyPr wrap="none" lIns="92075" tIns="46038" rIns="92075" bIns="46038" anchor="ctr"/>
          <a:lstStyle>
            <a:lvl1pPr eaLnBrk="0" hangingPunct="0">
              <a:defRPr kumimoji="1" sz="1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9pPr>
          </a:lstStyle>
          <a:p>
            <a:pPr algn="ctr" defTabSz="914400" eaLnBrk="1" fontAlgn="t" hangingPunct="1">
              <a:lnSpc>
                <a:spcPct val="80000"/>
              </a:lnSpc>
              <a:spcBef>
                <a:spcPct val="50000"/>
              </a:spcBef>
              <a:defRPr/>
            </a:pPr>
            <a:r>
              <a:rPr lang="ja-JP" altLang="en-US" sz="2800" kern="0" dirty="0">
                <a:latin typeface="Meiryo UI" panose="020B0604030504040204" pitchFamily="50" charset="-128"/>
                <a:ea typeface="Meiryo UI" panose="020B0604030504040204" pitchFamily="50" charset="-128"/>
              </a:rPr>
              <a:t>秘密等の要求など</a:t>
            </a:r>
          </a:p>
          <a:p>
            <a:pPr algn="ctr" defTabSz="914400" eaLnBrk="1" fontAlgn="t" hangingPunct="1">
              <a:lnSpc>
                <a:spcPct val="80000"/>
              </a:lnSpc>
              <a:spcBef>
                <a:spcPct val="50000"/>
              </a:spcBef>
              <a:defRPr/>
            </a:pPr>
            <a:r>
              <a:rPr lang="ja-JP" altLang="en-US" sz="2000" kern="0" dirty="0">
                <a:latin typeface="Meiryo UI" panose="020B0604030504040204" pitchFamily="50" charset="-128"/>
                <a:ea typeface="Meiryo UI" panose="020B0604030504040204" pitchFamily="50" charset="-128"/>
              </a:rPr>
              <a:t>（脅迫し、拒否できない状況に追い込む）</a:t>
            </a:r>
          </a:p>
        </p:txBody>
      </p:sp>
      <p:sp>
        <p:nvSpPr>
          <p:cNvPr id="34" name="角丸四角形 4">
            <a:extLst>
              <a:ext uri="{FF2B5EF4-FFF2-40B4-BE49-F238E27FC236}">
                <a16:creationId xmlns:a16="http://schemas.microsoft.com/office/drawing/2014/main" id="{5D40F592-4B30-50D4-F8E0-A106634ECD60}"/>
              </a:ext>
            </a:extLst>
          </p:cNvPr>
          <p:cNvSpPr>
            <a:spLocks noChangeArrowheads="1"/>
          </p:cNvSpPr>
          <p:nvPr/>
        </p:nvSpPr>
        <p:spPr bwMode="auto">
          <a:xfrm>
            <a:off x="621089" y="6254525"/>
            <a:ext cx="7132637" cy="470618"/>
          </a:xfrm>
          <a:prstGeom prst="roundRect">
            <a:avLst>
              <a:gd name="adj" fmla="val 16667"/>
            </a:avLst>
          </a:prstGeom>
          <a:solidFill>
            <a:srgbClr val="FFFFCC"/>
          </a:solidFill>
          <a:ln w="38100" algn="ctr">
            <a:solidFill>
              <a:srgbClr val="FF0000"/>
            </a:solidFill>
            <a:round/>
            <a:headEnd/>
            <a:tailEnd/>
          </a:ln>
        </p:spPr>
        <p:txBody>
          <a:bodyPr wrap="none" lIns="92075" tIns="46038" rIns="92075" bIns="46038" anchor="ctr"/>
          <a:lstStyle>
            <a:lvl1pPr eaLnBrk="0" hangingPunct="0">
              <a:defRPr kumimoji="1" sz="1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sz="1000">
                <a:solidFill>
                  <a:schemeClr val="tx1"/>
                </a:solidFill>
                <a:latin typeface="Arial" panose="020B0604020202020204" pitchFamily="34" charset="0"/>
                <a:ea typeface="ＭＳ Ｐゴシック" panose="020B0600070205080204" pitchFamily="50" charset="-128"/>
              </a:defRPr>
            </a:lvl9pPr>
          </a:lstStyle>
          <a:p>
            <a:pPr algn="ctr" defTabSz="914400" eaLnBrk="1" fontAlgn="t" hangingPunct="1">
              <a:spcBef>
                <a:spcPct val="50000"/>
              </a:spcBef>
              <a:spcAft>
                <a:spcPct val="0"/>
              </a:spcAft>
              <a:defRPr/>
            </a:pPr>
            <a:r>
              <a:rPr lang="ja-JP" altLang="en-US" sz="2400">
                <a:solidFill>
                  <a:srgbClr val="FF0000"/>
                </a:solidFill>
                <a:highlight>
                  <a:srgbClr val="FFFFCC"/>
                </a:highlight>
                <a:latin typeface="Meiryo UI" panose="020B0604030504040204" pitchFamily="50" charset="-128"/>
                <a:ea typeface="Meiryo UI" panose="020B0604030504040204" pitchFamily="50" charset="-128"/>
              </a:rPr>
              <a:t>不自然な働き掛けに要注意！</a:t>
            </a:r>
          </a:p>
        </p:txBody>
      </p:sp>
      <p:sp>
        <p:nvSpPr>
          <p:cNvPr id="17" name="スライド番号プレースホルダー 4">
            <a:extLst>
              <a:ext uri="{FF2B5EF4-FFF2-40B4-BE49-F238E27FC236}">
                <a16:creationId xmlns:a16="http://schemas.microsoft.com/office/drawing/2014/main" id="{5D045F54-1E60-4933-AA7C-4CD108CEA30F}"/>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51</a:t>
            </a:fld>
            <a:endParaRPr kumimoji="1" lang="ja-JP" altLang="en-US" sz="1400" dirty="0">
              <a:latin typeface="Meiryo UI" panose="020B0604030504040204" pitchFamily="50" charset="-128"/>
              <a:ea typeface="Meiryo UI" panose="020B0604030504040204" pitchFamily="50" charset="-128"/>
            </a:endParaRPr>
          </a:p>
        </p:txBody>
      </p:sp>
      <p:sp>
        <p:nvSpPr>
          <p:cNvPr id="18" name="Rectangle 2">
            <a:extLst>
              <a:ext uri="{FF2B5EF4-FFF2-40B4-BE49-F238E27FC236}">
                <a16:creationId xmlns:a16="http://schemas.microsoft.com/office/drawing/2014/main" id="{49D6EAAF-8037-41C1-9EE8-18C525858764}"/>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sp>
        <p:nvSpPr>
          <p:cNvPr id="19" name="Text Box 4">
            <a:extLst>
              <a:ext uri="{FF2B5EF4-FFF2-40B4-BE49-F238E27FC236}">
                <a16:creationId xmlns:a16="http://schemas.microsoft.com/office/drawing/2014/main" id="{A7036862-F800-4846-BC58-1371C16F4FBE}"/>
              </a:ext>
            </a:extLst>
          </p:cNvPr>
          <p:cNvSpPr txBox="1">
            <a:spLocks noChangeArrowheads="1"/>
          </p:cNvSpPr>
          <p:nvPr/>
        </p:nvSpPr>
        <p:spPr bwMode="auto">
          <a:xfrm>
            <a:off x="120972" y="835548"/>
            <a:ext cx="7081540" cy="461665"/>
          </a:xfrm>
          <a:prstGeom prst="rect">
            <a:avLst/>
          </a:prstGeom>
          <a:noFill/>
          <a:ln>
            <a:noFill/>
          </a:ln>
          <a:effectLst/>
          <a:extLst>
            <a:ext uri="{909E8E84-426E-40DD-AFC4-6F175D3DCCD1}">
              <a14:hiddenFill xmlns:a14="http://schemas.microsoft.com/office/drawing/2010/main">
                <a:solidFill>
                  <a:srgbClr val="00FF00">
                    <a:alpha val="39999"/>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（７）</a:t>
            </a:r>
            <a:r>
              <a:rPr lang="ja-JP" altLang="en-US" sz="2400" dirty="0">
                <a:solidFill>
                  <a:prstClr val="black"/>
                </a:solidFill>
                <a:latin typeface="Meiryo UI" panose="020B0604030504040204" pitchFamily="50" charset="-128"/>
                <a:ea typeface="Meiryo UI" panose="020B0604030504040204" pitchFamily="50" charset="-128"/>
              </a:rPr>
              <a:t>外国の諜報活動（働き掛けの区分）　</a:t>
            </a:r>
          </a:p>
        </p:txBody>
      </p:sp>
      <p:graphicFrame>
        <p:nvGraphicFramePr>
          <p:cNvPr id="20" name="表 19">
            <a:extLst>
              <a:ext uri="{FF2B5EF4-FFF2-40B4-BE49-F238E27FC236}">
                <a16:creationId xmlns:a16="http://schemas.microsoft.com/office/drawing/2014/main" id="{F00FA474-0853-47D4-8C95-0DB5B1477AC0}"/>
              </a:ext>
            </a:extLst>
          </p:cNvPr>
          <p:cNvGraphicFramePr>
            <a:graphicFrameLocks noGrp="1"/>
          </p:cNvGraphicFramePr>
          <p:nvPr>
            <p:extLst>
              <p:ext uri="{D42A27DB-BD31-4B8C-83A1-F6EECF244321}">
                <p14:modId xmlns:p14="http://schemas.microsoft.com/office/powerpoint/2010/main" val="856173740"/>
              </p:ext>
            </p:extLst>
          </p:nvPr>
        </p:nvGraphicFramePr>
        <p:xfrm>
          <a:off x="10069674" y="898066"/>
          <a:ext cx="6348882" cy="407833"/>
        </p:xfrm>
        <a:graphic>
          <a:graphicData uri="http://schemas.openxmlformats.org/drawingml/2006/table">
            <a:tbl>
              <a:tblPr>
                <a:tableStyleId>{5C22544A-7EE6-4342-B048-85BDC9FD1C3A}</a:tableStyleId>
              </a:tblPr>
              <a:tblGrid>
                <a:gridCol w="238936">
                  <a:extLst>
                    <a:ext uri="{9D8B030D-6E8A-4147-A177-3AD203B41FA5}">
                      <a16:colId xmlns:a16="http://schemas.microsoft.com/office/drawing/2014/main" val="2665389408"/>
                    </a:ext>
                  </a:extLst>
                </a:gridCol>
                <a:gridCol w="6109946">
                  <a:extLst>
                    <a:ext uri="{9D8B030D-6E8A-4147-A177-3AD203B41FA5}">
                      <a16:colId xmlns:a16="http://schemas.microsoft.com/office/drawing/2014/main" val="1088992809"/>
                    </a:ext>
                  </a:extLst>
                </a:gridCol>
              </a:tblGrid>
              <a:tr h="407833">
                <a:tc>
                  <a:txBody>
                    <a:bodyPr/>
                    <a:lstStyle/>
                    <a:p>
                      <a:pPr algn="ctr" fontAlgn="ctr"/>
                      <a:r>
                        <a:rPr lang="en-US" altLang="ja-JP" sz="1000" u="none" strike="noStrike" dirty="0">
                          <a:effectLst/>
                        </a:rPr>
                        <a:t>34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tc>
                  <a:txBody>
                    <a:bodyPr/>
                    <a:lstStyle/>
                    <a:p>
                      <a:pPr algn="l" fontAlgn="ctr"/>
                      <a:r>
                        <a:rPr lang="ja-JP" altLang="en-US" sz="1000" u="none" strike="noStrike" dirty="0">
                          <a:effectLst/>
                        </a:rPr>
                        <a:t>カウンターインテリジェンス及び諸外国の事例を紹介した上で、隙のない勤務と私生活において慎重な行動をとることの重要性について記載されているか。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extLst>
                  <a:ext uri="{0D108BD9-81ED-4DB2-BD59-A6C34878D82A}">
                    <a16:rowId xmlns:a16="http://schemas.microsoft.com/office/drawing/2014/main" val="2362276342"/>
                  </a:ext>
                </a:extLst>
              </a:tr>
            </a:tbl>
          </a:graphicData>
        </a:graphic>
      </p:graphicFrame>
    </p:spTree>
    <p:extLst>
      <p:ext uri="{BB962C8B-B14F-4D97-AF65-F5344CB8AC3E}">
        <p14:creationId xmlns:p14="http://schemas.microsoft.com/office/powerpoint/2010/main" val="3886568040"/>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DCB74-1F84-BCEA-1D2E-0AFBFED6D6D1}"/>
            </a:ext>
          </a:extLst>
        </p:cNvPr>
        <p:cNvGrpSpPr/>
        <p:nvPr/>
      </p:nvGrpSpPr>
      <p:grpSpPr>
        <a:xfrm>
          <a:off x="0" y="0"/>
          <a:ext cx="0" cy="0"/>
          <a:chOff x="0" y="0"/>
          <a:chExt cx="0" cy="0"/>
        </a:xfrm>
      </p:grpSpPr>
      <p:sp>
        <p:nvSpPr>
          <p:cNvPr id="51" name="AutoShape 30">
            <a:extLst>
              <a:ext uri="{FF2B5EF4-FFF2-40B4-BE49-F238E27FC236}">
                <a16:creationId xmlns:a16="http://schemas.microsoft.com/office/drawing/2014/main" id="{45D7003B-0975-A305-C4B3-44282A048382}"/>
              </a:ext>
            </a:extLst>
          </p:cNvPr>
          <p:cNvSpPr>
            <a:spLocks noChangeArrowheads="1"/>
          </p:cNvSpPr>
          <p:nvPr/>
        </p:nvSpPr>
        <p:spPr bwMode="auto">
          <a:xfrm rot="16200000">
            <a:off x="6165569" y="1312848"/>
            <a:ext cx="565495" cy="448346"/>
          </a:xfrm>
          <a:prstGeom prst="downArrow">
            <a:avLst>
              <a:gd name="adj1" fmla="val 50000"/>
              <a:gd name="adj2" fmla="val 25000"/>
            </a:avLst>
          </a:prstGeom>
          <a:solidFill>
            <a:srgbClr val="FF7C80"/>
          </a:solidFill>
          <a:ln w="9525">
            <a:solidFill>
              <a:srgbClr val="000000"/>
            </a:solidFill>
            <a:miter lim="800000"/>
            <a:headEnd/>
            <a:tailEnd/>
          </a:ln>
          <a:effectLst/>
        </p:spPr>
        <p:txBody>
          <a:bodyPr anchor="ctr"/>
          <a:lstStyle/>
          <a:p>
            <a:pPr algn="ctr" defTabSz="914400" fontAlgn="t">
              <a:spcBef>
                <a:spcPct val="50000"/>
              </a:spcBef>
              <a:defRPr/>
            </a:pPr>
            <a:endParaRPr lang="ja-JP" altLang="en-US" sz="2585" kern="0">
              <a:solidFill>
                <a:srgbClr val="FF0000"/>
              </a:solidFill>
              <a:latin typeface="Meiryo UI" panose="020B0604030504040204" pitchFamily="50" charset="-128"/>
              <a:ea typeface="Meiryo UI" panose="020B0604030504040204" pitchFamily="50" charset="-128"/>
            </a:endParaRPr>
          </a:p>
        </p:txBody>
      </p:sp>
      <p:sp>
        <p:nvSpPr>
          <p:cNvPr id="52" name="AutoShape 31">
            <a:extLst>
              <a:ext uri="{FF2B5EF4-FFF2-40B4-BE49-F238E27FC236}">
                <a16:creationId xmlns:a16="http://schemas.microsoft.com/office/drawing/2014/main" id="{C90D2644-AA29-AB45-53C3-E3DD76E4A1E1}"/>
              </a:ext>
            </a:extLst>
          </p:cNvPr>
          <p:cNvSpPr>
            <a:spLocks noChangeArrowheads="1"/>
          </p:cNvSpPr>
          <p:nvPr/>
        </p:nvSpPr>
        <p:spPr bwMode="auto">
          <a:xfrm>
            <a:off x="6809868" y="1272076"/>
            <a:ext cx="2427628" cy="518213"/>
          </a:xfrm>
          <a:prstGeom prst="roundRect">
            <a:avLst>
              <a:gd name="adj" fmla="val 16667"/>
            </a:avLst>
          </a:prstGeom>
          <a:noFill/>
          <a:ln w="9525">
            <a:solidFill>
              <a:srgbClr val="000000"/>
            </a:solidFill>
            <a:round/>
            <a:headEnd/>
            <a:tailEnd/>
          </a:ln>
          <a:effectLst/>
        </p:spPr>
        <p:txBody>
          <a:bodyPr anchor="ctr"/>
          <a:lstStyle/>
          <a:p>
            <a:pPr algn="ctr" defTabSz="914400">
              <a:spcBef>
                <a:spcPct val="10000"/>
              </a:spcBef>
              <a:defRPr/>
            </a:pPr>
            <a:r>
              <a:rPr lang="ja-JP" altLang="en-US" sz="2000" i="1" kern="0" dirty="0">
                <a:solidFill>
                  <a:srgbClr val="000000"/>
                </a:solidFill>
                <a:latin typeface="Meiryo UI" panose="020B0604030504040204" pitchFamily="50" charset="-128"/>
                <a:ea typeface="Meiryo UI" panose="020B0604030504040204" pitchFamily="50" charset="-128"/>
              </a:rPr>
              <a:t>ＭＩＣＥ</a:t>
            </a:r>
            <a:r>
              <a:rPr lang="ja-JP" altLang="en-US" sz="2000" kern="0" dirty="0">
                <a:solidFill>
                  <a:srgbClr val="000000"/>
                </a:solidFill>
                <a:latin typeface="Meiryo UI" panose="020B0604030504040204" pitchFamily="50" charset="-128"/>
                <a:ea typeface="Meiryo UI" panose="020B0604030504040204" pitchFamily="50" charset="-128"/>
              </a:rPr>
              <a:t>作戦</a:t>
            </a:r>
          </a:p>
        </p:txBody>
      </p:sp>
      <p:sp>
        <p:nvSpPr>
          <p:cNvPr id="54" name="スライド番号プレースホルダー 4">
            <a:extLst>
              <a:ext uri="{FF2B5EF4-FFF2-40B4-BE49-F238E27FC236}">
                <a16:creationId xmlns:a16="http://schemas.microsoft.com/office/drawing/2014/main" id="{AB22D09D-9E35-4300-B903-0696997669ED}"/>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52</a:t>
            </a:fld>
            <a:endParaRPr kumimoji="1" lang="ja-JP" altLang="en-US" sz="1400" dirty="0">
              <a:latin typeface="Meiryo UI" panose="020B0604030504040204" pitchFamily="50" charset="-128"/>
              <a:ea typeface="Meiryo UI" panose="020B0604030504040204" pitchFamily="50" charset="-128"/>
            </a:endParaRPr>
          </a:p>
        </p:txBody>
      </p:sp>
      <p:sp>
        <p:nvSpPr>
          <p:cNvPr id="55" name="Rectangle 2">
            <a:extLst>
              <a:ext uri="{FF2B5EF4-FFF2-40B4-BE49-F238E27FC236}">
                <a16:creationId xmlns:a16="http://schemas.microsoft.com/office/drawing/2014/main" id="{EE307C17-0980-403B-9135-6BE43FF3A666}"/>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sp>
        <p:nvSpPr>
          <p:cNvPr id="56" name="Text Box 4">
            <a:extLst>
              <a:ext uri="{FF2B5EF4-FFF2-40B4-BE49-F238E27FC236}">
                <a16:creationId xmlns:a16="http://schemas.microsoft.com/office/drawing/2014/main" id="{F2484AA4-ECD1-418B-AED0-F12A1E3D05F1}"/>
              </a:ext>
            </a:extLst>
          </p:cNvPr>
          <p:cNvSpPr txBox="1">
            <a:spLocks noChangeArrowheads="1"/>
          </p:cNvSpPr>
          <p:nvPr/>
        </p:nvSpPr>
        <p:spPr bwMode="auto">
          <a:xfrm>
            <a:off x="120972" y="733948"/>
            <a:ext cx="7081540" cy="461665"/>
          </a:xfrm>
          <a:prstGeom prst="rect">
            <a:avLst/>
          </a:prstGeom>
          <a:noFill/>
          <a:ln>
            <a:noFill/>
          </a:ln>
          <a:effectLst/>
          <a:extLst>
            <a:ext uri="{909E8E84-426E-40DD-AFC4-6F175D3DCCD1}">
              <a14:hiddenFill xmlns:a14="http://schemas.microsoft.com/office/drawing/2010/main">
                <a:solidFill>
                  <a:srgbClr val="00FF00">
                    <a:alpha val="39999"/>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（８）</a:t>
            </a:r>
            <a:r>
              <a:rPr lang="ja-JP" altLang="en-US" sz="2400" dirty="0">
                <a:solidFill>
                  <a:prstClr val="black"/>
                </a:solidFill>
                <a:latin typeface="Meiryo UI" panose="020B0604030504040204" pitchFamily="50" charset="-128"/>
                <a:ea typeface="Meiryo UI" panose="020B0604030504040204" pitchFamily="50" charset="-128"/>
              </a:rPr>
              <a:t>工作の特徴　</a:t>
            </a:r>
          </a:p>
        </p:txBody>
      </p:sp>
      <p:graphicFrame>
        <p:nvGraphicFramePr>
          <p:cNvPr id="57" name="表 56">
            <a:extLst>
              <a:ext uri="{FF2B5EF4-FFF2-40B4-BE49-F238E27FC236}">
                <a16:creationId xmlns:a16="http://schemas.microsoft.com/office/drawing/2014/main" id="{E6B061FE-E83E-43C2-8BD5-D2938DA3F591}"/>
              </a:ext>
            </a:extLst>
          </p:cNvPr>
          <p:cNvGraphicFramePr>
            <a:graphicFrameLocks noGrp="1"/>
          </p:cNvGraphicFramePr>
          <p:nvPr>
            <p:extLst>
              <p:ext uri="{D42A27DB-BD31-4B8C-83A1-F6EECF244321}">
                <p14:modId xmlns:p14="http://schemas.microsoft.com/office/powerpoint/2010/main" val="3344091154"/>
              </p:ext>
            </p:extLst>
          </p:nvPr>
        </p:nvGraphicFramePr>
        <p:xfrm>
          <a:off x="376049" y="2008051"/>
          <a:ext cx="9329057" cy="2047820"/>
        </p:xfrm>
        <a:graphic>
          <a:graphicData uri="http://schemas.openxmlformats.org/drawingml/2006/table">
            <a:tbl>
              <a:tblPr firstRow="1" bandRow="1"/>
              <a:tblGrid>
                <a:gridCol w="1684413">
                  <a:extLst>
                    <a:ext uri="{9D8B030D-6E8A-4147-A177-3AD203B41FA5}">
                      <a16:colId xmlns:a16="http://schemas.microsoft.com/office/drawing/2014/main" val="20000"/>
                    </a:ext>
                  </a:extLst>
                </a:gridCol>
                <a:gridCol w="2703115">
                  <a:extLst>
                    <a:ext uri="{9D8B030D-6E8A-4147-A177-3AD203B41FA5}">
                      <a16:colId xmlns:a16="http://schemas.microsoft.com/office/drawing/2014/main" val="20001"/>
                    </a:ext>
                  </a:extLst>
                </a:gridCol>
                <a:gridCol w="4941529">
                  <a:extLst>
                    <a:ext uri="{9D8B030D-6E8A-4147-A177-3AD203B41FA5}">
                      <a16:colId xmlns:a16="http://schemas.microsoft.com/office/drawing/2014/main" val="1472728599"/>
                    </a:ext>
                  </a:extLst>
                </a:gridCol>
              </a:tblGrid>
              <a:tr h="351640">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700" b="0" dirty="0">
                          <a:solidFill>
                            <a:schemeClr val="bg1"/>
                          </a:solidFill>
                          <a:latin typeface="Meiryo UI" panose="020B0604030504040204" pitchFamily="50" charset="-128"/>
                          <a:ea typeface="Meiryo UI" panose="020B0604030504040204" pitchFamily="50" charset="-128"/>
                        </a:rPr>
                        <a:t>記号</a:t>
                      </a:r>
                    </a:p>
                  </a:txBody>
                  <a:tcPr marT="42203" marB="42203"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700" b="0" dirty="0">
                          <a:solidFill>
                            <a:schemeClr val="bg1"/>
                          </a:solidFill>
                          <a:latin typeface="Meiryo UI" panose="020B0604030504040204" pitchFamily="50" charset="-128"/>
                          <a:ea typeface="Meiryo UI" panose="020B0604030504040204" pitchFamily="50" charset="-128"/>
                        </a:rPr>
                        <a:t>意味</a:t>
                      </a:r>
                    </a:p>
                  </a:txBody>
                  <a:tcPr marT="42203" marB="42203"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defTabSz="914400">
                        <a:spcBef>
                          <a:spcPct val="20000"/>
                        </a:spcBef>
                        <a:defRPr/>
                      </a:pPr>
                      <a:r>
                        <a:rPr lang="en-US" altLang="ja-JP" sz="1800" b="0" kern="0" dirty="0">
                          <a:solidFill>
                            <a:schemeClr val="bg1"/>
                          </a:solidFill>
                          <a:latin typeface="Meiryo UI" panose="020B0604030504040204" pitchFamily="50" charset="-128"/>
                          <a:ea typeface="Meiryo UI" panose="020B0604030504040204" pitchFamily="50" charset="-128"/>
                        </a:rPr>
                        <a:t>H12.9</a:t>
                      </a:r>
                      <a:r>
                        <a:rPr lang="ja-JP" altLang="en-US" sz="1800" b="0" kern="0" dirty="0">
                          <a:solidFill>
                            <a:schemeClr val="bg1"/>
                          </a:solidFill>
                          <a:latin typeface="Meiryo UI" panose="020B0604030504040204" pitchFamily="50" charset="-128"/>
                          <a:ea typeface="Meiryo UI" panose="020B0604030504040204" pitchFamily="50" charset="-128"/>
                        </a:rPr>
                        <a:t>秘密漏えい事件の場合</a:t>
                      </a:r>
                    </a:p>
                  </a:txBody>
                  <a:tcPr marT="42203" marB="42203"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10000"/>
                  </a:ext>
                </a:extLst>
              </a:tr>
              <a:tr h="33670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700" dirty="0">
                          <a:latin typeface="Meiryo UI" panose="020B0604030504040204" pitchFamily="50" charset="-128"/>
                          <a:ea typeface="Meiryo UI" panose="020B0604030504040204" pitchFamily="50" charset="-128"/>
                        </a:rPr>
                        <a:t>Ｍ</a:t>
                      </a:r>
                      <a:endParaRPr kumimoji="1" lang="en-US" altLang="ja-JP" sz="1700" dirty="0">
                        <a:latin typeface="Meiryo UI" panose="020B0604030504040204" pitchFamily="50" charset="-128"/>
                        <a:ea typeface="Meiryo UI" panose="020B0604030504040204" pitchFamily="50" charset="-128"/>
                      </a:endParaRPr>
                    </a:p>
                  </a:txBody>
                  <a:tcPr marT="42203" marB="42203"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700" dirty="0">
                          <a:latin typeface="Meiryo UI" panose="020B0604030504040204" pitchFamily="50" charset="-128"/>
                          <a:ea typeface="Meiryo UI" panose="020B0604030504040204" pitchFamily="50" charset="-128"/>
                        </a:rPr>
                        <a:t>金</a:t>
                      </a:r>
                    </a:p>
                  </a:txBody>
                  <a:tcPr marT="42203" marB="42203"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defTabSz="914400">
                        <a:lnSpc>
                          <a:spcPct val="75000"/>
                        </a:lnSpc>
                        <a:spcBef>
                          <a:spcPct val="20000"/>
                        </a:spcBef>
                        <a:defRPr/>
                      </a:pPr>
                      <a:r>
                        <a:rPr lang="ja-JP" altLang="en-US" sz="1700" kern="0" dirty="0">
                          <a:solidFill>
                            <a:srgbClr val="000000"/>
                          </a:solidFill>
                          <a:latin typeface="Meiryo UI" panose="020B0604030504040204" pitchFamily="50" charset="-128"/>
                          <a:ea typeface="Meiryo UI" panose="020B0604030504040204" pitchFamily="50" charset="-128"/>
                        </a:rPr>
                        <a:t>自由に使える金が不足・息子の葬儀に多額の香典</a:t>
                      </a:r>
                    </a:p>
                  </a:txBody>
                  <a:tcPr marT="42203" marB="42203" anchor="ct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val="10001"/>
                  </a:ext>
                </a:extLst>
              </a:tr>
              <a:tr h="345162">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700" dirty="0">
                          <a:latin typeface="Meiryo UI" panose="020B0604030504040204" pitchFamily="50" charset="-128"/>
                          <a:ea typeface="Meiryo UI" panose="020B0604030504040204" pitchFamily="50" charset="-128"/>
                        </a:rPr>
                        <a:t>Ｉ</a:t>
                      </a:r>
                    </a:p>
                  </a:txBody>
                  <a:tcPr marT="42203" marB="42203"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700" dirty="0">
                          <a:latin typeface="Meiryo UI" panose="020B0604030504040204" pitchFamily="50" charset="-128"/>
                          <a:ea typeface="Meiryo UI" panose="020B0604030504040204" pitchFamily="50" charset="-128"/>
                        </a:rPr>
                        <a:t>イデオロギー・信条</a:t>
                      </a:r>
                    </a:p>
                  </a:txBody>
                  <a:tcPr marT="42203" marB="42203"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defTabSz="914400">
                        <a:lnSpc>
                          <a:spcPct val="75000"/>
                        </a:lnSpc>
                        <a:spcBef>
                          <a:spcPct val="20000"/>
                        </a:spcBef>
                        <a:defRPr/>
                      </a:pPr>
                      <a:r>
                        <a:rPr lang="ja-JP" altLang="en-US" sz="1700" kern="0" dirty="0">
                          <a:solidFill>
                            <a:srgbClr val="000000"/>
                          </a:solidFill>
                          <a:latin typeface="Meiryo UI" panose="020B0604030504040204" pitchFamily="50" charset="-128"/>
                          <a:ea typeface="Meiryo UI" panose="020B0604030504040204" pitchFamily="50" charset="-128"/>
                        </a:rPr>
                        <a:t>ロシア防衛駐在官を目標・宗教に対する大佐の理解</a:t>
                      </a:r>
                    </a:p>
                  </a:txBody>
                  <a:tcPr marT="42203" marB="42203"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extLst>
                  <a:ext uri="{0D108BD9-81ED-4DB2-BD59-A6C34878D82A}">
                    <a16:rowId xmlns:a16="http://schemas.microsoft.com/office/drawing/2014/main" val="10002"/>
                  </a:ext>
                </a:extLst>
              </a:tr>
              <a:tr h="514475">
                <a:tc>
                  <a:txBody>
                    <a:bodyPr/>
                    <a:lstStyle/>
                    <a:p>
                      <a:pPr algn="ctr"/>
                      <a:r>
                        <a:rPr kumimoji="1" lang="ja-JP" altLang="en-US" sz="1700" dirty="0">
                          <a:latin typeface="Meiryo UI" panose="020B0604030504040204" pitchFamily="50" charset="-128"/>
                          <a:ea typeface="Meiryo UI" panose="020B0604030504040204" pitchFamily="50" charset="-128"/>
                        </a:rPr>
                        <a:t>Ｃ</a:t>
                      </a:r>
                    </a:p>
                  </a:txBody>
                  <a:tcPr marT="42203" marB="42203"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r>
                        <a:rPr kumimoji="1" lang="ja-JP" altLang="en-US" sz="1700" dirty="0">
                          <a:latin typeface="Meiryo UI" panose="020B0604030504040204" pitchFamily="50" charset="-128"/>
                          <a:ea typeface="Meiryo UI" panose="020B0604030504040204" pitchFamily="50" charset="-128"/>
                        </a:rPr>
                        <a:t>譲歩・脅迫</a:t>
                      </a:r>
                    </a:p>
                  </a:txBody>
                  <a:tcPr marT="42203" marB="42203"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pPr defTabSz="914400">
                        <a:lnSpc>
                          <a:spcPct val="75000"/>
                        </a:lnSpc>
                        <a:spcBef>
                          <a:spcPct val="20000"/>
                        </a:spcBef>
                        <a:defRPr/>
                      </a:pPr>
                      <a:r>
                        <a:rPr lang="ja-JP" altLang="en-US" sz="1700" kern="0" dirty="0">
                          <a:solidFill>
                            <a:srgbClr val="000000"/>
                          </a:solidFill>
                          <a:latin typeface="Meiryo UI" panose="020B0604030504040204" pitchFamily="50" charset="-128"/>
                          <a:ea typeface="Meiryo UI" panose="020B0604030504040204" pitchFamily="50" charset="-128"/>
                        </a:rPr>
                        <a:t>・金銭授受に伴う秘密文書等の要求</a:t>
                      </a:r>
                      <a:endParaRPr lang="en-US" altLang="ja-JP" sz="1700" kern="0" dirty="0">
                        <a:solidFill>
                          <a:srgbClr val="000000"/>
                        </a:solidFill>
                        <a:latin typeface="Meiryo UI" panose="020B0604030504040204" pitchFamily="50" charset="-128"/>
                        <a:ea typeface="Meiryo UI" panose="020B0604030504040204" pitchFamily="50" charset="-128"/>
                      </a:endParaRPr>
                    </a:p>
                    <a:p>
                      <a:pPr defTabSz="914400">
                        <a:lnSpc>
                          <a:spcPct val="75000"/>
                        </a:lnSpc>
                        <a:spcBef>
                          <a:spcPct val="20000"/>
                        </a:spcBef>
                        <a:defRPr/>
                      </a:pPr>
                      <a:r>
                        <a:rPr lang="ja-JP" altLang="en-US" sz="1700" kern="0" dirty="0">
                          <a:solidFill>
                            <a:srgbClr val="000000"/>
                          </a:solidFill>
                          <a:latin typeface="Meiryo UI" panose="020B0604030504040204" pitchFamily="50" charset="-128"/>
                          <a:ea typeface="Meiryo UI" panose="020B0604030504040204" pitchFamily="50" charset="-128"/>
                        </a:rPr>
                        <a:t>・大佐の態度の変化に伴う恐怖感</a:t>
                      </a:r>
                      <a:endParaRPr kumimoji="1" lang="ja-JP" altLang="en-US" sz="1700" dirty="0">
                        <a:latin typeface="Meiryo UI" panose="020B0604030504040204" pitchFamily="50" charset="-128"/>
                        <a:ea typeface="Meiryo UI" panose="020B0604030504040204" pitchFamily="50" charset="-128"/>
                      </a:endParaRPr>
                    </a:p>
                  </a:txBody>
                  <a:tcPr marT="42203" marB="42203"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extLst>
                  <a:ext uri="{0D108BD9-81ED-4DB2-BD59-A6C34878D82A}">
                    <a16:rowId xmlns:a16="http://schemas.microsoft.com/office/drawing/2014/main" val="2011341588"/>
                  </a:ext>
                </a:extLst>
              </a:tr>
              <a:tr h="475604">
                <a:tc>
                  <a:txBody>
                    <a:bodyPr/>
                    <a:lstStyle/>
                    <a:p>
                      <a:pPr algn="ctr"/>
                      <a:r>
                        <a:rPr kumimoji="1" lang="ja-JP" altLang="en-US" sz="1700" dirty="0">
                          <a:latin typeface="Meiryo UI" panose="020B0604030504040204" pitchFamily="50" charset="-128"/>
                          <a:ea typeface="Meiryo UI" panose="020B0604030504040204" pitchFamily="50" charset="-128"/>
                        </a:rPr>
                        <a:t>Ｅ</a:t>
                      </a:r>
                    </a:p>
                  </a:txBody>
                  <a:tcPr marT="42203" marB="42203"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9EDF4"/>
                    </a:solidFill>
                  </a:tcPr>
                </a:tc>
                <a:tc>
                  <a:txBody>
                    <a:bodyPr/>
                    <a:lstStyle/>
                    <a:p>
                      <a:r>
                        <a:rPr kumimoji="1" lang="ja-JP" altLang="en-US" sz="1700" dirty="0">
                          <a:latin typeface="Meiryo UI" panose="020B0604030504040204" pitchFamily="50" charset="-128"/>
                          <a:ea typeface="Meiryo UI" panose="020B0604030504040204" pitchFamily="50" charset="-128"/>
                        </a:rPr>
                        <a:t>エゴ・自尊心</a:t>
                      </a:r>
                    </a:p>
                  </a:txBody>
                  <a:tcPr marT="42203" marB="42203"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9EDF4"/>
                    </a:solidFill>
                  </a:tcPr>
                </a:tc>
                <a:tc>
                  <a:txBody>
                    <a:bodyPr/>
                    <a:lstStyle/>
                    <a:p>
                      <a:r>
                        <a:rPr kumimoji="1" lang="ja-JP" altLang="en-US" sz="1700" dirty="0">
                          <a:latin typeface="Meiryo UI" panose="020B0604030504040204" pitchFamily="50" charset="-128"/>
                          <a:ea typeface="Meiryo UI" panose="020B0604030504040204" pitchFamily="50" charset="-128"/>
                        </a:rPr>
                        <a:t>ロシア関連の自負心</a:t>
                      </a:r>
                    </a:p>
                  </a:txBody>
                  <a:tcPr marT="42203" marB="42203"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extLst>
                  <a:ext uri="{0D108BD9-81ED-4DB2-BD59-A6C34878D82A}">
                    <a16:rowId xmlns:a16="http://schemas.microsoft.com/office/drawing/2014/main" val="1660950423"/>
                  </a:ext>
                </a:extLst>
              </a:tr>
            </a:tbl>
          </a:graphicData>
        </a:graphic>
      </p:graphicFrame>
      <p:graphicFrame>
        <p:nvGraphicFramePr>
          <p:cNvPr id="58" name="object 4">
            <a:extLst>
              <a:ext uri="{FF2B5EF4-FFF2-40B4-BE49-F238E27FC236}">
                <a16:creationId xmlns:a16="http://schemas.microsoft.com/office/drawing/2014/main" id="{A2B68B94-151A-43BA-BEFB-B79CF073B663}"/>
              </a:ext>
            </a:extLst>
          </p:cNvPr>
          <p:cNvGraphicFramePr>
            <a:graphicFrameLocks noGrp="1"/>
          </p:cNvGraphicFramePr>
          <p:nvPr>
            <p:extLst>
              <p:ext uri="{D42A27DB-BD31-4B8C-83A1-F6EECF244321}">
                <p14:modId xmlns:p14="http://schemas.microsoft.com/office/powerpoint/2010/main" val="32705575"/>
              </p:ext>
            </p:extLst>
          </p:nvPr>
        </p:nvGraphicFramePr>
        <p:xfrm>
          <a:off x="255932" y="4169422"/>
          <a:ext cx="9329055" cy="2619566"/>
        </p:xfrm>
        <a:graphic>
          <a:graphicData uri="http://schemas.openxmlformats.org/drawingml/2006/table">
            <a:tbl>
              <a:tblPr firstRow="1" bandRow="1">
                <a:tableStyleId>{2D5ABB26-0587-4C30-8999-92F81FD0307C}</a:tableStyleId>
              </a:tblPr>
              <a:tblGrid>
                <a:gridCol w="1609813">
                  <a:extLst>
                    <a:ext uri="{9D8B030D-6E8A-4147-A177-3AD203B41FA5}">
                      <a16:colId xmlns:a16="http://schemas.microsoft.com/office/drawing/2014/main" val="20001"/>
                    </a:ext>
                  </a:extLst>
                </a:gridCol>
                <a:gridCol w="7719242">
                  <a:extLst>
                    <a:ext uri="{9D8B030D-6E8A-4147-A177-3AD203B41FA5}">
                      <a16:colId xmlns:a16="http://schemas.microsoft.com/office/drawing/2014/main" val="20002"/>
                    </a:ext>
                  </a:extLst>
                </a:gridCol>
              </a:tblGrid>
              <a:tr h="231966">
                <a:tc>
                  <a:txBody>
                    <a:bodyPr/>
                    <a:lstStyle/>
                    <a:p>
                      <a:pPr marL="103505" algn="ctr">
                        <a:lnSpc>
                          <a:spcPct val="100000"/>
                        </a:lnSpc>
                        <a:spcBef>
                          <a:spcPts val="350"/>
                        </a:spcBef>
                      </a:pPr>
                      <a:r>
                        <a:rPr sz="1400" b="0" spc="10" dirty="0">
                          <a:latin typeface="Meiryo UI" panose="020B0604030504040204" pitchFamily="50" charset="-128"/>
                          <a:ea typeface="Meiryo UI" panose="020B0604030504040204" pitchFamily="50" charset="-128"/>
                          <a:cs typeface="ＭＳ Ｐゴシック"/>
                        </a:rPr>
                        <a:t>事案</a:t>
                      </a:r>
                      <a:r>
                        <a:rPr sz="1400" b="0" dirty="0">
                          <a:latin typeface="Meiryo UI" panose="020B0604030504040204" pitchFamily="50" charset="-128"/>
                          <a:ea typeface="Meiryo UI" panose="020B0604030504040204" pitchFamily="50" charset="-128"/>
                          <a:cs typeface="ＭＳ Ｐゴシック"/>
                        </a:rPr>
                        <a:t>名等</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1905" algn="ctr">
                        <a:lnSpc>
                          <a:spcPct val="100000"/>
                        </a:lnSpc>
                        <a:spcBef>
                          <a:spcPts val="350"/>
                        </a:spcBef>
                      </a:pPr>
                      <a:r>
                        <a:rPr sz="1400" b="0" spc="10" dirty="0">
                          <a:latin typeface="Meiryo UI" panose="020B0604030504040204" pitchFamily="50" charset="-128"/>
                          <a:ea typeface="Meiryo UI" panose="020B0604030504040204" pitchFamily="50" charset="-128"/>
                          <a:cs typeface="ＭＳ Ｐゴシック"/>
                        </a:rPr>
                        <a:t>概要</a:t>
                      </a:r>
                      <a:endParaRPr sz="1400" b="0" dirty="0">
                        <a:latin typeface="Meiryo UI" panose="020B0604030504040204" pitchFamily="50" charset="-128"/>
                        <a:ea typeface="Meiryo UI" panose="020B0604030504040204" pitchFamily="50" charset="-128"/>
                        <a:cs typeface="ＭＳ Ｐゴシック"/>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1618048">
                <a:tc>
                  <a:txBody>
                    <a:bodyPr/>
                    <a:lstStyle/>
                    <a:p>
                      <a:pPr marL="85090" marR="212725" algn="just">
                        <a:lnSpc>
                          <a:spcPct val="100000"/>
                        </a:lnSpc>
                        <a:spcBef>
                          <a:spcPts val="355"/>
                        </a:spcBef>
                      </a:pPr>
                      <a:r>
                        <a:rPr sz="1400" dirty="0" err="1">
                          <a:latin typeface="Meiryo UI" panose="020B0604030504040204" pitchFamily="50" charset="-128"/>
                          <a:ea typeface="Meiryo UI" panose="020B0604030504040204" pitchFamily="50" charset="-128"/>
                          <a:cs typeface="ＭＳ Ｐゴシック"/>
                        </a:rPr>
                        <a:t>ボガチョンコ</a:t>
                      </a:r>
                      <a:r>
                        <a:rPr sz="1400" spc="-5" dirty="0" err="1">
                          <a:latin typeface="Meiryo UI" panose="020B0604030504040204" pitchFamily="50" charset="-128"/>
                          <a:ea typeface="Meiryo UI" panose="020B0604030504040204" pitchFamily="50" charset="-128"/>
                          <a:cs typeface="ＭＳ Ｐゴシック"/>
                        </a:rPr>
                        <a:t>フ</a:t>
                      </a:r>
                      <a:r>
                        <a:rPr sz="1400" dirty="0" err="1">
                          <a:latin typeface="Meiryo UI" panose="020B0604030504040204" pitchFamily="50" charset="-128"/>
                          <a:ea typeface="Meiryo UI" panose="020B0604030504040204" pitchFamily="50" charset="-128"/>
                          <a:cs typeface="ＭＳ Ｐゴシック"/>
                        </a:rPr>
                        <a:t>事件</a:t>
                      </a:r>
                      <a:endParaRPr lang="en-US" altLang="ja-JP" sz="1400" dirty="0">
                        <a:latin typeface="Meiryo UI" panose="020B0604030504040204" pitchFamily="50" charset="-128"/>
                        <a:ea typeface="Meiryo UI" panose="020B0604030504040204" pitchFamily="50" charset="-128"/>
                        <a:cs typeface="ＭＳ Ｐゴシック"/>
                      </a:endParaRPr>
                    </a:p>
                    <a:p>
                      <a:pPr marL="85090" marR="212725" algn="just">
                        <a:lnSpc>
                          <a:spcPct val="100000"/>
                        </a:lnSpc>
                        <a:spcBef>
                          <a:spcPts val="355"/>
                        </a:spcBef>
                      </a:pPr>
                      <a:r>
                        <a:rPr lang="en-US" altLang="ja-JP" sz="1400" dirty="0">
                          <a:latin typeface="Meiryo UI" panose="020B0604030504040204" pitchFamily="50" charset="-128"/>
                          <a:ea typeface="Meiryo UI" panose="020B0604030504040204" pitchFamily="50" charset="-128"/>
                          <a:cs typeface="ＭＳ Ｐゴシック"/>
                        </a:rPr>
                        <a:t>(</a:t>
                      </a:r>
                      <a:r>
                        <a:rPr sz="1400" dirty="0">
                          <a:latin typeface="Meiryo UI" panose="020B0604030504040204" pitchFamily="50" charset="-128"/>
                          <a:ea typeface="Meiryo UI" panose="020B0604030504040204" pitchFamily="50" charset="-128"/>
                          <a:cs typeface="ＭＳ Ｐゴシック"/>
                        </a:rPr>
                        <a:t>平成</a:t>
                      </a:r>
                      <a:r>
                        <a:rPr sz="1400" spc="5" dirty="0">
                          <a:latin typeface="Meiryo UI" panose="020B0604030504040204" pitchFamily="50" charset="-128"/>
                          <a:ea typeface="Meiryo UI" panose="020B0604030504040204" pitchFamily="50" charset="-128"/>
                          <a:cs typeface="ＭＳ Ｐゴシック"/>
                        </a:rPr>
                        <a:t>12</a:t>
                      </a:r>
                      <a:r>
                        <a:rPr sz="1400" dirty="0">
                          <a:latin typeface="Meiryo UI" panose="020B0604030504040204" pitchFamily="50" charset="-128"/>
                          <a:ea typeface="Meiryo UI" panose="020B0604030504040204" pitchFamily="50" charset="-128"/>
                          <a:cs typeface="ＭＳ Ｐゴシック"/>
                        </a:rPr>
                        <a:t>年</a:t>
                      </a:r>
                      <a:r>
                        <a:rPr lang="en-US" altLang="ja-JP" sz="1400" dirty="0">
                          <a:latin typeface="Meiryo UI" panose="020B0604030504040204" pitchFamily="50" charset="-128"/>
                          <a:ea typeface="Meiryo UI" panose="020B0604030504040204" pitchFamily="50" charset="-128"/>
                          <a:cs typeface="ＭＳ Ｐゴシック"/>
                        </a:rPr>
                        <a:t>9</a:t>
                      </a:r>
                      <a:r>
                        <a:rPr lang="ja-JP" altLang="en-US" sz="1400" dirty="0">
                          <a:latin typeface="Meiryo UI" panose="020B0604030504040204" pitchFamily="50" charset="-128"/>
                          <a:ea typeface="Meiryo UI" panose="020B0604030504040204" pitchFamily="50" charset="-128"/>
                          <a:cs typeface="ＭＳ Ｐゴシック"/>
                        </a:rPr>
                        <a:t>月）</a:t>
                      </a:r>
                      <a:endParaRPr sz="1400" dirty="0">
                        <a:latin typeface="Meiryo UI" panose="020B0604030504040204" pitchFamily="50" charset="-128"/>
                        <a:ea typeface="Meiryo UI" panose="020B0604030504040204" pitchFamily="50" charset="-128"/>
                        <a:cs typeface="ＭＳ Ｐゴシック"/>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370840" marR="79375" indent="-285750">
                        <a:lnSpc>
                          <a:spcPct val="100000"/>
                        </a:lnSpc>
                        <a:spcBef>
                          <a:spcPts val="355"/>
                        </a:spcBef>
                        <a:buFont typeface="Arial" panose="020B0604020202020204" pitchFamily="34" charset="0"/>
                        <a:buChar char="•"/>
                      </a:pPr>
                      <a:r>
                        <a:rPr sz="1400" u="none" dirty="0">
                          <a:solidFill>
                            <a:schemeClr val="tx1"/>
                          </a:solidFill>
                          <a:latin typeface="Meiryo UI" panose="020B0604030504040204" pitchFamily="50" charset="-128"/>
                          <a:ea typeface="Meiryo UI" panose="020B0604030504040204" pitchFamily="50" charset="-128"/>
                          <a:cs typeface="ＭＳ Ｐゴシック"/>
                        </a:rPr>
                        <a:t>平成</a:t>
                      </a:r>
                      <a:r>
                        <a:rPr lang="en-US" altLang="ja-JP" sz="1400" u="none" dirty="0">
                          <a:solidFill>
                            <a:schemeClr val="tx1"/>
                          </a:solidFill>
                          <a:latin typeface="Meiryo UI" panose="020B0604030504040204" pitchFamily="50" charset="-128"/>
                          <a:ea typeface="Meiryo UI" panose="020B0604030504040204" pitchFamily="50" charset="-128"/>
                          <a:cs typeface="ＭＳ Ｐゴシック"/>
                        </a:rPr>
                        <a:t>11</a:t>
                      </a:r>
                      <a:r>
                        <a:rPr sz="1400" u="none" dirty="0">
                          <a:solidFill>
                            <a:schemeClr val="tx1"/>
                          </a:solidFill>
                          <a:latin typeface="Meiryo UI" panose="020B0604030504040204" pitchFamily="50" charset="-128"/>
                          <a:ea typeface="Meiryo UI" panose="020B0604030504040204" pitchFamily="50" charset="-128"/>
                          <a:cs typeface="ＭＳ Ｐゴシック"/>
                        </a:rPr>
                        <a:t>年</a:t>
                      </a:r>
                      <a:r>
                        <a:rPr lang="en-US" altLang="ja-JP" sz="1400" u="none" dirty="0">
                          <a:solidFill>
                            <a:schemeClr val="tx1"/>
                          </a:solidFill>
                          <a:latin typeface="Meiryo UI" panose="020B0604030504040204" pitchFamily="50" charset="-128"/>
                          <a:ea typeface="Meiryo UI" panose="020B0604030504040204" pitchFamily="50" charset="-128"/>
                          <a:cs typeface="ＭＳ Ｐゴシック"/>
                        </a:rPr>
                        <a:t>1</a:t>
                      </a:r>
                      <a:r>
                        <a:rPr sz="1400" u="none" dirty="0">
                          <a:solidFill>
                            <a:schemeClr val="tx1"/>
                          </a:solidFill>
                          <a:latin typeface="Meiryo UI" panose="020B0604030504040204" pitchFamily="50" charset="-128"/>
                          <a:ea typeface="Meiryo UI" panose="020B0604030504040204" pitchFamily="50" charset="-128"/>
                          <a:cs typeface="ＭＳ Ｐゴシック"/>
                        </a:rPr>
                        <a:t>月、防衛研究所</a:t>
                      </a:r>
                      <a:r>
                        <a:rPr sz="1400" u="none" spc="-10" dirty="0">
                          <a:solidFill>
                            <a:schemeClr val="tx1"/>
                          </a:solidFill>
                          <a:latin typeface="Meiryo UI" panose="020B0604030504040204" pitchFamily="50" charset="-128"/>
                          <a:ea typeface="Meiryo UI" panose="020B0604030504040204" pitchFamily="50" charset="-128"/>
                          <a:cs typeface="ＭＳ Ｐゴシック"/>
                        </a:rPr>
                        <a:t>所</a:t>
                      </a:r>
                      <a:r>
                        <a:rPr sz="1400" u="none" dirty="0">
                          <a:solidFill>
                            <a:schemeClr val="tx1"/>
                          </a:solidFill>
                          <a:latin typeface="Meiryo UI" panose="020B0604030504040204" pitchFamily="50" charset="-128"/>
                          <a:ea typeface="Meiryo UI" panose="020B0604030504040204" pitchFamily="50" charset="-128"/>
                          <a:cs typeface="ＭＳ Ｐゴシック"/>
                        </a:rPr>
                        <a:t>属の</a:t>
                      </a:r>
                      <a:r>
                        <a:rPr lang="en-US" altLang="ja-JP" sz="1400" u="none" dirty="0">
                          <a:solidFill>
                            <a:schemeClr val="tx1"/>
                          </a:solidFill>
                          <a:latin typeface="Meiryo UI" panose="020B0604030504040204" pitchFamily="50" charset="-128"/>
                          <a:ea typeface="Meiryo UI" panose="020B0604030504040204" pitchFamily="50" charset="-128"/>
                          <a:cs typeface="ＭＳ Ｐゴシック"/>
                        </a:rPr>
                        <a:t>3</a:t>
                      </a:r>
                      <a:r>
                        <a:rPr sz="1400" u="none" dirty="0">
                          <a:solidFill>
                            <a:schemeClr val="tx1"/>
                          </a:solidFill>
                          <a:latin typeface="Meiryo UI" panose="020B0604030504040204" pitchFamily="50" charset="-128"/>
                          <a:ea typeface="Meiryo UI" panose="020B0604030504040204" pitchFamily="50" charset="-128"/>
                          <a:cs typeface="ＭＳ Ｐゴシック"/>
                        </a:rPr>
                        <a:t>等</a:t>
                      </a:r>
                      <a:r>
                        <a:rPr sz="1400" u="none" spc="-15" dirty="0">
                          <a:solidFill>
                            <a:schemeClr val="tx1"/>
                          </a:solidFill>
                          <a:latin typeface="Meiryo UI" panose="020B0604030504040204" pitchFamily="50" charset="-128"/>
                          <a:ea typeface="Meiryo UI" panose="020B0604030504040204" pitchFamily="50" charset="-128"/>
                          <a:cs typeface="ＭＳ Ｐゴシック"/>
                        </a:rPr>
                        <a:t>海</a:t>
                      </a:r>
                      <a:r>
                        <a:rPr sz="1400" u="none" dirty="0">
                          <a:solidFill>
                            <a:schemeClr val="tx1"/>
                          </a:solidFill>
                          <a:latin typeface="Meiryo UI" panose="020B0604030504040204" pitchFamily="50" charset="-128"/>
                          <a:ea typeface="Meiryo UI" panose="020B0604030504040204" pitchFamily="50" charset="-128"/>
                          <a:cs typeface="ＭＳ Ｐゴシック"/>
                        </a:rPr>
                        <a:t>佐は</a:t>
                      </a:r>
                      <a:r>
                        <a:rPr sz="1400" u="none" spc="-10" dirty="0">
                          <a:solidFill>
                            <a:schemeClr val="tx1"/>
                          </a:solidFill>
                          <a:latin typeface="Meiryo UI" panose="020B0604030504040204" pitchFamily="50" charset="-128"/>
                          <a:ea typeface="Meiryo UI" panose="020B0604030504040204" pitchFamily="50" charset="-128"/>
                          <a:cs typeface="ＭＳ Ｐゴシック"/>
                        </a:rPr>
                        <a:t>、</a:t>
                      </a:r>
                      <a:r>
                        <a:rPr sz="1400" u="none" spc="-15" dirty="0">
                          <a:solidFill>
                            <a:schemeClr val="tx1"/>
                          </a:solidFill>
                          <a:latin typeface="Meiryo UI" panose="020B0604030504040204" pitchFamily="50" charset="-128"/>
                          <a:ea typeface="Meiryo UI" panose="020B0604030504040204" pitchFamily="50" charset="-128"/>
                          <a:cs typeface="ＭＳ Ｐゴシック"/>
                        </a:rPr>
                        <a:t>都</a:t>
                      </a:r>
                      <a:r>
                        <a:rPr sz="1400" u="none" dirty="0">
                          <a:solidFill>
                            <a:schemeClr val="tx1"/>
                          </a:solidFill>
                          <a:latin typeface="Meiryo UI" panose="020B0604030504040204" pitchFamily="50" charset="-128"/>
                          <a:ea typeface="Meiryo UI" panose="020B0604030504040204" pitchFamily="50" charset="-128"/>
                          <a:cs typeface="ＭＳ Ｐゴシック"/>
                        </a:rPr>
                        <a:t>内</a:t>
                      </a:r>
                      <a:r>
                        <a:rPr sz="1400" u="none" spc="-10" dirty="0">
                          <a:solidFill>
                            <a:schemeClr val="tx1"/>
                          </a:solidFill>
                          <a:latin typeface="Meiryo UI" panose="020B0604030504040204" pitchFamily="50" charset="-128"/>
                          <a:ea typeface="Meiryo UI" panose="020B0604030504040204" pitchFamily="50" charset="-128"/>
                          <a:cs typeface="ＭＳ Ｐゴシック"/>
                        </a:rPr>
                        <a:t>で</a:t>
                      </a:r>
                      <a:r>
                        <a:rPr sz="1400" u="none" dirty="0">
                          <a:solidFill>
                            <a:schemeClr val="tx1"/>
                          </a:solidFill>
                          <a:latin typeface="Meiryo UI" panose="020B0604030504040204" pitchFamily="50" charset="-128"/>
                          <a:ea typeface="Meiryo UI" panose="020B0604030504040204" pitchFamily="50" charset="-128"/>
                          <a:cs typeface="ＭＳ Ｐゴシック"/>
                        </a:rPr>
                        <a:t>開催</a:t>
                      </a:r>
                      <a:r>
                        <a:rPr sz="1400" u="none" spc="-10" dirty="0">
                          <a:solidFill>
                            <a:schemeClr val="tx1"/>
                          </a:solidFill>
                          <a:latin typeface="Meiryo UI" panose="020B0604030504040204" pitchFamily="50" charset="-128"/>
                          <a:ea typeface="Meiryo UI" panose="020B0604030504040204" pitchFamily="50" charset="-128"/>
                          <a:cs typeface="ＭＳ Ｐゴシック"/>
                        </a:rPr>
                        <a:t>さ</a:t>
                      </a:r>
                      <a:r>
                        <a:rPr sz="1400" u="none" dirty="0">
                          <a:solidFill>
                            <a:schemeClr val="tx1"/>
                          </a:solidFill>
                          <a:latin typeface="Meiryo UI" panose="020B0604030504040204" pitchFamily="50" charset="-128"/>
                          <a:ea typeface="Meiryo UI" panose="020B0604030504040204" pitchFamily="50" charset="-128"/>
                          <a:cs typeface="ＭＳ Ｐゴシック"/>
                        </a:rPr>
                        <a:t>れ</a:t>
                      </a:r>
                      <a:r>
                        <a:rPr sz="1400" u="none" spc="-10" dirty="0">
                          <a:solidFill>
                            <a:schemeClr val="tx1"/>
                          </a:solidFill>
                          <a:latin typeface="Meiryo UI" panose="020B0604030504040204" pitchFamily="50" charset="-128"/>
                          <a:ea typeface="Meiryo UI" panose="020B0604030504040204" pitchFamily="50" charset="-128"/>
                          <a:cs typeface="ＭＳ Ｐゴシック"/>
                        </a:rPr>
                        <a:t>た</a:t>
                      </a:r>
                      <a:r>
                        <a:rPr sz="1400" u="none" dirty="0">
                          <a:solidFill>
                            <a:schemeClr val="tx1"/>
                          </a:solidFill>
                          <a:latin typeface="Meiryo UI" panose="020B0604030504040204" pitchFamily="50" charset="-128"/>
                          <a:ea typeface="Meiryo UI" panose="020B0604030504040204" pitchFamily="50" charset="-128"/>
                          <a:cs typeface="ＭＳ Ｐゴシック"/>
                        </a:rPr>
                        <a:t>安</a:t>
                      </a:r>
                      <a:r>
                        <a:rPr sz="1400" u="none" spc="-15" dirty="0">
                          <a:solidFill>
                            <a:schemeClr val="tx1"/>
                          </a:solidFill>
                          <a:latin typeface="Meiryo UI" panose="020B0604030504040204" pitchFamily="50" charset="-128"/>
                          <a:ea typeface="Meiryo UI" panose="020B0604030504040204" pitchFamily="50" charset="-128"/>
                          <a:cs typeface="ＭＳ Ｐゴシック"/>
                        </a:rPr>
                        <a:t>全</a:t>
                      </a:r>
                      <a:r>
                        <a:rPr sz="1400" u="none" dirty="0">
                          <a:solidFill>
                            <a:schemeClr val="tx1"/>
                          </a:solidFill>
                          <a:latin typeface="Meiryo UI" panose="020B0604030504040204" pitchFamily="50" charset="-128"/>
                          <a:ea typeface="Meiryo UI" panose="020B0604030504040204" pitchFamily="50" charset="-128"/>
                          <a:cs typeface="ＭＳ Ｐゴシック"/>
                        </a:rPr>
                        <a:t>保障</a:t>
                      </a:r>
                      <a:r>
                        <a:rPr sz="1400" u="none" spc="-15" dirty="0">
                          <a:solidFill>
                            <a:schemeClr val="tx1"/>
                          </a:solidFill>
                          <a:latin typeface="Meiryo UI" panose="020B0604030504040204" pitchFamily="50" charset="-128"/>
                          <a:ea typeface="Meiryo UI" panose="020B0604030504040204" pitchFamily="50" charset="-128"/>
                          <a:cs typeface="ＭＳ Ｐゴシック"/>
                        </a:rPr>
                        <a:t>国</a:t>
                      </a:r>
                      <a:r>
                        <a:rPr sz="1400" u="none" dirty="0">
                          <a:solidFill>
                            <a:schemeClr val="tx1"/>
                          </a:solidFill>
                          <a:latin typeface="Meiryo UI" panose="020B0604030504040204" pitchFamily="50" charset="-128"/>
                          <a:ea typeface="Meiryo UI" panose="020B0604030504040204" pitchFamily="50" charset="-128"/>
                          <a:cs typeface="ＭＳ Ｐゴシック"/>
                        </a:rPr>
                        <a:t>際シンポジ</a:t>
                      </a:r>
                      <a:r>
                        <a:rPr sz="1400" u="none" spc="-15" dirty="0">
                          <a:solidFill>
                            <a:schemeClr val="tx1"/>
                          </a:solidFill>
                          <a:latin typeface="Meiryo UI" panose="020B0604030504040204" pitchFamily="50" charset="-128"/>
                          <a:ea typeface="Meiryo UI" panose="020B0604030504040204" pitchFamily="50" charset="-128"/>
                          <a:cs typeface="ＭＳ Ｐゴシック"/>
                        </a:rPr>
                        <a:t>ウ</a:t>
                      </a:r>
                      <a:r>
                        <a:rPr sz="1400" u="none" dirty="0">
                          <a:solidFill>
                            <a:schemeClr val="tx1"/>
                          </a:solidFill>
                          <a:latin typeface="Meiryo UI" panose="020B0604030504040204" pitchFamily="50" charset="-128"/>
                          <a:ea typeface="Meiryo UI" panose="020B0604030504040204" pitchFamily="50" charset="-128"/>
                          <a:cs typeface="ＭＳ Ｐゴシック"/>
                        </a:rPr>
                        <a:t>ムの</a:t>
                      </a:r>
                      <a:r>
                        <a:rPr sz="1400" u="none" spc="-20" dirty="0">
                          <a:solidFill>
                            <a:schemeClr val="tx1"/>
                          </a:solidFill>
                          <a:latin typeface="Meiryo UI" panose="020B0604030504040204" pitchFamily="50" charset="-128"/>
                          <a:ea typeface="Meiryo UI" panose="020B0604030504040204" pitchFamily="50" charset="-128"/>
                          <a:cs typeface="ＭＳ Ｐゴシック"/>
                        </a:rPr>
                        <a:t>会</a:t>
                      </a:r>
                      <a:r>
                        <a:rPr sz="1400" u="none" dirty="0">
                          <a:solidFill>
                            <a:schemeClr val="tx1"/>
                          </a:solidFill>
                          <a:latin typeface="Meiryo UI" panose="020B0604030504040204" pitchFamily="50" charset="-128"/>
                          <a:ea typeface="Meiryo UI" panose="020B0604030504040204" pitchFamily="50" charset="-128"/>
                          <a:cs typeface="ＭＳ Ｐゴシック"/>
                        </a:rPr>
                        <a:t>場</a:t>
                      </a:r>
                      <a:r>
                        <a:rPr sz="1400" u="none" spc="-10" dirty="0">
                          <a:solidFill>
                            <a:schemeClr val="tx1"/>
                          </a:solidFill>
                          <a:latin typeface="Meiryo UI" panose="020B0604030504040204" pitchFamily="50" charset="-128"/>
                          <a:ea typeface="Meiryo UI" panose="020B0604030504040204" pitchFamily="50" charset="-128"/>
                          <a:cs typeface="ＭＳ Ｐゴシック"/>
                        </a:rPr>
                        <a:t>で</a:t>
                      </a:r>
                      <a:r>
                        <a:rPr sz="1400" u="none" dirty="0">
                          <a:solidFill>
                            <a:schemeClr val="tx1"/>
                          </a:solidFill>
                          <a:latin typeface="Meiryo UI" panose="020B0604030504040204" pitchFamily="50" charset="-128"/>
                          <a:ea typeface="Meiryo UI" panose="020B0604030504040204" pitchFamily="50" charset="-128"/>
                          <a:cs typeface="ＭＳ Ｐゴシック"/>
                        </a:rPr>
                        <a:t>在日ロシア大使館駐在武官の海軍大</a:t>
                      </a:r>
                      <a:r>
                        <a:rPr sz="1400" u="none" spc="-15" dirty="0">
                          <a:solidFill>
                            <a:schemeClr val="tx1"/>
                          </a:solidFill>
                          <a:latin typeface="Meiryo UI" panose="020B0604030504040204" pitchFamily="50" charset="-128"/>
                          <a:ea typeface="Meiryo UI" panose="020B0604030504040204" pitchFamily="50" charset="-128"/>
                          <a:cs typeface="ＭＳ Ｐゴシック"/>
                        </a:rPr>
                        <a:t>佐</a:t>
                      </a:r>
                      <a:r>
                        <a:rPr sz="1400" u="none" dirty="0">
                          <a:solidFill>
                            <a:schemeClr val="tx1"/>
                          </a:solidFill>
                          <a:latin typeface="Meiryo UI" panose="020B0604030504040204" pitchFamily="50" charset="-128"/>
                          <a:ea typeface="Meiryo UI" panose="020B0604030504040204" pitchFamily="50" charset="-128"/>
                          <a:cs typeface="ＭＳ Ｐゴシック"/>
                        </a:rPr>
                        <a:t>と知り合</a:t>
                      </a:r>
                      <a:r>
                        <a:rPr sz="1400" u="none" spc="-10" dirty="0">
                          <a:solidFill>
                            <a:schemeClr val="tx1"/>
                          </a:solidFill>
                          <a:latin typeface="Meiryo UI" panose="020B0604030504040204" pitchFamily="50" charset="-128"/>
                          <a:ea typeface="Meiryo UI" panose="020B0604030504040204" pitchFamily="50" charset="-128"/>
                          <a:cs typeface="ＭＳ Ｐゴシック"/>
                        </a:rPr>
                        <a:t>った。</a:t>
                      </a:r>
                      <a:endParaRPr lang="en-US" altLang="ja-JP" sz="1400" u="none" spc="-10" dirty="0">
                        <a:solidFill>
                          <a:schemeClr val="tx1"/>
                        </a:solidFill>
                        <a:latin typeface="Meiryo UI" panose="020B0604030504040204" pitchFamily="50" charset="-128"/>
                        <a:ea typeface="Meiryo UI" panose="020B0604030504040204" pitchFamily="50" charset="-128"/>
                        <a:cs typeface="ＭＳ Ｐゴシック"/>
                      </a:endParaRPr>
                    </a:p>
                    <a:p>
                      <a:pPr marL="370840" marR="79375" indent="-285750">
                        <a:lnSpc>
                          <a:spcPct val="100000"/>
                        </a:lnSpc>
                        <a:spcBef>
                          <a:spcPts val="355"/>
                        </a:spcBef>
                        <a:buFont typeface="Arial" panose="020B0604020202020204" pitchFamily="34" charset="0"/>
                        <a:buChar char="•"/>
                      </a:pPr>
                      <a:r>
                        <a:rPr sz="1400" u="none" dirty="0">
                          <a:solidFill>
                            <a:schemeClr val="tx1"/>
                          </a:solidFill>
                          <a:latin typeface="Meiryo UI" panose="020B0604030504040204" pitchFamily="50" charset="-128"/>
                          <a:ea typeface="Meiryo UI" panose="020B0604030504040204" pitchFamily="50" charset="-128"/>
                          <a:cs typeface="ＭＳ Ｐゴシック"/>
                        </a:rPr>
                        <a:t>同</a:t>
                      </a:r>
                      <a:r>
                        <a:rPr sz="1400" u="none" spc="-15" dirty="0">
                          <a:solidFill>
                            <a:schemeClr val="tx1"/>
                          </a:solidFill>
                          <a:latin typeface="Meiryo UI" panose="020B0604030504040204" pitchFamily="50" charset="-128"/>
                          <a:ea typeface="Meiryo UI" panose="020B0604030504040204" pitchFamily="50" charset="-128"/>
                          <a:cs typeface="ＭＳ Ｐゴシック"/>
                        </a:rPr>
                        <a:t>年</a:t>
                      </a:r>
                      <a:r>
                        <a:rPr lang="en-US" altLang="ja-JP" sz="1400" u="none" spc="-15" dirty="0">
                          <a:solidFill>
                            <a:schemeClr val="tx1"/>
                          </a:solidFill>
                          <a:latin typeface="Meiryo UI" panose="020B0604030504040204" pitchFamily="50" charset="-128"/>
                          <a:ea typeface="Meiryo UI" panose="020B0604030504040204" pitchFamily="50" charset="-128"/>
                          <a:cs typeface="ＭＳ Ｐゴシック"/>
                        </a:rPr>
                        <a:t>9</a:t>
                      </a:r>
                      <a:r>
                        <a:rPr sz="1400" u="none" dirty="0">
                          <a:solidFill>
                            <a:schemeClr val="tx1"/>
                          </a:solidFill>
                          <a:latin typeface="Meiryo UI" panose="020B0604030504040204" pitchFamily="50" charset="-128"/>
                          <a:ea typeface="Meiryo UI" panose="020B0604030504040204" pitchFamily="50" charset="-128"/>
                          <a:cs typeface="ＭＳ Ｐゴシック"/>
                        </a:rPr>
                        <a:t>月の再</a:t>
                      </a:r>
                      <a:r>
                        <a:rPr sz="1400" u="none" spc="-15" dirty="0">
                          <a:solidFill>
                            <a:schemeClr val="tx1"/>
                          </a:solidFill>
                          <a:latin typeface="Meiryo UI" panose="020B0604030504040204" pitchFamily="50" charset="-128"/>
                          <a:ea typeface="Meiryo UI" panose="020B0604030504040204" pitchFamily="50" charset="-128"/>
                          <a:cs typeface="ＭＳ Ｐゴシック"/>
                        </a:rPr>
                        <a:t>会</a:t>
                      </a:r>
                      <a:r>
                        <a:rPr sz="1400" u="none" dirty="0">
                          <a:solidFill>
                            <a:schemeClr val="tx1"/>
                          </a:solidFill>
                          <a:latin typeface="Meiryo UI" panose="020B0604030504040204" pitchFamily="50" charset="-128"/>
                          <a:ea typeface="Meiryo UI" panose="020B0604030504040204" pitchFamily="50" charset="-128"/>
                          <a:cs typeface="ＭＳ Ｐゴシック"/>
                        </a:rPr>
                        <a:t>以後</a:t>
                      </a:r>
                      <a:r>
                        <a:rPr sz="1400" u="none" spc="-10" dirty="0">
                          <a:solidFill>
                            <a:schemeClr val="tx1"/>
                          </a:solidFill>
                          <a:latin typeface="Meiryo UI" panose="020B0604030504040204" pitchFamily="50" charset="-128"/>
                          <a:ea typeface="Meiryo UI" panose="020B0604030504040204" pitchFamily="50" charset="-128"/>
                          <a:cs typeface="ＭＳ Ｐゴシック"/>
                        </a:rPr>
                        <a:t>、</a:t>
                      </a:r>
                      <a:r>
                        <a:rPr sz="1400" u="none" spc="-15" dirty="0">
                          <a:solidFill>
                            <a:schemeClr val="tx1"/>
                          </a:solidFill>
                          <a:latin typeface="Meiryo UI" panose="020B0604030504040204" pitchFamily="50" charset="-128"/>
                          <a:ea typeface="Meiryo UI" panose="020B0604030504040204" pitchFamily="50" charset="-128"/>
                          <a:cs typeface="ＭＳ Ｐゴシック"/>
                        </a:rPr>
                        <a:t>自</a:t>
                      </a:r>
                      <a:r>
                        <a:rPr sz="1400" u="none" dirty="0">
                          <a:solidFill>
                            <a:schemeClr val="tx1"/>
                          </a:solidFill>
                          <a:latin typeface="Meiryo UI" panose="020B0604030504040204" pitchFamily="50" charset="-128"/>
                          <a:ea typeface="Meiryo UI" panose="020B0604030504040204" pitchFamily="50" charset="-128"/>
                          <a:cs typeface="ＭＳ Ｐゴシック"/>
                        </a:rPr>
                        <a:t>己の</a:t>
                      </a:r>
                      <a:r>
                        <a:rPr sz="1400" u="none" spc="-15" dirty="0">
                          <a:solidFill>
                            <a:schemeClr val="tx1"/>
                          </a:solidFill>
                          <a:latin typeface="Meiryo UI" panose="020B0604030504040204" pitchFamily="50" charset="-128"/>
                          <a:ea typeface="Meiryo UI" panose="020B0604030504040204" pitchFamily="50" charset="-128"/>
                          <a:cs typeface="ＭＳ Ｐゴシック"/>
                        </a:rPr>
                        <a:t>研</a:t>
                      </a:r>
                      <a:r>
                        <a:rPr sz="1400" u="none" dirty="0">
                          <a:solidFill>
                            <a:schemeClr val="tx1"/>
                          </a:solidFill>
                          <a:latin typeface="Meiryo UI" panose="020B0604030504040204" pitchFamily="50" charset="-128"/>
                          <a:ea typeface="Meiryo UI" panose="020B0604030504040204" pitchFamily="50" charset="-128"/>
                          <a:cs typeface="ＭＳ Ｐゴシック"/>
                        </a:rPr>
                        <a:t>究</a:t>
                      </a:r>
                      <a:r>
                        <a:rPr sz="1400" u="none" spc="-15" dirty="0">
                          <a:solidFill>
                            <a:schemeClr val="tx1"/>
                          </a:solidFill>
                          <a:latin typeface="Meiryo UI" panose="020B0604030504040204" pitchFamily="50" charset="-128"/>
                          <a:ea typeface="Meiryo UI" panose="020B0604030504040204" pitchFamily="50" charset="-128"/>
                          <a:cs typeface="ＭＳ Ｐゴシック"/>
                        </a:rPr>
                        <a:t>に</a:t>
                      </a:r>
                      <a:r>
                        <a:rPr sz="1400" u="none" dirty="0">
                          <a:solidFill>
                            <a:schemeClr val="tx1"/>
                          </a:solidFill>
                          <a:latin typeface="Meiryo UI" panose="020B0604030504040204" pitchFamily="50" charset="-128"/>
                          <a:ea typeface="Meiryo UI" panose="020B0604030504040204" pitchFamily="50" charset="-128"/>
                          <a:cs typeface="ＭＳ Ｐゴシック"/>
                        </a:rPr>
                        <a:t>役立</a:t>
                      </a:r>
                      <a:r>
                        <a:rPr sz="1400" u="none" spc="-10" dirty="0">
                          <a:solidFill>
                            <a:schemeClr val="tx1"/>
                          </a:solidFill>
                          <a:latin typeface="Meiryo UI" panose="020B0604030504040204" pitchFamily="50" charset="-128"/>
                          <a:ea typeface="Meiryo UI" panose="020B0604030504040204" pitchFamily="50" charset="-128"/>
                          <a:cs typeface="ＭＳ Ｐゴシック"/>
                        </a:rPr>
                        <a:t>て</a:t>
                      </a:r>
                      <a:r>
                        <a:rPr sz="1400" u="none" dirty="0">
                          <a:solidFill>
                            <a:schemeClr val="tx1"/>
                          </a:solidFill>
                          <a:latin typeface="Meiryo UI" panose="020B0604030504040204" pitchFamily="50" charset="-128"/>
                          <a:ea typeface="Meiryo UI" panose="020B0604030504040204" pitchFamily="50" charset="-128"/>
                          <a:cs typeface="ＭＳ Ｐゴシック"/>
                        </a:rPr>
                        <a:t>る</a:t>
                      </a:r>
                      <a:r>
                        <a:rPr sz="1400" u="none" spc="-10" dirty="0">
                          <a:solidFill>
                            <a:schemeClr val="tx1"/>
                          </a:solidFill>
                          <a:latin typeface="Meiryo UI" panose="020B0604030504040204" pitchFamily="50" charset="-128"/>
                          <a:ea typeface="Meiryo UI" panose="020B0604030504040204" pitchFamily="50" charset="-128"/>
                          <a:cs typeface="ＭＳ Ｐゴシック"/>
                        </a:rPr>
                        <a:t>た</a:t>
                      </a:r>
                      <a:r>
                        <a:rPr sz="1400" u="none" dirty="0">
                          <a:solidFill>
                            <a:schemeClr val="tx1"/>
                          </a:solidFill>
                          <a:latin typeface="Meiryo UI" panose="020B0604030504040204" pitchFamily="50" charset="-128"/>
                          <a:ea typeface="Meiryo UI" panose="020B0604030504040204" pitchFamily="50" charset="-128"/>
                          <a:cs typeface="ＭＳ Ｐゴシック"/>
                        </a:rPr>
                        <a:t>め、旧</a:t>
                      </a:r>
                      <a:r>
                        <a:rPr sz="1400" u="none" spc="-20" dirty="0">
                          <a:solidFill>
                            <a:schemeClr val="tx1"/>
                          </a:solidFill>
                          <a:latin typeface="Meiryo UI" panose="020B0604030504040204" pitchFamily="50" charset="-128"/>
                          <a:ea typeface="Meiryo UI" panose="020B0604030504040204" pitchFamily="50" charset="-128"/>
                          <a:cs typeface="ＭＳ Ｐゴシック"/>
                        </a:rPr>
                        <a:t>ソ</a:t>
                      </a:r>
                      <a:r>
                        <a:rPr sz="1400" u="none" dirty="0">
                          <a:solidFill>
                            <a:schemeClr val="tx1"/>
                          </a:solidFill>
                          <a:latin typeface="Meiryo UI" panose="020B0604030504040204" pitchFamily="50" charset="-128"/>
                          <a:ea typeface="Meiryo UI" panose="020B0604030504040204" pitchFamily="50" charset="-128"/>
                          <a:cs typeface="ＭＳ Ｐゴシック"/>
                        </a:rPr>
                        <a:t>連 </a:t>
                      </a:r>
                      <a:r>
                        <a:rPr sz="1400" u="none" dirty="0" err="1">
                          <a:solidFill>
                            <a:schemeClr val="tx1"/>
                          </a:solidFill>
                          <a:latin typeface="Meiryo UI" panose="020B0604030504040204" pitchFamily="50" charset="-128"/>
                          <a:ea typeface="Meiryo UI" panose="020B0604030504040204" pitchFamily="50" charset="-128"/>
                          <a:cs typeface="ＭＳ Ｐゴシック"/>
                        </a:rPr>
                        <a:t>海軍関係資料を同大佐か</a:t>
                      </a:r>
                      <a:r>
                        <a:rPr sz="1400" u="none" spc="-15" dirty="0" err="1">
                          <a:solidFill>
                            <a:schemeClr val="tx1"/>
                          </a:solidFill>
                          <a:latin typeface="Meiryo UI" panose="020B0604030504040204" pitchFamily="50" charset="-128"/>
                          <a:ea typeface="Meiryo UI" panose="020B0604030504040204" pitchFamily="50" charset="-128"/>
                          <a:cs typeface="ＭＳ Ｐゴシック"/>
                        </a:rPr>
                        <a:t>ら</a:t>
                      </a:r>
                      <a:r>
                        <a:rPr sz="1400" u="none" dirty="0" err="1">
                          <a:solidFill>
                            <a:schemeClr val="tx1"/>
                          </a:solidFill>
                          <a:latin typeface="Meiryo UI" panose="020B0604030504040204" pitchFamily="50" charset="-128"/>
                          <a:ea typeface="Meiryo UI" panose="020B0604030504040204" pitchFamily="50" charset="-128"/>
                          <a:cs typeface="ＭＳ Ｐゴシック"/>
                        </a:rPr>
                        <a:t>入手</a:t>
                      </a:r>
                      <a:r>
                        <a:rPr sz="1400" u="none" spc="-10" dirty="0" err="1">
                          <a:solidFill>
                            <a:schemeClr val="tx1"/>
                          </a:solidFill>
                          <a:latin typeface="Meiryo UI" panose="020B0604030504040204" pitchFamily="50" charset="-128"/>
                          <a:ea typeface="Meiryo UI" panose="020B0604030504040204" pitchFamily="50" charset="-128"/>
                          <a:cs typeface="ＭＳ Ｐゴシック"/>
                        </a:rPr>
                        <a:t>す</a:t>
                      </a:r>
                      <a:r>
                        <a:rPr sz="1400" u="none" dirty="0" err="1">
                          <a:solidFill>
                            <a:schemeClr val="tx1"/>
                          </a:solidFill>
                          <a:latin typeface="Meiryo UI" panose="020B0604030504040204" pitchFamily="50" charset="-128"/>
                          <a:ea typeface="Meiryo UI" panose="020B0604030504040204" pitchFamily="50" charset="-128"/>
                          <a:cs typeface="ＭＳ Ｐゴシック"/>
                        </a:rPr>
                        <a:t>ることを</a:t>
                      </a:r>
                      <a:r>
                        <a:rPr sz="1400" u="none" spc="-10" dirty="0" err="1">
                          <a:solidFill>
                            <a:schemeClr val="tx1"/>
                          </a:solidFill>
                          <a:latin typeface="Meiryo UI" panose="020B0604030504040204" pitchFamily="50" charset="-128"/>
                          <a:ea typeface="Meiryo UI" panose="020B0604030504040204" pitchFamily="50" charset="-128"/>
                          <a:cs typeface="ＭＳ Ｐゴシック"/>
                        </a:rPr>
                        <a:t>期</a:t>
                      </a:r>
                      <a:r>
                        <a:rPr sz="1400" u="none" dirty="0" err="1">
                          <a:solidFill>
                            <a:schemeClr val="tx1"/>
                          </a:solidFill>
                          <a:latin typeface="Meiryo UI" panose="020B0604030504040204" pitchFamily="50" charset="-128"/>
                          <a:ea typeface="Meiryo UI" panose="020B0604030504040204" pitchFamily="50" charset="-128"/>
                          <a:cs typeface="ＭＳ Ｐゴシック"/>
                        </a:rPr>
                        <a:t>待し</a:t>
                      </a:r>
                      <a:r>
                        <a:rPr lang="ja-JP" altLang="en-US" sz="1400" u="none" spc="-10" dirty="0">
                          <a:solidFill>
                            <a:schemeClr val="tx1"/>
                          </a:solidFill>
                          <a:latin typeface="Meiryo UI" panose="020B0604030504040204" pitchFamily="50" charset="-128"/>
                          <a:ea typeface="Meiryo UI" panose="020B0604030504040204" pitchFamily="50" charset="-128"/>
                          <a:cs typeface="ＭＳ Ｐゴシック"/>
                        </a:rPr>
                        <a:t>て</a:t>
                      </a:r>
                      <a:r>
                        <a:rPr sz="1400" u="none" spc="-15" dirty="0" err="1">
                          <a:solidFill>
                            <a:schemeClr val="tx1"/>
                          </a:solidFill>
                          <a:latin typeface="Meiryo UI" panose="020B0604030504040204" pitchFamily="50" charset="-128"/>
                          <a:ea typeface="Meiryo UI" panose="020B0604030504040204" pitchFamily="50" charset="-128"/>
                          <a:cs typeface="ＭＳ Ｐゴシック"/>
                        </a:rPr>
                        <a:t>同</a:t>
                      </a:r>
                      <a:r>
                        <a:rPr sz="1400" u="none" dirty="0" err="1">
                          <a:solidFill>
                            <a:schemeClr val="tx1"/>
                          </a:solidFill>
                          <a:latin typeface="Meiryo UI" panose="020B0604030504040204" pitchFamily="50" charset="-128"/>
                          <a:ea typeface="Meiryo UI" panose="020B0604030504040204" pitchFamily="50" charset="-128"/>
                          <a:cs typeface="ＭＳ Ｐゴシック"/>
                        </a:rPr>
                        <a:t>大佐</a:t>
                      </a:r>
                      <a:r>
                        <a:rPr sz="1400" u="none" spc="-10" dirty="0" err="1">
                          <a:solidFill>
                            <a:schemeClr val="tx1"/>
                          </a:solidFill>
                          <a:latin typeface="Meiryo UI" panose="020B0604030504040204" pitchFamily="50" charset="-128"/>
                          <a:ea typeface="Meiryo UI" panose="020B0604030504040204" pitchFamily="50" charset="-128"/>
                          <a:cs typeface="ＭＳ Ｐゴシック"/>
                        </a:rPr>
                        <a:t>と</a:t>
                      </a:r>
                      <a:r>
                        <a:rPr sz="1400" u="none" dirty="0" err="1">
                          <a:solidFill>
                            <a:schemeClr val="tx1"/>
                          </a:solidFill>
                          <a:latin typeface="Meiryo UI" panose="020B0604030504040204" pitchFamily="50" charset="-128"/>
                          <a:ea typeface="Meiryo UI" panose="020B0604030504040204" pitchFamily="50" charset="-128"/>
                          <a:cs typeface="ＭＳ Ｐゴシック"/>
                        </a:rPr>
                        <a:t>の接</a:t>
                      </a:r>
                      <a:r>
                        <a:rPr sz="1400" u="none" spc="-15" dirty="0" err="1">
                          <a:solidFill>
                            <a:schemeClr val="tx1"/>
                          </a:solidFill>
                          <a:latin typeface="Meiryo UI" panose="020B0604030504040204" pitchFamily="50" charset="-128"/>
                          <a:ea typeface="Meiryo UI" panose="020B0604030504040204" pitchFamily="50" charset="-128"/>
                          <a:cs typeface="ＭＳ Ｐゴシック"/>
                        </a:rPr>
                        <a:t>触</a:t>
                      </a:r>
                      <a:r>
                        <a:rPr sz="1400" u="none" dirty="0" err="1">
                          <a:solidFill>
                            <a:schemeClr val="tx1"/>
                          </a:solidFill>
                          <a:latin typeface="Meiryo UI" panose="020B0604030504040204" pitchFamily="50" charset="-128"/>
                          <a:ea typeface="Meiryo UI" panose="020B0604030504040204" pitchFamily="50" charset="-128"/>
                          <a:cs typeface="ＭＳ Ｐゴシック"/>
                        </a:rPr>
                        <a:t>を</a:t>
                      </a:r>
                      <a:r>
                        <a:rPr sz="1400" u="none" spc="-15" dirty="0" err="1">
                          <a:solidFill>
                            <a:schemeClr val="tx1"/>
                          </a:solidFill>
                          <a:latin typeface="Meiryo UI" panose="020B0604030504040204" pitchFamily="50" charset="-128"/>
                          <a:ea typeface="Meiryo UI" panose="020B0604030504040204" pitchFamily="50" charset="-128"/>
                          <a:cs typeface="ＭＳ Ｐゴシック"/>
                        </a:rPr>
                        <a:t>続</a:t>
                      </a:r>
                      <a:r>
                        <a:rPr sz="1400" u="none" dirty="0" err="1">
                          <a:solidFill>
                            <a:schemeClr val="tx1"/>
                          </a:solidFill>
                          <a:latin typeface="Meiryo UI" panose="020B0604030504040204" pitchFamily="50" charset="-128"/>
                          <a:ea typeface="Meiryo UI" panose="020B0604030504040204" pitchFamily="50" charset="-128"/>
                          <a:cs typeface="ＭＳ Ｐゴシック"/>
                        </a:rPr>
                        <a:t>け</a:t>
                      </a:r>
                      <a:r>
                        <a:rPr sz="1400" u="none" spc="-10" dirty="0" err="1">
                          <a:solidFill>
                            <a:schemeClr val="tx1"/>
                          </a:solidFill>
                          <a:latin typeface="Meiryo UI" panose="020B0604030504040204" pitchFamily="50" charset="-128"/>
                          <a:ea typeface="Meiryo UI" panose="020B0604030504040204" pitchFamily="50" charset="-128"/>
                          <a:cs typeface="ＭＳ Ｐゴシック"/>
                        </a:rPr>
                        <a:t>、そ</a:t>
                      </a:r>
                      <a:r>
                        <a:rPr sz="1400" u="none" dirty="0" err="1">
                          <a:solidFill>
                            <a:schemeClr val="tx1"/>
                          </a:solidFill>
                          <a:latin typeface="Meiryo UI" panose="020B0604030504040204" pitchFamily="50" charset="-128"/>
                          <a:ea typeface="Meiryo UI" panose="020B0604030504040204" pitchFamily="50" charset="-128"/>
                          <a:cs typeface="ＭＳ Ｐゴシック"/>
                        </a:rPr>
                        <a:t>の</a:t>
                      </a:r>
                      <a:r>
                        <a:rPr sz="1400" u="none" spc="-15" dirty="0" err="1">
                          <a:solidFill>
                            <a:schemeClr val="tx1"/>
                          </a:solidFill>
                          <a:latin typeface="Meiryo UI" panose="020B0604030504040204" pitchFamily="50" charset="-128"/>
                          <a:ea typeface="Meiryo UI" panose="020B0604030504040204" pitchFamily="50" charset="-128"/>
                          <a:cs typeface="ＭＳ Ｐゴシック"/>
                        </a:rPr>
                        <a:t>過</a:t>
                      </a:r>
                      <a:r>
                        <a:rPr sz="1400" u="none" dirty="0" err="1">
                          <a:solidFill>
                            <a:schemeClr val="tx1"/>
                          </a:solidFill>
                          <a:latin typeface="Meiryo UI" panose="020B0604030504040204" pitchFamily="50" charset="-128"/>
                          <a:ea typeface="Meiryo UI" panose="020B0604030504040204" pitchFamily="50" charset="-128"/>
                          <a:cs typeface="ＭＳ Ｐゴシック"/>
                        </a:rPr>
                        <a:t>程で</a:t>
                      </a:r>
                      <a:r>
                        <a:rPr sz="1400" u="none" dirty="0">
                          <a:solidFill>
                            <a:schemeClr val="tx1"/>
                          </a:solidFill>
                          <a:latin typeface="Meiryo UI" panose="020B0604030504040204" pitchFamily="50" charset="-128"/>
                          <a:ea typeface="Meiryo UI" panose="020B0604030504040204" pitchFamily="50" charset="-128"/>
                          <a:cs typeface="ＭＳ Ｐゴシック"/>
                        </a:rPr>
                        <a:t> </a:t>
                      </a:r>
                      <a:r>
                        <a:rPr sz="1400" u="none" dirty="0" err="1">
                          <a:solidFill>
                            <a:schemeClr val="tx1"/>
                          </a:solidFill>
                          <a:latin typeface="Meiryo UI" panose="020B0604030504040204" pitchFamily="50" charset="-128"/>
                          <a:ea typeface="Meiryo UI" panose="020B0604030504040204" pitchFamily="50" charset="-128"/>
                          <a:cs typeface="ＭＳ Ｐゴシック"/>
                        </a:rPr>
                        <a:t>現金等を受け取った</a:t>
                      </a:r>
                      <a:r>
                        <a:rPr sz="1400" u="none" spc="-10" dirty="0">
                          <a:solidFill>
                            <a:schemeClr val="tx1"/>
                          </a:solidFill>
                          <a:latin typeface="Meiryo UI" panose="020B0604030504040204" pitchFamily="50" charset="-128"/>
                          <a:ea typeface="Meiryo UI" panose="020B0604030504040204" pitchFamily="50" charset="-128"/>
                          <a:cs typeface="ＭＳ Ｐゴシック"/>
                        </a:rPr>
                        <a:t>。</a:t>
                      </a:r>
                      <a:endParaRPr lang="en-US" altLang="ja-JP" sz="1400" u="none" spc="-10" dirty="0">
                        <a:solidFill>
                          <a:schemeClr val="tx1"/>
                        </a:solidFill>
                        <a:latin typeface="Meiryo UI" panose="020B0604030504040204" pitchFamily="50" charset="-128"/>
                        <a:ea typeface="Meiryo UI" panose="020B0604030504040204" pitchFamily="50" charset="-128"/>
                        <a:cs typeface="ＭＳ Ｐゴシック"/>
                      </a:endParaRPr>
                    </a:p>
                    <a:p>
                      <a:pPr marL="370840" marR="79375" indent="-285750">
                        <a:lnSpc>
                          <a:spcPct val="100000"/>
                        </a:lnSpc>
                        <a:spcBef>
                          <a:spcPts val="355"/>
                        </a:spcBef>
                        <a:buFont typeface="Arial" panose="020B0604020202020204" pitchFamily="34" charset="0"/>
                        <a:buChar char="•"/>
                      </a:pPr>
                      <a:r>
                        <a:rPr sz="1400" u="none" dirty="0">
                          <a:solidFill>
                            <a:schemeClr val="tx1"/>
                          </a:solidFill>
                          <a:latin typeface="Meiryo UI" panose="020B0604030504040204" pitchFamily="50" charset="-128"/>
                          <a:ea typeface="Meiryo UI" panose="020B0604030504040204" pitchFamily="50" charset="-128"/>
                          <a:cs typeface="ＭＳ Ｐゴシック"/>
                        </a:rPr>
                        <a:t>こ</a:t>
                      </a:r>
                      <a:r>
                        <a:rPr sz="1400" u="none" spc="-20" dirty="0">
                          <a:solidFill>
                            <a:schemeClr val="tx1"/>
                          </a:solidFill>
                          <a:latin typeface="Meiryo UI" panose="020B0604030504040204" pitchFamily="50" charset="-128"/>
                          <a:ea typeface="Meiryo UI" panose="020B0604030504040204" pitchFamily="50" charset="-128"/>
                          <a:cs typeface="ＭＳ Ｐゴシック"/>
                        </a:rPr>
                        <a:t>の</a:t>
                      </a:r>
                      <a:r>
                        <a:rPr sz="1400" u="none" dirty="0">
                          <a:solidFill>
                            <a:schemeClr val="tx1"/>
                          </a:solidFill>
                          <a:latin typeface="Meiryo UI" panose="020B0604030504040204" pitchFamily="50" charset="-128"/>
                          <a:ea typeface="Meiryo UI" panose="020B0604030504040204" pitchFamily="50" charset="-128"/>
                          <a:cs typeface="ＭＳ Ｐゴシック"/>
                        </a:rPr>
                        <a:t>こと</a:t>
                      </a:r>
                      <a:r>
                        <a:rPr sz="1400" u="none" spc="-10" dirty="0">
                          <a:solidFill>
                            <a:schemeClr val="tx1"/>
                          </a:solidFill>
                          <a:latin typeface="Meiryo UI" panose="020B0604030504040204" pitchFamily="50" charset="-128"/>
                          <a:ea typeface="Meiryo UI" panose="020B0604030504040204" pitchFamily="50" charset="-128"/>
                          <a:cs typeface="ＭＳ Ｐゴシック"/>
                        </a:rPr>
                        <a:t>が</a:t>
                      </a:r>
                      <a:r>
                        <a:rPr sz="1400" u="none" dirty="0">
                          <a:solidFill>
                            <a:schemeClr val="tx1"/>
                          </a:solidFill>
                          <a:latin typeface="Meiryo UI" panose="020B0604030504040204" pitchFamily="50" charset="-128"/>
                          <a:ea typeface="Meiryo UI" panose="020B0604030504040204" pitchFamily="50" charset="-128"/>
                          <a:cs typeface="ＭＳ Ｐゴシック"/>
                        </a:rPr>
                        <a:t>負</a:t>
                      </a:r>
                      <a:r>
                        <a:rPr sz="1400" u="none" spc="-10" dirty="0">
                          <a:solidFill>
                            <a:schemeClr val="tx1"/>
                          </a:solidFill>
                          <a:latin typeface="Meiryo UI" panose="020B0604030504040204" pitchFamily="50" charset="-128"/>
                          <a:ea typeface="Meiryo UI" panose="020B0604030504040204" pitchFamily="50" charset="-128"/>
                          <a:cs typeface="ＭＳ Ｐゴシック"/>
                        </a:rPr>
                        <a:t>い</a:t>
                      </a:r>
                      <a:r>
                        <a:rPr sz="1400" u="none" dirty="0">
                          <a:solidFill>
                            <a:schemeClr val="tx1"/>
                          </a:solidFill>
                          <a:latin typeface="Meiryo UI" panose="020B0604030504040204" pitchFamily="50" charset="-128"/>
                          <a:ea typeface="Meiryo UI" panose="020B0604030504040204" pitchFamily="50" charset="-128"/>
                          <a:cs typeface="ＭＳ Ｐゴシック"/>
                        </a:rPr>
                        <a:t>目と</a:t>
                      </a:r>
                      <a:r>
                        <a:rPr sz="1400" u="none" spc="-10" dirty="0">
                          <a:solidFill>
                            <a:schemeClr val="tx1"/>
                          </a:solidFill>
                          <a:latin typeface="Meiryo UI" panose="020B0604030504040204" pitchFamily="50" charset="-128"/>
                          <a:ea typeface="Meiryo UI" panose="020B0604030504040204" pitchFamily="50" charset="-128"/>
                          <a:cs typeface="ＭＳ Ｐゴシック"/>
                        </a:rPr>
                        <a:t>な</a:t>
                      </a:r>
                      <a:r>
                        <a:rPr sz="1400" u="none" dirty="0">
                          <a:solidFill>
                            <a:schemeClr val="tx1"/>
                          </a:solidFill>
                          <a:latin typeface="Meiryo UI" panose="020B0604030504040204" pitchFamily="50" charset="-128"/>
                          <a:ea typeface="Meiryo UI" panose="020B0604030504040204" pitchFamily="50" charset="-128"/>
                          <a:cs typeface="ＭＳ Ｐゴシック"/>
                        </a:rPr>
                        <a:t>り</a:t>
                      </a:r>
                      <a:r>
                        <a:rPr sz="1400" u="none" spc="-15" dirty="0">
                          <a:solidFill>
                            <a:schemeClr val="tx1"/>
                          </a:solidFill>
                          <a:latin typeface="Meiryo UI" panose="020B0604030504040204" pitchFamily="50" charset="-128"/>
                          <a:ea typeface="Meiryo UI" panose="020B0604030504040204" pitchFamily="50" charset="-128"/>
                          <a:cs typeface="ＭＳ Ｐゴシック"/>
                        </a:rPr>
                        <a:t>、</a:t>
                      </a:r>
                      <a:r>
                        <a:rPr sz="1400" u="none" dirty="0">
                          <a:solidFill>
                            <a:schemeClr val="tx1"/>
                          </a:solidFill>
                          <a:latin typeface="Meiryo UI" panose="020B0604030504040204" pitchFamily="50" charset="-128"/>
                          <a:ea typeface="Meiryo UI" panose="020B0604030504040204" pitchFamily="50" charset="-128"/>
                          <a:cs typeface="ＭＳ Ｐゴシック"/>
                        </a:rPr>
                        <a:t>過去</a:t>
                      </a:r>
                      <a:r>
                        <a:rPr sz="1400" u="none" spc="-15" dirty="0">
                          <a:solidFill>
                            <a:schemeClr val="tx1"/>
                          </a:solidFill>
                          <a:latin typeface="Meiryo UI" panose="020B0604030504040204" pitchFamily="50" charset="-128"/>
                          <a:ea typeface="Meiryo UI" panose="020B0604030504040204" pitchFamily="50" charset="-128"/>
                          <a:cs typeface="ＭＳ Ｐゴシック"/>
                        </a:rPr>
                        <a:t>に</a:t>
                      </a:r>
                      <a:r>
                        <a:rPr sz="1400" u="none" dirty="0">
                          <a:solidFill>
                            <a:schemeClr val="tx1"/>
                          </a:solidFill>
                          <a:latin typeface="Meiryo UI" panose="020B0604030504040204" pitchFamily="50" charset="-128"/>
                          <a:ea typeface="Meiryo UI" panose="020B0604030504040204" pitchFamily="50" charset="-128"/>
                          <a:cs typeface="ＭＳ Ｐゴシック"/>
                        </a:rPr>
                        <a:t>不</a:t>
                      </a:r>
                      <a:r>
                        <a:rPr sz="1400" u="none" spc="-15" dirty="0">
                          <a:solidFill>
                            <a:schemeClr val="tx1"/>
                          </a:solidFill>
                          <a:latin typeface="Meiryo UI" panose="020B0604030504040204" pitchFamily="50" charset="-128"/>
                          <a:ea typeface="Meiryo UI" panose="020B0604030504040204" pitchFamily="50" charset="-128"/>
                          <a:cs typeface="ＭＳ Ｐゴシック"/>
                        </a:rPr>
                        <a:t>正</a:t>
                      </a:r>
                      <a:r>
                        <a:rPr sz="1400" u="none" dirty="0">
                          <a:solidFill>
                            <a:schemeClr val="tx1"/>
                          </a:solidFill>
                          <a:latin typeface="Meiryo UI" panose="020B0604030504040204" pitchFamily="50" charset="-128"/>
                          <a:ea typeface="Meiryo UI" panose="020B0604030504040204" pitchFamily="50" charset="-128"/>
                          <a:cs typeface="ＭＳ Ｐゴシック"/>
                        </a:rPr>
                        <a:t>に</a:t>
                      </a:r>
                      <a:r>
                        <a:rPr sz="1400" u="none" spc="-15" dirty="0">
                          <a:solidFill>
                            <a:schemeClr val="tx1"/>
                          </a:solidFill>
                          <a:latin typeface="Meiryo UI" panose="020B0604030504040204" pitchFamily="50" charset="-128"/>
                          <a:ea typeface="Meiryo UI" panose="020B0604030504040204" pitchFamily="50" charset="-128"/>
                          <a:cs typeface="ＭＳ Ｐゴシック"/>
                        </a:rPr>
                        <a:t>複</a:t>
                      </a:r>
                      <a:r>
                        <a:rPr sz="1400" u="none" dirty="0">
                          <a:solidFill>
                            <a:schemeClr val="tx1"/>
                          </a:solidFill>
                          <a:latin typeface="Meiryo UI" panose="020B0604030504040204" pitchFamily="50" charset="-128"/>
                          <a:ea typeface="Meiryo UI" panose="020B0604030504040204" pitchFamily="50" charset="-128"/>
                          <a:cs typeface="ＭＳ Ｐゴシック"/>
                        </a:rPr>
                        <a:t>写し</a:t>
                      </a:r>
                      <a:r>
                        <a:rPr sz="1400" u="none" spc="-15" dirty="0">
                          <a:solidFill>
                            <a:schemeClr val="tx1"/>
                          </a:solidFill>
                          <a:latin typeface="Meiryo UI" panose="020B0604030504040204" pitchFamily="50" charset="-128"/>
                          <a:ea typeface="Meiryo UI" panose="020B0604030504040204" pitchFamily="50" charset="-128"/>
                          <a:cs typeface="ＭＳ Ｐゴシック"/>
                        </a:rPr>
                        <a:t>保</a:t>
                      </a:r>
                      <a:r>
                        <a:rPr sz="1400" u="none" dirty="0">
                          <a:solidFill>
                            <a:schemeClr val="tx1"/>
                          </a:solidFill>
                          <a:latin typeface="Meiryo UI" panose="020B0604030504040204" pitchFamily="50" charset="-128"/>
                          <a:ea typeface="Meiryo UI" panose="020B0604030504040204" pitchFamily="50" charset="-128"/>
                          <a:cs typeface="ＭＳ Ｐゴシック"/>
                        </a:rPr>
                        <a:t>有し</a:t>
                      </a:r>
                      <a:r>
                        <a:rPr sz="1400" u="none" spc="-10" dirty="0">
                          <a:solidFill>
                            <a:schemeClr val="tx1"/>
                          </a:solidFill>
                          <a:latin typeface="Meiryo UI" panose="020B0604030504040204" pitchFamily="50" charset="-128"/>
                          <a:ea typeface="Meiryo UI" panose="020B0604030504040204" pitchFamily="50" charset="-128"/>
                          <a:cs typeface="ＭＳ Ｐゴシック"/>
                        </a:rPr>
                        <a:t>てい</a:t>
                      </a:r>
                      <a:r>
                        <a:rPr sz="1400" u="none" dirty="0">
                          <a:solidFill>
                            <a:schemeClr val="tx1"/>
                          </a:solidFill>
                          <a:latin typeface="Meiryo UI" panose="020B0604030504040204" pitchFamily="50" charset="-128"/>
                          <a:ea typeface="Meiryo UI" panose="020B0604030504040204" pitchFamily="50" charset="-128"/>
                          <a:cs typeface="ＭＳ Ｐゴシック"/>
                        </a:rPr>
                        <a:t>た</a:t>
                      </a:r>
                      <a:r>
                        <a:rPr sz="1400" u="none" spc="-10" dirty="0">
                          <a:solidFill>
                            <a:schemeClr val="tx1"/>
                          </a:solidFill>
                          <a:latin typeface="Meiryo UI" panose="020B0604030504040204" pitchFamily="50" charset="-128"/>
                          <a:ea typeface="Meiryo UI" panose="020B0604030504040204" pitchFamily="50" charset="-128"/>
                          <a:cs typeface="ＭＳ Ｐゴシック"/>
                        </a:rPr>
                        <a:t>秘</a:t>
                      </a:r>
                      <a:r>
                        <a:rPr sz="1400" u="none" dirty="0">
                          <a:solidFill>
                            <a:schemeClr val="tx1"/>
                          </a:solidFill>
                          <a:latin typeface="Meiryo UI" panose="020B0604030504040204" pitchFamily="50" charset="-128"/>
                          <a:ea typeface="Meiryo UI" panose="020B0604030504040204" pitchFamily="50" charset="-128"/>
                          <a:cs typeface="ＭＳ Ｐゴシック"/>
                        </a:rPr>
                        <a:t>密文</a:t>
                      </a:r>
                      <a:r>
                        <a:rPr sz="1400" u="none" spc="-15" dirty="0">
                          <a:solidFill>
                            <a:schemeClr val="tx1"/>
                          </a:solidFill>
                          <a:latin typeface="Meiryo UI" panose="020B0604030504040204" pitchFamily="50" charset="-128"/>
                          <a:ea typeface="Meiryo UI" panose="020B0604030504040204" pitchFamily="50" charset="-128"/>
                          <a:cs typeface="ＭＳ Ｐゴシック"/>
                        </a:rPr>
                        <a:t>書</a:t>
                      </a:r>
                      <a:r>
                        <a:rPr sz="1400" u="none" dirty="0">
                          <a:solidFill>
                            <a:schemeClr val="tx1"/>
                          </a:solidFill>
                          <a:latin typeface="Meiryo UI" panose="020B0604030504040204" pitchFamily="50" charset="-128"/>
                          <a:ea typeface="Meiryo UI" panose="020B0604030504040204" pitchFamily="50" charset="-128"/>
                          <a:cs typeface="ＭＳ Ｐゴシック"/>
                        </a:rPr>
                        <a:t>の写</a:t>
                      </a:r>
                      <a:r>
                        <a:rPr sz="1400" u="none" spc="-10" dirty="0">
                          <a:solidFill>
                            <a:schemeClr val="tx1"/>
                          </a:solidFill>
                          <a:latin typeface="Meiryo UI" panose="020B0604030504040204" pitchFamily="50" charset="-128"/>
                          <a:ea typeface="Meiryo UI" panose="020B0604030504040204" pitchFamily="50" charset="-128"/>
                          <a:cs typeface="ＭＳ Ｐゴシック"/>
                        </a:rPr>
                        <a:t>し</a:t>
                      </a:r>
                      <a:r>
                        <a:rPr sz="1400" u="none" dirty="0">
                          <a:solidFill>
                            <a:schemeClr val="tx1"/>
                          </a:solidFill>
                          <a:latin typeface="Meiryo UI" panose="020B0604030504040204" pitchFamily="50" charset="-128"/>
                          <a:ea typeface="Meiryo UI" panose="020B0604030504040204" pitchFamily="50" charset="-128"/>
                          <a:cs typeface="ＭＳ Ｐゴシック"/>
                        </a:rPr>
                        <a:t>を</a:t>
                      </a:r>
                      <a:r>
                        <a:rPr sz="1400" u="none" spc="-10" dirty="0">
                          <a:solidFill>
                            <a:schemeClr val="tx1"/>
                          </a:solidFill>
                          <a:latin typeface="Meiryo UI" panose="020B0604030504040204" pitchFamily="50" charset="-128"/>
                          <a:ea typeface="Meiryo UI" panose="020B0604030504040204" pitchFamily="50" charset="-128"/>
                          <a:cs typeface="ＭＳ Ｐゴシック"/>
                        </a:rPr>
                        <a:t>、</a:t>
                      </a:r>
                      <a:r>
                        <a:rPr sz="1400" u="none" dirty="0">
                          <a:solidFill>
                            <a:schemeClr val="tx1"/>
                          </a:solidFill>
                          <a:latin typeface="Meiryo UI" panose="020B0604030504040204" pitchFamily="50" charset="-128"/>
                          <a:ea typeface="Meiryo UI" panose="020B0604030504040204" pitchFamily="50" charset="-128"/>
                          <a:cs typeface="ＭＳ Ｐゴシック"/>
                        </a:rPr>
                        <a:t>平成</a:t>
                      </a:r>
                      <a:r>
                        <a:rPr lang="en-US" altLang="ja-JP" sz="1400" u="none" dirty="0">
                          <a:solidFill>
                            <a:schemeClr val="tx1"/>
                          </a:solidFill>
                          <a:latin typeface="Meiryo UI" panose="020B0604030504040204" pitchFamily="50" charset="-128"/>
                          <a:ea typeface="Meiryo UI" panose="020B0604030504040204" pitchFamily="50" charset="-128"/>
                          <a:cs typeface="ＭＳ Ｐゴシック"/>
                        </a:rPr>
                        <a:t>12</a:t>
                      </a:r>
                      <a:r>
                        <a:rPr sz="1400" u="none" dirty="0">
                          <a:solidFill>
                            <a:schemeClr val="tx1"/>
                          </a:solidFill>
                          <a:latin typeface="Meiryo UI" panose="020B0604030504040204" pitchFamily="50" charset="-128"/>
                          <a:ea typeface="Meiryo UI" panose="020B0604030504040204" pitchFamily="50" charset="-128"/>
                          <a:cs typeface="ＭＳ Ｐゴシック"/>
                        </a:rPr>
                        <a:t>年</a:t>
                      </a:r>
                      <a:r>
                        <a:rPr lang="en-US" altLang="ja-JP" sz="1400" u="none" dirty="0">
                          <a:solidFill>
                            <a:schemeClr val="tx1"/>
                          </a:solidFill>
                          <a:latin typeface="Meiryo UI" panose="020B0604030504040204" pitchFamily="50" charset="-128"/>
                          <a:ea typeface="Meiryo UI" panose="020B0604030504040204" pitchFamily="50" charset="-128"/>
                          <a:cs typeface="ＭＳ Ｐゴシック"/>
                        </a:rPr>
                        <a:t>6</a:t>
                      </a:r>
                      <a:r>
                        <a:rPr sz="1400" u="none" dirty="0">
                          <a:solidFill>
                            <a:schemeClr val="tx1"/>
                          </a:solidFill>
                          <a:latin typeface="Meiryo UI" panose="020B0604030504040204" pitchFamily="50" charset="-128"/>
                          <a:ea typeface="Meiryo UI" panose="020B0604030504040204" pitchFamily="50" charset="-128"/>
                          <a:cs typeface="ＭＳ Ｐゴシック"/>
                        </a:rPr>
                        <a:t>月、同大佐に渡</a:t>
                      </a:r>
                      <a:r>
                        <a:rPr sz="1400" u="none" spc="-10" dirty="0">
                          <a:solidFill>
                            <a:schemeClr val="tx1"/>
                          </a:solidFill>
                          <a:latin typeface="Meiryo UI" panose="020B0604030504040204" pitchFamily="50" charset="-128"/>
                          <a:ea typeface="Meiryo UI" panose="020B0604030504040204" pitchFamily="50" charset="-128"/>
                          <a:cs typeface="ＭＳ Ｐゴシック"/>
                        </a:rPr>
                        <a:t>し</a:t>
                      </a:r>
                      <a:r>
                        <a:rPr sz="1400" u="none" dirty="0">
                          <a:solidFill>
                            <a:schemeClr val="tx1"/>
                          </a:solidFill>
                          <a:latin typeface="Meiryo UI" panose="020B0604030504040204" pitchFamily="50" charset="-128"/>
                          <a:ea typeface="Meiryo UI" panose="020B0604030504040204" pitchFamily="50" charset="-128"/>
                          <a:cs typeface="ＭＳ Ｐゴシック"/>
                        </a:rPr>
                        <a:t>たも</a:t>
                      </a:r>
                      <a:r>
                        <a:rPr sz="1400" u="none" spc="-15" dirty="0">
                          <a:solidFill>
                            <a:schemeClr val="tx1"/>
                          </a:solidFill>
                          <a:latin typeface="Meiryo UI" panose="020B0604030504040204" pitchFamily="50" charset="-128"/>
                          <a:ea typeface="Meiryo UI" panose="020B0604030504040204" pitchFamily="50" charset="-128"/>
                          <a:cs typeface="ＭＳ Ｐゴシック"/>
                        </a:rPr>
                        <a:t>の</a:t>
                      </a:r>
                      <a:r>
                        <a:rPr sz="1400" u="none" spc="-10" dirty="0">
                          <a:solidFill>
                            <a:schemeClr val="tx1"/>
                          </a:solidFill>
                          <a:latin typeface="Meiryo UI" panose="020B0604030504040204" pitchFamily="50" charset="-128"/>
                          <a:ea typeface="Meiryo UI" panose="020B0604030504040204" pitchFamily="50" charset="-128"/>
                          <a:cs typeface="ＭＳ Ｐゴシック"/>
                        </a:rPr>
                        <a:t>。</a:t>
                      </a:r>
                      <a:endParaRPr lang="en-US" altLang="ja-JP" sz="1400" u="none" spc="-10" dirty="0">
                        <a:solidFill>
                          <a:schemeClr val="tx1"/>
                        </a:solidFill>
                        <a:latin typeface="Meiryo UI" panose="020B0604030504040204" pitchFamily="50" charset="-128"/>
                        <a:ea typeface="Meiryo UI" panose="020B0604030504040204" pitchFamily="50" charset="-128"/>
                        <a:cs typeface="ＭＳ Ｐゴシック"/>
                      </a:endParaRPr>
                    </a:p>
                    <a:p>
                      <a:pPr marL="370840" marR="79375" indent="-285750">
                        <a:lnSpc>
                          <a:spcPct val="100000"/>
                        </a:lnSpc>
                        <a:spcBef>
                          <a:spcPts val="355"/>
                        </a:spcBef>
                        <a:buFont typeface="Arial" panose="020B0604020202020204" pitchFamily="34" charset="0"/>
                        <a:buChar char="•"/>
                      </a:pPr>
                      <a:r>
                        <a:rPr sz="1400" u="none" dirty="0">
                          <a:solidFill>
                            <a:schemeClr val="tx1"/>
                          </a:solidFill>
                          <a:latin typeface="Meiryo UI" panose="020B0604030504040204" pitchFamily="50" charset="-128"/>
                          <a:ea typeface="Meiryo UI" panose="020B0604030504040204" pitchFamily="50" charset="-128"/>
                          <a:cs typeface="ＭＳ Ｐゴシック"/>
                        </a:rPr>
                        <a:t>平成</a:t>
                      </a:r>
                      <a:r>
                        <a:rPr lang="en-US" altLang="ja-JP" sz="1400" u="none" dirty="0">
                          <a:solidFill>
                            <a:schemeClr val="tx1"/>
                          </a:solidFill>
                          <a:latin typeface="Meiryo UI" panose="020B0604030504040204" pitchFamily="50" charset="-128"/>
                          <a:ea typeface="Meiryo UI" panose="020B0604030504040204" pitchFamily="50" charset="-128"/>
                          <a:cs typeface="ＭＳ Ｐゴシック"/>
                        </a:rPr>
                        <a:t>12</a:t>
                      </a:r>
                      <a:r>
                        <a:rPr sz="1400" u="none" dirty="0">
                          <a:solidFill>
                            <a:schemeClr val="tx1"/>
                          </a:solidFill>
                          <a:latin typeface="Meiryo UI" panose="020B0604030504040204" pitchFamily="50" charset="-128"/>
                          <a:ea typeface="Meiryo UI" panose="020B0604030504040204" pitchFamily="50" charset="-128"/>
                          <a:cs typeface="ＭＳ Ｐゴシック"/>
                        </a:rPr>
                        <a:t>年</a:t>
                      </a:r>
                      <a:r>
                        <a:rPr lang="en-US" altLang="ja-JP" sz="1400" u="none" dirty="0">
                          <a:solidFill>
                            <a:schemeClr val="tx1"/>
                          </a:solidFill>
                          <a:latin typeface="Meiryo UI" panose="020B0604030504040204" pitchFamily="50" charset="-128"/>
                          <a:ea typeface="Meiryo UI" panose="020B0604030504040204" pitchFamily="50" charset="-128"/>
                          <a:cs typeface="ＭＳ Ｐゴシック"/>
                        </a:rPr>
                        <a:t>9</a:t>
                      </a:r>
                      <a:r>
                        <a:rPr sz="1400" u="none" dirty="0">
                          <a:solidFill>
                            <a:schemeClr val="tx1"/>
                          </a:solidFill>
                          <a:latin typeface="Meiryo UI" panose="020B0604030504040204" pitchFamily="50" charset="-128"/>
                          <a:ea typeface="Meiryo UI" panose="020B0604030504040204" pitchFamily="50" charset="-128"/>
                          <a:cs typeface="ＭＳ Ｐゴシック"/>
                        </a:rPr>
                        <a:t>月</a:t>
                      </a:r>
                      <a:r>
                        <a:rPr sz="1400" u="none" spc="-10" dirty="0">
                          <a:solidFill>
                            <a:schemeClr val="tx1"/>
                          </a:solidFill>
                          <a:latin typeface="Meiryo UI" panose="020B0604030504040204" pitchFamily="50" charset="-128"/>
                          <a:ea typeface="Meiryo UI" panose="020B0604030504040204" pitchFamily="50" charset="-128"/>
                          <a:cs typeface="ＭＳ Ｐゴシック"/>
                        </a:rPr>
                        <a:t>、</a:t>
                      </a:r>
                      <a:r>
                        <a:rPr sz="1400" u="none" spc="-15" dirty="0">
                          <a:solidFill>
                            <a:schemeClr val="tx1"/>
                          </a:solidFill>
                          <a:latin typeface="Meiryo UI" panose="020B0604030504040204" pitchFamily="50" charset="-128"/>
                          <a:ea typeface="Meiryo UI" panose="020B0604030504040204" pitchFamily="50" charset="-128"/>
                          <a:cs typeface="ＭＳ Ｐゴシック"/>
                        </a:rPr>
                        <a:t>警</a:t>
                      </a:r>
                      <a:r>
                        <a:rPr sz="1400" u="none" dirty="0">
                          <a:solidFill>
                            <a:schemeClr val="tx1"/>
                          </a:solidFill>
                          <a:latin typeface="Meiryo UI" panose="020B0604030504040204" pitchFamily="50" charset="-128"/>
                          <a:ea typeface="Meiryo UI" panose="020B0604030504040204" pitchFamily="50" charset="-128"/>
                          <a:cs typeface="ＭＳ Ｐゴシック"/>
                        </a:rPr>
                        <a:t>視庁</a:t>
                      </a:r>
                      <a:r>
                        <a:rPr sz="1400" u="none" spc="-10" dirty="0">
                          <a:solidFill>
                            <a:schemeClr val="tx1"/>
                          </a:solidFill>
                          <a:latin typeface="Meiryo UI" panose="020B0604030504040204" pitchFamily="50" charset="-128"/>
                          <a:ea typeface="Meiryo UI" panose="020B0604030504040204" pitchFamily="50" charset="-128"/>
                          <a:cs typeface="ＭＳ Ｐゴシック"/>
                        </a:rPr>
                        <a:t>と</a:t>
                      </a:r>
                      <a:r>
                        <a:rPr sz="1400" u="none" dirty="0">
                          <a:solidFill>
                            <a:schemeClr val="tx1"/>
                          </a:solidFill>
                          <a:latin typeface="Meiryo UI" panose="020B0604030504040204" pitchFamily="50" charset="-128"/>
                          <a:ea typeface="Meiryo UI" panose="020B0604030504040204" pitchFamily="50" charset="-128"/>
                          <a:cs typeface="ＭＳ Ｐゴシック"/>
                        </a:rPr>
                        <a:t>神奈</a:t>
                      </a:r>
                      <a:r>
                        <a:rPr sz="1400" u="none" spc="-15" dirty="0">
                          <a:solidFill>
                            <a:schemeClr val="tx1"/>
                          </a:solidFill>
                          <a:latin typeface="Meiryo UI" panose="020B0604030504040204" pitchFamily="50" charset="-128"/>
                          <a:ea typeface="Meiryo UI" panose="020B0604030504040204" pitchFamily="50" charset="-128"/>
                          <a:cs typeface="ＭＳ Ｐゴシック"/>
                        </a:rPr>
                        <a:t>川</a:t>
                      </a:r>
                      <a:r>
                        <a:rPr sz="1400" u="none" dirty="0">
                          <a:solidFill>
                            <a:schemeClr val="tx1"/>
                          </a:solidFill>
                          <a:latin typeface="Meiryo UI" panose="020B0604030504040204" pitchFamily="50" charset="-128"/>
                          <a:ea typeface="Meiryo UI" panose="020B0604030504040204" pitchFamily="50" charset="-128"/>
                          <a:cs typeface="ＭＳ Ｐゴシック"/>
                        </a:rPr>
                        <a:t>県警</a:t>
                      </a:r>
                      <a:r>
                        <a:rPr sz="1400" u="none" spc="-15" dirty="0">
                          <a:solidFill>
                            <a:schemeClr val="tx1"/>
                          </a:solidFill>
                          <a:latin typeface="Meiryo UI" panose="020B0604030504040204" pitchFamily="50" charset="-128"/>
                          <a:ea typeface="Meiryo UI" panose="020B0604030504040204" pitchFamily="50" charset="-128"/>
                          <a:cs typeface="ＭＳ Ｐゴシック"/>
                        </a:rPr>
                        <a:t>の</a:t>
                      </a:r>
                      <a:r>
                        <a:rPr sz="1400" u="none" dirty="0">
                          <a:solidFill>
                            <a:schemeClr val="tx1"/>
                          </a:solidFill>
                          <a:latin typeface="Meiryo UI" panose="020B0604030504040204" pitchFamily="50" charset="-128"/>
                          <a:ea typeface="Meiryo UI" panose="020B0604030504040204" pitchFamily="50" charset="-128"/>
                          <a:cs typeface="ＭＳ Ｐゴシック"/>
                        </a:rPr>
                        <a:t>合同</a:t>
                      </a:r>
                      <a:r>
                        <a:rPr sz="1400" u="none" spc="-15" dirty="0">
                          <a:solidFill>
                            <a:schemeClr val="tx1"/>
                          </a:solidFill>
                          <a:latin typeface="Meiryo UI" panose="020B0604030504040204" pitchFamily="50" charset="-128"/>
                          <a:ea typeface="Meiryo UI" panose="020B0604030504040204" pitchFamily="50" charset="-128"/>
                          <a:cs typeface="ＭＳ Ｐゴシック"/>
                        </a:rPr>
                        <a:t>捜</a:t>
                      </a:r>
                      <a:r>
                        <a:rPr sz="1400" u="none" dirty="0">
                          <a:solidFill>
                            <a:schemeClr val="tx1"/>
                          </a:solidFill>
                          <a:latin typeface="Meiryo UI" panose="020B0604030504040204" pitchFamily="50" charset="-128"/>
                          <a:ea typeface="Meiryo UI" panose="020B0604030504040204" pitchFamily="50" charset="-128"/>
                          <a:cs typeface="ＭＳ Ｐゴシック"/>
                        </a:rPr>
                        <a:t>査本</a:t>
                      </a:r>
                      <a:r>
                        <a:rPr sz="1400" u="none" spc="-15" dirty="0">
                          <a:solidFill>
                            <a:schemeClr val="tx1"/>
                          </a:solidFill>
                          <a:latin typeface="Meiryo UI" panose="020B0604030504040204" pitchFamily="50" charset="-128"/>
                          <a:ea typeface="Meiryo UI" panose="020B0604030504040204" pitchFamily="50" charset="-128"/>
                          <a:cs typeface="ＭＳ Ｐゴシック"/>
                        </a:rPr>
                        <a:t>部</a:t>
                      </a:r>
                      <a:r>
                        <a:rPr sz="1400" u="none" dirty="0">
                          <a:solidFill>
                            <a:schemeClr val="tx1"/>
                          </a:solidFill>
                          <a:latin typeface="Meiryo UI" panose="020B0604030504040204" pitchFamily="50" charset="-128"/>
                          <a:ea typeface="Meiryo UI" panose="020B0604030504040204" pitchFamily="50" charset="-128"/>
                          <a:cs typeface="ＭＳ Ｐゴシック"/>
                        </a:rPr>
                        <a:t>は</a:t>
                      </a:r>
                      <a:r>
                        <a:rPr sz="1400" u="none" spc="-10" dirty="0">
                          <a:solidFill>
                            <a:schemeClr val="tx1"/>
                          </a:solidFill>
                          <a:latin typeface="Meiryo UI" panose="020B0604030504040204" pitchFamily="50" charset="-128"/>
                          <a:ea typeface="Meiryo UI" panose="020B0604030504040204" pitchFamily="50" charset="-128"/>
                          <a:cs typeface="ＭＳ Ｐゴシック"/>
                        </a:rPr>
                        <a:t>、</a:t>
                      </a:r>
                      <a:r>
                        <a:rPr lang="en-US" altLang="ja-JP" sz="1400" u="none" spc="-10" dirty="0">
                          <a:solidFill>
                            <a:schemeClr val="tx1"/>
                          </a:solidFill>
                          <a:latin typeface="Meiryo UI" panose="020B0604030504040204" pitchFamily="50" charset="-128"/>
                          <a:ea typeface="Meiryo UI" panose="020B0604030504040204" pitchFamily="50" charset="-128"/>
                          <a:cs typeface="ＭＳ Ｐゴシック"/>
                        </a:rPr>
                        <a:t>3</a:t>
                      </a:r>
                      <a:r>
                        <a:rPr sz="1400" u="none" dirty="0">
                          <a:solidFill>
                            <a:schemeClr val="tx1"/>
                          </a:solidFill>
                          <a:latin typeface="Meiryo UI" panose="020B0604030504040204" pitchFamily="50" charset="-128"/>
                          <a:ea typeface="Meiryo UI" panose="020B0604030504040204" pitchFamily="50" charset="-128"/>
                          <a:cs typeface="ＭＳ Ｐゴシック"/>
                        </a:rPr>
                        <a:t>等海</a:t>
                      </a:r>
                      <a:r>
                        <a:rPr sz="1400" u="none" spc="-15" dirty="0">
                          <a:solidFill>
                            <a:schemeClr val="tx1"/>
                          </a:solidFill>
                          <a:latin typeface="Meiryo UI" panose="020B0604030504040204" pitchFamily="50" charset="-128"/>
                          <a:ea typeface="Meiryo UI" panose="020B0604030504040204" pitchFamily="50" charset="-128"/>
                          <a:cs typeface="ＭＳ Ｐゴシック"/>
                        </a:rPr>
                        <a:t>佐</a:t>
                      </a:r>
                      <a:r>
                        <a:rPr sz="1400" u="none" dirty="0">
                          <a:solidFill>
                            <a:schemeClr val="tx1"/>
                          </a:solidFill>
                          <a:latin typeface="Meiryo UI" panose="020B0604030504040204" pitchFamily="50" charset="-128"/>
                          <a:ea typeface="Meiryo UI" panose="020B0604030504040204" pitchFamily="50" charset="-128"/>
                          <a:cs typeface="ＭＳ Ｐゴシック"/>
                        </a:rPr>
                        <a:t>を自衛隊</a:t>
                      </a:r>
                      <a:r>
                        <a:rPr sz="1400" u="none" spc="5" dirty="0">
                          <a:solidFill>
                            <a:schemeClr val="tx1"/>
                          </a:solidFill>
                          <a:latin typeface="Meiryo UI" panose="020B0604030504040204" pitchFamily="50" charset="-128"/>
                          <a:ea typeface="Meiryo UI" panose="020B0604030504040204" pitchFamily="50" charset="-128"/>
                          <a:cs typeface="ＭＳ Ｐゴシック"/>
                        </a:rPr>
                        <a:t>法</a:t>
                      </a:r>
                      <a:r>
                        <a:rPr sz="1400" u="none" dirty="0">
                          <a:solidFill>
                            <a:schemeClr val="tx1"/>
                          </a:solidFill>
                          <a:latin typeface="Meiryo UI" panose="020B0604030504040204" pitchFamily="50" charset="-128"/>
                          <a:ea typeface="Meiryo UI" panose="020B0604030504040204" pitchFamily="50" charset="-128"/>
                          <a:cs typeface="ＭＳ Ｐゴシック"/>
                        </a:rPr>
                        <a:t>第</a:t>
                      </a:r>
                      <a:r>
                        <a:rPr lang="en-US" altLang="ja-JP" sz="1400" u="none" dirty="0">
                          <a:solidFill>
                            <a:schemeClr val="tx1"/>
                          </a:solidFill>
                          <a:latin typeface="Meiryo UI" panose="020B0604030504040204" pitchFamily="50" charset="-128"/>
                          <a:ea typeface="Meiryo UI" panose="020B0604030504040204" pitchFamily="50" charset="-128"/>
                          <a:cs typeface="ＭＳ Ｐゴシック"/>
                        </a:rPr>
                        <a:t>59</a:t>
                      </a:r>
                      <a:r>
                        <a:rPr sz="1400" u="none" spc="-5" dirty="0">
                          <a:solidFill>
                            <a:schemeClr val="tx1"/>
                          </a:solidFill>
                          <a:latin typeface="Meiryo UI" panose="020B0604030504040204" pitchFamily="50" charset="-128"/>
                          <a:ea typeface="Meiryo UI" panose="020B0604030504040204" pitchFamily="50" charset="-128"/>
                          <a:cs typeface="ＭＳ Ｐゴシック"/>
                        </a:rPr>
                        <a:t>条</a:t>
                      </a:r>
                      <a:r>
                        <a:rPr sz="1400" u="none" dirty="0">
                          <a:solidFill>
                            <a:schemeClr val="tx1"/>
                          </a:solidFill>
                          <a:latin typeface="Meiryo UI" panose="020B0604030504040204" pitchFamily="50" charset="-128"/>
                          <a:ea typeface="Meiryo UI" panose="020B0604030504040204" pitchFamily="50" charset="-128"/>
                          <a:cs typeface="ＭＳ Ｐゴシック"/>
                        </a:rPr>
                        <a:t>（</a:t>
                      </a:r>
                      <a:r>
                        <a:rPr sz="1400" u="none" spc="5" dirty="0">
                          <a:solidFill>
                            <a:schemeClr val="tx1"/>
                          </a:solidFill>
                          <a:latin typeface="Meiryo UI" panose="020B0604030504040204" pitchFamily="50" charset="-128"/>
                          <a:ea typeface="Meiryo UI" panose="020B0604030504040204" pitchFamily="50" charset="-128"/>
                          <a:cs typeface="ＭＳ Ｐゴシック"/>
                        </a:rPr>
                        <a:t>秘</a:t>
                      </a:r>
                      <a:r>
                        <a:rPr sz="1400" u="none" dirty="0">
                          <a:solidFill>
                            <a:schemeClr val="tx1"/>
                          </a:solidFill>
                          <a:latin typeface="Meiryo UI" panose="020B0604030504040204" pitchFamily="50" charset="-128"/>
                          <a:ea typeface="Meiryo UI" panose="020B0604030504040204" pitchFamily="50" charset="-128"/>
                          <a:cs typeface="ＭＳ Ｐゴシック"/>
                        </a:rPr>
                        <a:t>密</a:t>
                      </a:r>
                      <a:r>
                        <a:rPr sz="1400" u="none" spc="5" dirty="0">
                          <a:solidFill>
                            <a:schemeClr val="tx1"/>
                          </a:solidFill>
                          <a:latin typeface="Meiryo UI" panose="020B0604030504040204" pitchFamily="50" charset="-128"/>
                          <a:ea typeface="Meiryo UI" panose="020B0604030504040204" pitchFamily="50" charset="-128"/>
                          <a:cs typeface="ＭＳ Ｐゴシック"/>
                        </a:rPr>
                        <a:t>を</a:t>
                      </a:r>
                      <a:r>
                        <a:rPr sz="1400" u="none" dirty="0">
                          <a:solidFill>
                            <a:schemeClr val="tx1"/>
                          </a:solidFill>
                          <a:latin typeface="Meiryo UI" panose="020B0604030504040204" pitchFamily="50" charset="-128"/>
                          <a:ea typeface="Meiryo UI" panose="020B0604030504040204" pitchFamily="50" charset="-128"/>
                          <a:cs typeface="ＭＳ Ｐゴシック"/>
                        </a:rPr>
                        <a:t>守</a:t>
                      </a:r>
                      <a:r>
                        <a:rPr sz="1400" u="none" spc="5" dirty="0">
                          <a:solidFill>
                            <a:schemeClr val="tx1"/>
                          </a:solidFill>
                          <a:latin typeface="Meiryo UI" panose="020B0604030504040204" pitchFamily="50" charset="-128"/>
                          <a:ea typeface="Meiryo UI" panose="020B0604030504040204" pitchFamily="50" charset="-128"/>
                          <a:cs typeface="ＭＳ Ｐゴシック"/>
                        </a:rPr>
                        <a:t>る義</a:t>
                      </a:r>
                      <a:r>
                        <a:rPr sz="1400" u="none" spc="-5" dirty="0">
                          <a:solidFill>
                            <a:schemeClr val="tx1"/>
                          </a:solidFill>
                          <a:latin typeface="Meiryo UI" panose="020B0604030504040204" pitchFamily="50" charset="-128"/>
                          <a:ea typeface="Meiryo UI" panose="020B0604030504040204" pitchFamily="50" charset="-128"/>
                          <a:cs typeface="ＭＳ Ｐゴシック"/>
                        </a:rPr>
                        <a:t>務</a:t>
                      </a:r>
                      <a:r>
                        <a:rPr sz="1400" u="none" spc="-10" dirty="0">
                          <a:solidFill>
                            <a:schemeClr val="tx1"/>
                          </a:solidFill>
                          <a:latin typeface="Meiryo UI" panose="020B0604030504040204" pitchFamily="50" charset="-128"/>
                          <a:ea typeface="Meiryo UI" panose="020B0604030504040204" pitchFamily="50" charset="-128"/>
                          <a:cs typeface="ＭＳ Ｐゴシック"/>
                        </a:rPr>
                        <a:t>）</a:t>
                      </a:r>
                      <a:r>
                        <a:rPr sz="1400" u="none" spc="5" dirty="0">
                          <a:solidFill>
                            <a:schemeClr val="tx1"/>
                          </a:solidFill>
                          <a:latin typeface="Meiryo UI" panose="020B0604030504040204" pitchFamily="50" charset="-128"/>
                          <a:ea typeface="Meiryo UI" panose="020B0604030504040204" pitchFamily="50" charset="-128"/>
                          <a:cs typeface="ＭＳ Ｐゴシック"/>
                        </a:rPr>
                        <a:t>違</a:t>
                      </a:r>
                      <a:r>
                        <a:rPr sz="1400" u="none" dirty="0">
                          <a:solidFill>
                            <a:schemeClr val="tx1"/>
                          </a:solidFill>
                          <a:latin typeface="Meiryo UI" panose="020B0604030504040204" pitchFamily="50" charset="-128"/>
                          <a:ea typeface="Meiryo UI" panose="020B0604030504040204" pitchFamily="50" charset="-128"/>
                          <a:cs typeface="ＭＳ Ｐゴシック"/>
                        </a:rPr>
                        <a:t>反</a:t>
                      </a:r>
                      <a:r>
                        <a:rPr sz="1400" u="none" spc="-10" dirty="0">
                          <a:solidFill>
                            <a:schemeClr val="tx1"/>
                          </a:solidFill>
                          <a:latin typeface="Meiryo UI" panose="020B0604030504040204" pitchFamily="50" charset="-128"/>
                          <a:ea typeface="Meiryo UI" panose="020B0604030504040204" pitchFamily="50" charset="-128"/>
                          <a:cs typeface="ＭＳ Ｐゴシック"/>
                        </a:rPr>
                        <a:t>容</a:t>
                      </a:r>
                      <a:r>
                        <a:rPr sz="1400" u="none" spc="5" dirty="0">
                          <a:solidFill>
                            <a:schemeClr val="tx1"/>
                          </a:solidFill>
                          <a:latin typeface="Meiryo UI" panose="020B0604030504040204" pitchFamily="50" charset="-128"/>
                          <a:ea typeface="Meiryo UI" panose="020B0604030504040204" pitchFamily="50" charset="-128"/>
                          <a:cs typeface="ＭＳ Ｐゴシック"/>
                        </a:rPr>
                        <a:t>疑</a:t>
                      </a:r>
                      <a:r>
                        <a:rPr sz="1400" u="none" spc="-10" dirty="0">
                          <a:solidFill>
                            <a:schemeClr val="tx1"/>
                          </a:solidFill>
                          <a:latin typeface="Meiryo UI" panose="020B0604030504040204" pitchFamily="50" charset="-128"/>
                          <a:ea typeface="Meiryo UI" panose="020B0604030504040204" pitchFamily="50" charset="-128"/>
                          <a:cs typeface="ＭＳ Ｐゴシック"/>
                        </a:rPr>
                        <a:t>で</a:t>
                      </a:r>
                      <a:r>
                        <a:rPr sz="1400" u="none" spc="5" dirty="0">
                          <a:solidFill>
                            <a:schemeClr val="tx1"/>
                          </a:solidFill>
                          <a:latin typeface="Meiryo UI" panose="020B0604030504040204" pitchFamily="50" charset="-128"/>
                          <a:ea typeface="Meiryo UI" panose="020B0604030504040204" pitchFamily="50" charset="-128"/>
                          <a:cs typeface="ＭＳ Ｐゴシック"/>
                        </a:rPr>
                        <a:t>逮</a:t>
                      </a:r>
                      <a:r>
                        <a:rPr sz="1400" u="none" dirty="0">
                          <a:solidFill>
                            <a:schemeClr val="tx1"/>
                          </a:solidFill>
                          <a:latin typeface="Meiryo UI" panose="020B0604030504040204" pitchFamily="50" charset="-128"/>
                          <a:ea typeface="Meiryo UI" panose="020B0604030504040204" pitchFamily="50" charset="-128"/>
                          <a:cs typeface="ＭＳ Ｐゴシック"/>
                        </a:rPr>
                        <a:t>捕</a:t>
                      </a:r>
                      <a:r>
                        <a:rPr sz="1400" u="none" spc="-5" dirty="0">
                          <a:solidFill>
                            <a:schemeClr val="tx1"/>
                          </a:solidFill>
                          <a:latin typeface="Meiryo UI" panose="020B0604030504040204" pitchFamily="50" charset="-128"/>
                          <a:ea typeface="Meiryo UI" panose="020B0604030504040204" pitchFamily="50" charset="-128"/>
                          <a:cs typeface="ＭＳ Ｐゴシック"/>
                        </a:rPr>
                        <a:t>し</a:t>
                      </a:r>
                      <a:r>
                        <a:rPr sz="1400" u="none" spc="5" dirty="0">
                          <a:solidFill>
                            <a:schemeClr val="tx1"/>
                          </a:solidFill>
                          <a:latin typeface="Meiryo UI" panose="020B0604030504040204" pitchFamily="50" charset="-128"/>
                          <a:ea typeface="Meiryo UI" panose="020B0604030504040204" pitchFamily="50" charset="-128"/>
                          <a:cs typeface="ＭＳ Ｐゴシック"/>
                        </a:rPr>
                        <a:t>た</a:t>
                      </a:r>
                      <a:r>
                        <a:rPr sz="1400" u="none" spc="-5" dirty="0">
                          <a:solidFill>
                            <a:schemeClr val="tx1"/>
                          </a:solidFill>
                          <a:latin typeface="Meiryo UI" panose="020B0604030504040204" pitchFamily="50" charset="-128"/>
                          <a:ea typeface="Meiryo UI" panose="020B0604030504040204" pitchFamily="50" charset="-128"/>
                          <a:cs typeface="ＭＳ Ｐゴシック"/>
                        </a:rPr>
                        <a:t>。</a:t>
                      </a:r>
                      <a:endParaRPr lang="en-US" altLang="ja-JP" sz="1400" u="none" spc="-5" dirty="0">
                        <a:solidFill>
                          <a:schemeClr val="tx1"/>
                        </a:solidFill>
                        <a:latin typeface="Meiryo UI" panose="020B0604030504040204" pitchFamily="50" charset="-128"/>
                        <a:ea typeface="Meiryo UI" panose="020B0604030504040204" pitchFamily="50" charset="-128"/>
                        <a:cs typeface="ＭＳ Ｐゴシック"/>
                      </a:endParaRPr>
                    </a:p>
                    <a:p>
                      <a:pPr marL="370840" marR="79375" indent="-285750">
                        <a:lnSpc>
                          <a:spcPct val="100000"/>
                        </a:lnSpc>
                        <a:spcBef>
                          <a:spcPts val="355"/>
                        </a:spcBef>
                        <a:buFont typeface="Arial" panose="020B0604020202020204" pitchFamily="34" charset="0"/>
                        <a:buChar char="•"/>
                      </a:pPr>
                      <a:r>
                        <a:rPr sz="1400" u="none" spc="-10" dirty="0">
                          <a:solidFill>
                            <a:schemeClr val="tx1"/>
                          </a:solidFill>
                          <a:latin typeface="Meiryo UI" panose="020B0604030504040204" pitchFamily="50" charset="-128"/>
                          <a:ea typeface="Meiryo UI" panose="020B0604030504040204" pitchFamily="50" charset="-128"/>
                          <a:cs typeface="ＭＳ Ｐゴシック"/>
                        </a:rPr>
                        <a:t>平</a:t>
                      </a:r>
                      <a:r>
                        <a:rPr sz="1400" u="none" spc="5" dirty="0">
                          <a:solidFill>
                            <a:schemeClr val="tx1"/>
                          </a:solidFill>
                          <a:latin typeface="Meiryo UI" panose="020B0604030504040204" pitchFamily="50" charset="-128"/>
                          <a:ea typeface="Meiryo UI" panose="020B0604030504040204" pitchFamily="50" charset="-128"/>
                          <a:cs typeface="ＭＳ Ｐゴシック"/>
                        </a:rPr>
                        <a:t>成</a:t>
                      </a:r>
                      <a:r>
                        <a:rPr lang="en-US" altLang="ja-JP" sz="1400" u="none" spc="5" dirty="0">
                          <a:solidFill>
                            <a:schemeClr val="tx1"/>
                          </a:solidFill>
                          <a:latin typeface="Meiryo UI" panose="020B0604030504040204" pitchFamily="50" charset="-128"/>
                          <a:ea typeface="Meiryo UI" panose="020B0604030504040204" pitchFamily="50" charset="-128"/>
                          <a:cs typeface="ＭＳ Ｐゴシック"/>
                        </a:rPr>
                        <a:t>13</a:t>
                      </a:r>
                      <a:r>
                        <a:rPr sz="1400" u="none" dirty="0">
                          <a:solidFill>
                            <a:schemeClr val="tx1"/>
                          </a:solidFill>
                          <a:latin typeface="Meiryo UI" panose="020B0604030504040204" pitchFamily="50" charset="-128"/>
                          <a:ea typeface="Meiryo UI" panose="020B0604030504040204" pitchFamily="50" charset="-128"/>
                          <a:cs typeface="ＭＳ Ｐゴシック"/>
                        </a:rPr>
                        <a:t>年</a:t>
                      </a:r>
                      <a:r>
                        <a:rPr lang="en-US" altLang="ja-JP" sz="1400" u="none" dirty="0">
                          <a:solidFill>
                            <a:schemeClr val="tx1"/>
                          </a:solidFill>
                          <a:latin typeface="Meiryo UI" panose="020B0604030504040204" pitchFamily="50" charset="-128"/>
                          <a:ea typeface="Meiryo UI" panose="020B0604030504040204" pitchFamily="50" charset="-128"/>
                          <a:cs typeface="ＭＳ Ｐゴシック"/>
                        </a:rPr>
                        <a:t>3</a:t>
                      </a:r>
                      <a:r>
                        <a:rPr sz="1400" u="none" dirty="0">
                          <a:solidFill>
                            <a:schemeClr val="tx1"/>
                          </a:solidFill>
                          <a:latin typeface="Meiryo UI" panose="020B0604030504040204" pitchFamily="50" charset="-128"/>
                          <a:ea typeface="Meiryo UI" panose="020B0604030504040204" pitchFamily="50" charset="-128"/>
                          <a:cs typeface="ＭＳ Ｐゴシック"/>
                        </a:rPr>
                        <a:t>月</a:t>
                      </a:r>
                      <a:r>
                        <a:rPr lang="en-US" altLang="ja-JP" sz="1400" u="none" dirty="0">
                          <a:solidFill>
                            <a:schemeClr val="tx1"/>
                          </a:solidFill>
                          <a:latin typeface="Meiryo UI" panose="020B0604030504040204" pitchFamily="50" charset="-128"/>
                          <a:ea typeface="Meiryo UI" panose="020B0604030504040204" pitchFamily="50" charset="-128"/>
                          <a:cs typeface="ＭＳ Ｐゴシック"/>
                        </a:rPr>
                        <a:t>7</a:t>
                      </a:r>
                      <a:r>
                        <a:rPr sz="1400" u="none" dirty="0">
                          <a:solidFill>
                            <a:schemeClr val="tx1"/>
                          </a:solidFill>
                          <a:latin typeface="Meiryo UI" panose="020B0604030504040204" pitchFamily="50" charset="-128"/>
                          <a:ea typeface="Meiryo UI" panose="020B0604030504040204" pitchFamily="50" charset="-128"/>
                          <a:cs typeface="ＭＳ Ｐゴシック"/>
                        </a:rPr>
                        <a:t>日</a:t>
                      </a:r>
                      <a:r>
                        <a:rPr sz="1400" u="none" spc="-10" dirty="0">
                          <a:solidFill>
                            <a:schemeClr val="tx1"/>
                          </a:solidFill>
                          <a:latin typeface="Meiryo UI" panose="020B0604030504040204" pitchFamily="50" charset="-128"/>
                          <a:ea typeface="Meiryo UI" panose="020B0604030504040204" pitchFamily="50" charset="-128"/>
                          <a:cs typeface="ＭＳ Ｐゴシック"/>
                        </a:rPr>
                        <a:t>、</a:t>
                      </a:r>
                      <a:r>
                        <a:rPr sz="1400" u="none" spc="5" dirty="0">
                          <a:solidFill>
                            <a:schemeClr val="tx1"/>
                          </a:solidFill>
                          <a:latin typeface="Meiryo UI" panose="020B0604030504040204" pitchFamily="50" charset="-128"/>
                          <a:ea typeface="Meiryo UI" panose="020B0604030504040204" pitchFamily="50" charset="-128"/>
                          <a:cs typeface="ＭＳ Ｐゴシック"/>
                        </a:rPr>
                        <a:t>東</a:t>
                      </a:r>
                      <a:r>
                        <a:rPr sz="1400" u="none" spc="-15" dirty="0">
                          <a:solidFill>
                            <a:schemeClr val="tx1"/>
                          </a:solidFill>
                          <a:latin typeface="Meiryo UI" panose="020B0604030504040204" pitchFamily="50" charset="-128"/>
                          <a:ea typeface="Meiryo UI" panose="020B0604030504040204" pitchFamily="50" charset="-128"/>
                          <a:cs typeface="ＭＳ Ｐゴシック"/>
                        </a:rPr>
                        <a:t>京</a:t>
                      </a:r>
                      <a:r>
                        <a:rPr sz="1400" u="none" spc="5" dirty="0">
                          <a:solidFill>
                            <a:schemeClr val="tx1"/>
                          </a:solidFill>
                          <a:latin typeface="Meiryo UI" panose="020B0604030504040204" pitchFamily="50" charset="-128"/>
                          <a:ea typeface="Meiryo UI" panose="020B0604030504040204" pitchFamily="50" charset="-128"/>
                          <a:cs typeface="ＭＳ Ｐゴシック"/>
                        </a:rPr>
                        <a:t>地</a:t>
                      </a:r>
                      <a:r>
                        <a:rPr sz="1400" u="none" dirty="0">
                          <a:solidFill>
                            <a:schemeClr val="tx1"/>
                          </a:solidFill>
                          <a:latin typeface="Meiryo UI" panose="020B0604030504040204" pitchFamily="50" charset="-128"/>
                          <a:ea typeface="Meiryo UI" panose="020B0604030504040204" pitchFamily="50" charset="-128"/>
                          <a:cs typeface="ＭＳ Ｐゴシック"/>
                        </a:rPr>
                        <a:t>裁</a:t>
                      </a:r>
                      <a:r>
                        <a:rPr sz="1400" u="none" spc="-15" dirty="0">
                          <a:solidFill>
                            <a:schemeClr val="tx1"/>
                          </a:solidFill>
                          <a:latin typeface="Meiryo UI" panose="020B0604030504040204" pitchFamily="50" charset="-128"/>
                          <a:ea typeface="Meiryo UI" panose="020B0604030504040204" pitchFamily="50" charset="-128"/>
                          <a:cs typeface="ＭＳ Ｐゴシック"/>
                        </a:rPr>
                        <a:t>に</a:t>
                      </a:r>
                      <a:r>
                        <a:rPr sz="1400" u="none" spc="-5" dirty="0">
                          <a:solidFill>
                            <a:schemeClr val="tx1"/>
                          </a:solidFill>
                          <a:latin typeface="Meiryo UI" panose="020B0604030504040204" pitchFamily="50" charset="-128"/>
                          <a:ea typeface="Meiryo UI" panose="020B0604030504040204" pitchFamily="50" charset="-128"/>
                          <a:cs typeface="ＭＳ Ｐゴシック"/>
                        </a:rPr>
                        <a:t>お</a:t>
                      </a:r>
                      <a:r>
                        <a:rPr sz="1400" u="none" spc="5" dirty="0">
                          <a:solidFill>
                            <a:schemeClr val="tx1"/>
                          </a:solidFill>
                          <a:latin typeface="Meiryo UI" panose="020B0604030504040204" pitchFamily="50" charset="-128"/>
                          <a:ea typeface="Meiryo UI" panose="020B0604030504040204" pitchFamily="50" charset="-128"/>
                          <a:cs typeface="ＭＳ Ｐゴシック"/>
                        </a:rPr>
                        <a:t>い</a:t>
                      </a:r>
                      <a:r>
                        <a:rPr sz="1400" u="none" dirty="0">
                          <a:solidFill>
                            <a:schemeClr val="tx1"/>
                          </a:solidFill>
                          <a:latin typeface="Meiryo UI" panose="020B0604030504040204" pitchFamily="50" charset="-128"/>
                          <a:ea typeface="Meiryo UI" panose="020B0604030504040204" pitchFamily="50" charset="-128"/>
                          <a:cs typeface="ＭＳ Ｐゴシック"/>
                        </a:rPr>
                        <a:t>て</a:t>
                      </a:r>
                      <a:r>
                        <a:rPr sz="1400" u="none" spc="5" dirty="0">
                          <a:solidFill>
                            <a:schemeClr val="tx1"/>
                          </a:solidFill>
                          <a:latin typeface="Meiryo UI" panose="020B0604030504040204" pitchFamily="50" charset="-128"/>
                          <a:ea typeface="Meiryo UI" panose="020B0604030504040204" pitchFamily="50" charset="-128"/>
                          <a:cs typeface="ＭＳ Ｐゴシック"/>
                        </a:rPr>
                        <a:t>懲</a:t>
                      </a:r>
                      <a:r>
                        <a:rPr sz="1400" u="none" spc="-15" dirty="0">
                          <a:solidFill>
                            <a:schemeClr val="tx1"/>
                          </a:solidFill>
                          <a:latin typeface="Meiryo UI" panose="020B0604030504040204" pitchFamily="50" charset="-128"/>
                          <a:ea typeface="Meiryo UI" panose="020B0604030504040204" pitchFamily="50" charset="-128"/>
                          <a:cs typeface="ＭＳ Ｐゴシック"/>
                        </a:rPr>
                        <a:t>役</a:t>
                      </a:r>
                      <a:r>
                        <a:rPr lang="en-US" altLang="ja-JP" sz="1400" u="none" spc="-15" dirty="0">
                          <a:solidFill>
                            <a:schemeClr val="tx1"/>
                          </a:solidFill>
                          <a:latin typeface="Meiryo UI" panose="020B0604030504040204" pitchFamily="50" charset="-128"/>
                          <a:ea typeface="Meiryo UI" panose="020B0604030504040204" pitchFamily="50" charset="-128"/>
                          <a:cs typeface="ＭＳ Ｐゴシック"/>
                        </a:rPr>
                        <a:t>10</a:t>
                      </a:r>
                      <a:r>
                        <a:rPr sz="1400" u="none" dirty="0">
                          <a:solidFill>
                            <a:schemeClr val="tx1"/>
                          </a:solidFill>
                          <a:latin typeface="Meiryo UI" panose="020B0604030504040204" pitchFamily="50" charset="-128"/>
                          <a:ea typeface="Meiryo UI" panose="020B0604030504040204" pitchFamily="50" charset="-128"/>
                          <a:cs typeface="ＭＳ Ｐゴシック"/>
                        </a:rPr>
                        <a:t>ヶ月</a:t>
                      </a:r>
                      <a:r>
                        <a:rPr sz="1400" u="none" spc="-10" dirty="0">
                          <a:solidFill>
                            <a:schemeClr val="tx1"/>
                          </a:solidFill>
                          <a:latin typeface="Meiryo UI" panose="020B0604030504040204" pitchFamily="50" charset="-128"/>
                          <a:ea typeface="Meiryo UI" panose="020B0604030504040204" pitchFamily="50" charset="-128"/>
                          <a:cs typeface="ＭＳ Ｐゴシック"/>
                        </a:rPr>
                        <a:t>(</a:t>
                      </a:r>
                      <a:r>
                        <a:rPr sz="1400" u="none" spc="5" dirty="0">
                          <a:solidFill>
                            <a:schemeClr val="tx1"/>
                          </a:solidFill>
                          <a:latin typeface="Meiryo UI" panose="020B0604030504040204" pitchFamily="50" charset="-128"/>
                          <a:ea typeface="Meiryo UI" panose="020B0604030504040204" pitchFamily="50" charset="-128"/>
                          <a:cs typeface="ＭＳ Ｐゴシック"/>
                        </a:rPr>
                        <a:t>求</a:t>
                      </a:r>
                      <a:r>
                        <a:rPr sz="1400" u="none" dirty="0">
                          <a:solidFill>
                            <a:schemeClr val="tx1"/>
                          </a:solidFill>
                          <a:latin typeface="Meiryo UI" panose="020B0604030504040204" pitchFamily="50" charset="-128"/>
                          <a:ea typeface="Meiryo UI" panose="020B0604030504040204" pitchFamily="50" charset="-128"/>
                          <a:cs typeface="ＭＳ Ｐゴシック"/>
                        </a:rPr>
                        <a:t>刑：懲役</a:t>
                      </a:r>
                      <a:r>
                        <a:rPr lang="en-US" altLang="ja-JP" sz="1400" u="none" dirty="0">
                          <a:solidFill>
                            <a:schemeClr val="tx1"/>
                          </a:solidFill>
                          <a:latin typeface="Meiryo UI" panose="020B0604030504040204" pitchFamily="50" charset="-128"/>
                          <a:ea typeface="Meiryo UI" panose="020B0604030504040204" pitchFamily="50" charset="-128"/>
                          <a:cs typeface="ＭＳ Ｐゴシック"/>
                        </a:rPr>
                        <a:t>1</a:t>
                      </a:r>
                      <a:r>
                        <a:rPr sz="1400" u="none" dirty="0">
                          <a:solidFill>
                            <a:schemeClr val="tx1"/>
                          </a:solidFill>
                          <a:latin typeface="Meiryo UI" panose="020B0604030504040204" pitchFamily="50" charset="-128"/>
                          <a:ea typeface="Meiryo UI" panose="020B0604030504040204" pitchFamily="50" charset="-128"/>
                          <a:cs typeface="ＭＳ Ｐゴシック"/>
                        </a:rPr>
                        <a:t>年)</a:t>
                      </a:r>
                      <a:r>
                        <a:rPr sz="1400" u="none" dirty="0" err="1">
                          <a:solidFill>
                            <a:schemeClr val="tx1"/>
                          </a:solidFill>
                          <a:latin typeface="Meiryo UI" panose="020B0604030504040204" pitchFamily="50" charset="-128"/>
                          <a:ea typeface="Meiryo UI" panose="020B0604030504040204" pitchFamily="50" charset="-128"/>
                          <a:cs typeface="ＭＳ Ｐゴシック"/>
                        </a:rPr>
                        <a:t>の実刑</a:t>
                      </a:r>
                      <a:r>
                        <a:rPr sz="1400" u="none" spc="-15" dirty="0" err="1">
                          <a:solidFill>
                            <a:schemeClr val="tx1"/>
                          </a:solidFill>
                          <a:latin typeface="Meiryo UI" panose="020B0604030504040204" pitchFamily="50" charset="-128"/>
                          <a:ea typeface="Meiryo UI" panose="020B0604030504040204" pitchFamily="50" charset="-128"/>
                          <a:cs typeface="ＭＳ Ｐゴシック"/>
                        </a:rPr>
                        <a:t>判</a:t>
                      </a:r>
                      <a:r>
                        <a:rPr sz="1400" u="none" dirty="0" err="1">
                          <a:solidFill>
                            <a:schemeClr val="tx1"/>
                          </a:solidFill>
                          <a:latin typeface="Meiryo UI" panose="020B0604030504040204" pitchFamily="50" charset="-128"/>
                          <a:ea typeface="Meiryo UI" panose="020B0604030504040204" pitchFamily="50" charset="-128"/>
                          <a:cs typeface="ＭＳ Ｐゴシック"/>
                        </a:rPr>
                        <a:t>決</a:t>
                      </a:r>
                      <a:r>
                        <a:rPr sz="1400" u="none" spc="-10" dirty="0">
                          <a:solidFill>
                            <a:schemeClr val="tx1"/>
                          </a:solidFill>
                          <a:latin typeface="Meiryo UI" panose="020B0604030504040204" pitchFamily="50" charset="-128"/>
                          <a:ea typeface="Meiryo UI" panose="020B0604030504040204" pitchFamily="50" charset="-128"/>
                          <a:cs typeface="ＭＳ Ｐゴシック"/>
                        </a:rPr>
                        <a:t>。</a:t>
                      </a:r>
                      <a:endParaRPr lang="en-US" altLang="ja-JP" sz="1400" u="none" spc="-10" dirty="0">
                        <a:solidFill>
                          <a:schemeClr val="tx1"/>
                        </a:solidFill>
                        <a:latin typeface="Meiryo UI" panose="020B0604030504040204" pitchFamily="50" charset="-128"/>
                        <a:ea typeface="Meiryo UI" panose="020B0604030504040204" pitchFamily="50" charset="-128"/>
                        <a:cs typeface="ＭＳ Ｐゴシック"/>
                      </a:endParaRPr>
                    </a:p>
                    <a:p>
                      <a:pPr marL="370840" marR="79375" indent="-285750">
                        <a:lnSpc>
                          <a:spcPct val="100000"/>
                        </a:lnSpc>
                        <a:spcBef>
                          <a:spcPts val="355"/>
                        </a:spcBef>
                        <a:buFont typeface="Arial" panose="020B0604020202020204" pitchFamily="34" charset="0"/>
                        <a:buChar char="•"/>
                      </a:pPr>
                      <a:r>
                        <a:rPr sz="1400" u="none" spc="-10" dirty="0">
                          <a:solidFill>
                            <a:schemeClr val="tx1"/>
                          </a:solidFill>
                          <a:latin typeface="Meiryo UI" panose="020B0604030504040204" pitchFamily="50" charset="-128"/>
                          <a:ea typeface="Meiryo UI" panose="020B0604030504040204" pitchFamily="50" charset="-128"/>
                          <a:cs typeface="ＭＳ Ｐゴシック"/>
                        </a:rPr>
                        <a:t>な</a:t>
                      </a:r>
                      <a:r>
                        <a:rPr sz="1400" u="none" dirty="0">
                          <a:solidFill>
                            <a:schemeClr val="tx1"/>
                          </a:solidFill>
                          <a:latin typeface="Meiryo UI" panose="020B0604030504040204" pitchFamily="50" charset="-128"/>
                          <a:ea typeface="Meiryo UI" panose="020B0604030504040204" pitchFamily="50" charset="-128"/>
                          <a:cs typeface="ＭＳ Ｐゴシック"/>
                        </a:rPr>
                        <a:t>お</a:t>
                      </a:r>
                      <a:r>
                        <a:rPr sz="1400" u="none" spc="-10" dirty="0">
                          <a:solidFill>
                            <a:schemeClr val="tx1"/>
                          </a:solidFill>
                          <a:latin typeface="Meiryo UI" panose="020B0604030504040204" pitchFamily="50" charset="-128"/>
                          <a:ea typeface="Meiryo UI" panose="020B0604030504040204" pitchFamily="50" charset="-128"/>
                          <a:cs typeface="ＭＳ Ｐゴシック"/>
                        </a:rPr>
                        <a:t>、</a:t>
                      </a:r>
                      <a:r>
                        <a:rPr lang="en-US" altLang="ja-JP" sz="1400" u="none" spc="-10" dirty="0">
                          <a:solidFill>
                            <a:schemeClr val="tx1"/>
                          </a:solidFill>
                          <a:latin typeface="Meiryo UI" panose="020B0604030504040204" pitchFamily="50" charset="-128"/>
                          <a:ea typeface="Meiryo UI" panose="020B0604030504040204" pitchFamily="50" charset="-128"/>
                          <a:cs typeface="ＭＳ Ｐゴシック"/>
                        </a:rPr>
                        <a:t>3</a:t>
                      </a:r>
                      <a:r>
                        <a:rPr sz="1400" u="none" dirty="0">
                          <a:solidFill>
                            <a:schemeClr val="tx1"/>
                          </a:solidFill>
                          <a:latin typeface="Meiryo UI" panose="020B0604030504040204" pitchFamily="50" charset="-128"/>
                          <a:ea typeface="Meiryo UI" panose="020B0604030504040204" pitchFamily="50" charset="-128"/>
                          <a:cs typeface="ＭＳ Ｐゴシック"/>
                        </a:rPr>
                        <a:t>等</a:t>
                      </a:r>
                      <a:r>
                        <a:rPr sz="1400" u="none" spc="-15" dirty="0">
                          <a:solidFill>
                            <a:schemeClr val="tx1"/>
                          </a:solidFill>
                          <a:latin typeface="Meiryo UI" panose="020B0604030504040204" pitchFamily="50" charset="-128"/>
                          <a:ea typeface="Meiryo UI" panose="020B0604030504040204" pitchFamily="50" charset="-128"/>
                          <a:cs typeface="ＭＳ Ｐゴシック"/>
                        </a:rPr>
                        <a:t>海</a:t>
                      </a:r>
                      <a:r>
                        <a:rPr sz="1400" u="none" dirty="0">
                          <a:solidFill>
                            <a:schemeClr val="tx1"/>
                          </a:solidFill>
                          <a:latin typeface="Meiryo UI" panose="020B0604030504040204" pitchFamily="50" charset="-128"/>
                          <a:ea typeface="Meiryo UI" panose="020B0604030504040204" pitchFamily="50" charset="-128"/>
                          <a:cs typeface="ＭＳ Ｐゴシック"/>
                        </a:rPr>
                        <a:t>佐は</a:t>
                      </a:r>
                      <a:r>
                        <a:rPr sz="1400" u="none" spc="-15" dirty="0">
                          <a:solidFill>
                            <a:schemeClr val="tx1"/>
                          </a:solidFill>
                          <a:latin typeface="Meiryo UI" panose="020B0604030504040204" pitchFamily="50" charset="-128"/>
                          <a:ea typeface="Meiryo UI" panose="020B0604030504040204" pitchFamily="50" charset="-128"/>
                          <a:cs typeface="ＭＳ Ｐゴシック"/>
                        </a:rPr>
                        <a:t>秘</a:t>
                      </a:r>
                      <a:r>
                        <a:rPr sz="1400" u="none" dirty="0">
                          <a:solidFill>
                            <a:schemeClr val="tx1"/>
                          </a:solidFill>
                          <a:latin typeface="Meiryo UI" panose="020B0604030504040204" pitchFamily="50" charset="-128"/>
                          <a:ea typeface="Meiryo UI" panose="020B0604030504040204" pitchFamily="50" charset="-128"/>
                          <a:cs typeface="ＭＳ Ｐゴシック"/>
                        </a:rPr>
                        <a:t>密保</a:t>
                      </a:r>
                      <a:r>
                        <a:rPr sz="1400" u="none" spc="-15" dirty="0">
                          <a:solidFill>
                            <a:schemeClr val="tx1"/>
                          </a:solidFill>
                          <a:latin typeface="Meiryo UI" panose="020B0604030504040204" pitchFamily="50" charset="-128"/>
                          <a:ea typeface="Meiryo UI" panose="020B0604030504040204" pitchFamily="50" charset="-128"/>
                          <a:cs typeface="ＭＳ Ｐゴシック"/>
                        </a:rPr>
                        <a:t>全</a:t>
                      </a:r>
                      <a:r>
                        <a:rPr sz="1400" u="none" dirty="0">
                          <a:solidFill>
                            <a:schemeClr val="tx1"/>
                          </a:solidFill>
                          <a:latin typeface="Meiryo UI" panose="020B0604030504040204" pitchFamily="50" charset="-128"/>
                          <a:ea typeface="Meiryo UI" panose="020B0604030504040204" pitchFamily="50" charset="-128"/>
                          <a:cs typeface="ＭＳ Ｐゴシック"/>
                        </a:rPr>
                        <a:t>義務</a:t>
                      </a:r>
                      <a:r>
                        <a:rPr sz="1400" u="none" spc="-15" dirty="0">
                          <a:solidFill>
                            <a:schemeClr val="tx1"/>
                          </a:solidFill>
                          <a:latin typeface="Meiryo UI" panose="020B0604030504040204" pitchFamily="50" charset="-128"/>
                          <a:ea typeface="Meiryo UI" panose="020B0604030504040204" pitchFamily="50" charset="-128"/>
                          <a:cs typeface="ＭＳ Ｐゴシック"/>
                        </a:rPr>
                        <a:t>違</a:t>
                      </a:r>
                      <a:r>
                        <a:rPr sz="1400" u="none" dirty="0">
                          <a:solidFill>
                            <a:schemeClr val="tx1"/>
                          </a:solidFill>
                          <a:latin typeface="Meiryo UI" panose="020B0604030504040204" pitchFamily="50" charset="-128"/>
                          <a:ea typeface="Meiryo UI" panose="020B0604030504040204" pitchFamily="50" charset="-128"/>
                          <a:cs typeface="ＭＳ Ｐゴシック"/>
                        </a:rPr>
                        <a:t>反と</a:t>
                      </a:r>
                      <a:r>
                        <a:rPr sz="1400" u="none" spc="-10" dirty="0">
                          <a:solidFill>
                            <a:schemeClr val="tx1"/>
                          </a:solidFill>
                          <a:latin typeface="Meiryo UI" panose="020B0604030504040204" pitchFamily="50" charset="-128"/>
                          <a:ea typeface="Meiryo UI" panose="020B0604030504040204" pitchFamily="50" charset="-128"/>
                          <a:cs typeface="ＭＳ Ｐゴシック"/>
                        </a:rPr>
                        <a:t>し</a:t>
                      </a:r>
                      <a:r>
                        <a:rPr sz="1400" u="none" dirty="0">
                          <a:solidFill>
                            <a:schemeClr val="tx1"/>
                          </a:solidFill>
                          <a:latin typeface="Meiryo UI" panose="020B0604030504040204" pitchFamily="50" charset="-128"/>
                          <a:ea typeface="Meiryo UI" panose="020B0604030504040204" pitchFamily="50" charset="-128"/>
                          <a:cs typeface="ＭＳ Ｐゴシック"/>
                        </a:rPr>
                        <a:t>て懲戒</a:t>
                      </a:r>
                      <a:r>
                        <a:rPr sz="1400" u="none" spc="-15" dirty="0">
                          <a:solidFill>
                            <a:schemeClr val="tx1"/>
                          </a:solidFill>
                          <a:latin typeface="Meiryo UI" panose="020B0604030504040204" pitchFamily="50" charset="-128"/>
                          <a:ea typeface="Meiryo UI" panose="020B0604030504040204" pitchFamily="50" charset="-128"/>
                          <a:cs typeface="ＭＳ Ｐゴシック"/>
                        </a:rPr>
                        <a:t>免</a:t>
                      </a:r>
                      <a:r>
                        <a:rPr sz="1400" u="none" dirty="0">
                          <a:solidFill>
                            <a:schemeClr val="tx1"/>
                          </a:solidFill>
                          <a:latin typeface="Meiryo UI" panose="020B0604030504040204" pitchFamily="50" charset="-128"/>
                          <a:ea typeface="Meiryo UI" panose="020B0604030504040204" pitchFamily="50" charset="-128"/>
                          <a:cs typeface="ＭＳ Ｐゴシック"/>
                        </a:rPr>
                        <a:t>職処</a:t>
                      </a:r>
                      <a:r>
                        <a:rPr sz="1400" u="none" spc="-10" dirty="0">
                          <a:solidFill>
                            <a:schemeClr val="tx1"/>
                          </a:solidFill>
                          <a:latin typeface="Meiryo UI" panose="020B0604030504040204" pitchFamily="50" charset="-128"/>
                          <a:ea typeface="Meiryo UI" panose="020B0604030504040204" pitchFamily="50" charset="-128"/>
                          <a:cs typeface="ＭＳ Ｐゴシック"/>
                        </a:rPr>
                        <a:t>分</a:t>
                      </a:r>
                      <a:r>
                        <a:rPr sz="1400" u="none" spc="-15" dirty="0">
                          <a:solidFill>
                            <a:schemeClr val="tx1"/>
                          </a:solidFill>
                          <a:latin typeface="Meiryo UI" panose="020B0604030504040204" pitchFamily="50" charset="-128"/>
                          <a:ea typeface="Meiryo UI" panose="020B0604030504040204" pitchFamily="50" charset="-128"/>
                          <a:cs typeface="ＭＳ Ｐゴシック"/>
                        </a:rPr>
                        <a:t>、関</a:t>
                      </a:r>
                      <a:r>
                        <a:rPr sz="1400" u="none" dirty="0">
                          <a:solidFill>
                            <a:schemeClr val="tx1"/>
                          </a:solidFill>
                          <a:latin typeface="Meiryo UI" panose="020B0604030504040204" pitchFamily="50" charset="-128"/>
                          <a:ea typeface="Meiryo UI" panose="020B0604030504040204" pitchFamily="50" charset="-128"/>
                          <a:cs typeface="ＭＳ Ｐゴシック"/>
                        </a:rPr>
                        <a:t>係者</a:t>
                      </a:r>
                      <a:r>
                        <a:rPr lang="en-US" altLang="ja-JP" sz="1400" u="none" dirty="0">
                          <a:solidFill>
                            <a:schemeClr val="tx1"/>
                          </a:solidFill>
                          <a:latin typeface="Meiryo UI" panose="020B0604030504040204" pitchFamily="50" charset="-128"/>
                          <a:ea typeface="Meiryo UI" panose="020B0604030504040204" pitchFamily="50" charset="-128"/>
                          <a:cs typeface="ＭＳ Ｐゴシック"/>
                        </a:rPr>
                        <a:t>52</a:t>
                      </a:r>
                      <a:r>
                        <a:rPr sz="1400" u="none" dirty="0">
                          <a:solidFill>
                            <a:schemeClr val="tx1"/>
                          </a:solidFill>
                          <a:latin typeface="Meiryo UI" panose="020B0604030504040204" pitchFamily="50" charset="-128"/>
                          <a:ea typeface="Meiryo UI" panose="020B0604030504040204" pitchFamily="50" charset="-128"/>
                          <a:cs typeface="ＭＳ Ｐゴシック"/>
                        </a:rPr>
                        <a:t>名を処分。</a:t>
                      </a: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02"/>
                  </a:ext>
                </a:extLst>
              </a:tr>
            </a:tbl>
          </a:graphicData>
        </a:graphic>
      </p:graphicFrame>
      <p:sp>
        <p:nvSpPr>
          <p:cNvPr id="59" name="AutoShape 31">
            <a:extLst>
              <a:ext uri="{FF2B5EF4-FFF2-40B4-BE49-F238E27FC236}">
                <a16:creationId xmlns:a16="http://schemas.microsoft.com/office/drawing/2014/main" id="{41257BAA-533A-4EF7-A823-16DEA766E6B2}"/>
              </a:ext>
            </a:extLst>
          </p:cNvPr>
          <p:cNvSpPr>
            <a:spLocks noChangeArrowheads="1"/>
          </p:cNvSpPr>
          <p:nvPr/>
        </p:nvSpPr>
        <p:spPr bwMode="auto">
          <a:xfrm>
            <a:off x="120493" y="1254925"/>
            <a:ext cx="5966271" cy="564195"/>
          </a:xfrm>
          <a:prstGeom prst="roundRect">
            <a:avLst>
              <a:gd name="adj" fmla="val 16667"/>
            </a:avLst>
          </a:prstGeom>
          <a:noFill/>
          <a:ln w="9525">
            <a:solidFill>
              <a:srgbClr val="000000"/>
            </a:solidFill>
            <a:round/>
            <a:headEnd/>
            <a:tailEnd/>
          </a:ln>
          <a:effectLst/>
        </p:spPr>
        <p:txBody>
          <a:bodyPr lIns="36000" tIns="36000" rIns="36000" bIns="36000" anchor="ctr"/>
          <a:lstStyle/>
          <a:p>
            <a:pPr defTabSz="914400">
              <a:spcBef>
                <a:spcPct val="10000"/>
              </a:spcBef>
              <a:defRPr/>
            </a:pPr>
            <a:r>
              <a:rPr lang="ja-JP" altLang="en-US" sz="2000" i="1" kern="0" dirty="0">
                <a:solidFill>
                  <a:srgbClr val="000000"/>
                </a:solidFill>
                <a:latin typeface="Meiryo UI" panose="020B0604030504040204" pitchFamily="50" charset="-128"/>
                <a:ea typeface="Meiryo UI" panose="020B0604030504040204" pitchFamily="50" charset="-128"/>
              </a:rPr>
              <a:t>協力者獲得のため、スパイ要員は心理学を徹底的に修得</a:t>
            </a:r>
          </a:p>
        </p:txBody>
      </p:sp>
      <p:graphicFrame>
        <p:nvGraphicFramePr>
          <p:cNvPr id="10" name="表 9">
            <a:extLst>
              <a:ext uri="{FF2B5EF4-FFF2-40B4-BE49-F238E27FC236}">
                <a16:creationId xmlns:a16="http://schemas.microsoft.com/office/drawing/2014/main" id="{66F19177-AB38-4123-9336-89A0F0714952}"/>
              </a:ext>
            </a:extLst>
          </p:cNvPr>
          <p:cNvGraphicFramePr>
            <a:graphicFrameLocks noGrp="1"/>
          </p:cNvGraphicFramePr>
          <p:nvPr>
            <p:extLst>
              <p:ext uri="{D42A27DB-BD31-4B8C-83A1-F6EECF244321}">
                <p14:modId xmlns:p14="http://schemas.microsoft.com/office/powerpoint/2010/main" val="991104656"/>
              </p:ext>
            </p:extLst>
          </p:nvPr>
        </p:nvGraphicFramePr>
        <p:xfrm>
          <a:off x="10133174" y="1272076"/>
          <a:ext cx="6348882" cy="407833"/>
        </p:xfrm>
        <a:graphic>
          <a:graphicData uri="http://schemas.openxmlformats.org/drawingml/2006/table">
            <a:tbl>
              <a:tblPr>
                <a:tableStyleId>{5C22544A-7EE6-4342-B048-85BDC9FD1C3A}</a:tableStyleId>
              </a:tblPr>
              <a:tblGrid>
                <a:gridCol w="238936">
                  <a:extLst>
                    <a:ext uri="{9D8B030D-6E8A-4147-A177-3AD203B41FA5}">
                      <a16:colId xmlns:a16="http://schemas.microsoft.com/office/drawing/2014/main" val="2665389408"/>
                    </a:ext>
                  </a:extLst>
                </a:gridCol>
                <a:gridCol w="6109946">
                  <a:extLst>
                    <a:ext uri="{9D8B030D-6E8A-4147-A177-3AD203B41FA5}">
                      <a16:colId xmlns:a16="http://schemas.microsoft.com/office/drawing/2014/main" val="1088992809"/>
                    </a:ext>
                  </a:extLst>
                </a:gridCol>
              </a:tblGrid>
              <a:tr h="407833">
                <a:tc>
                  <a:txBody>
                    <a:bodyPr/>
                    <a:lstStyle/>
                    <a:p>
                      <a:pPr algn="ctr" fontAlgn="ctr"/>
                      <a:r>
                        <a:rPr lang="en-US" altLang="ja-JP" sz="1000" u="none" strike="noStrike" dirty="0">
                          <a:effectLst/>
                        </a:rPr>
                        <a:t>34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tc>
                  <a:txBody>
                    <a:bodyPr/>
                    <a:lstStyle/>
                    <a:p>
                      <a:pPr algn="l" fontAlgn="ctr"/>
                      <a:r>
                        <a:rPr lang="ja-JP" altLang="en-US" sz="1000" u="none" strike="noStrike" dirty="0">
                          <a:effectLst/>
                        </a:rPr>
                        <a:t>カウンターインテリジェンス及び諸外国の事例を紹介した上で、隙のない勤務と私生活において慎重な行動をとることの重要性について記載されているか。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extLst>
                  <a:ext uri="{0D108BD9-81ED-4DB2-BD59-A6C34878D82A}">
                    <a16:rowId xmlns:a16="http://schemas.microsoft.com/office/drawing/2014/main" val="2362276342"/>
                  </a:ext>
                </a:extLst>
              </a:tr>
            </a:tbl>
          </a:graphicData>
        </a:graphic>
      </p:graphicFrame>
    </p:spTree>
    <p:extLst>
      <p:ext uri="{BB962C8B-B14F-4D97-AF65-F5344CB8AC3E}">
        <p14:creationId xmlns:p14="http://schemas.microsoft.com/office/powerpoint/2010/main" val="648942814"/>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43FFE-A41E-EA27-2EBB-10E5EA9A8D55}"/>
            </a:ext>
          </a:extLst>
        </p:cNvPr>
        <p:cNvGrpSpPr/>
        <p:nvPr/>
      </p:nvGrpSpPr>
      <p:grpSpPr>
        <a:xfrm>
          <a:off x="0" y="0"/>
          <a:ext cx="0" cy="0"/>
          <a:chOff x="0" y="0"/>
          <a:chExt cx="0" cy="0"/>
        </a:xfrm>
      </p:grpSpPr>
      <p:sp>
        <p:nvSpPr>
          <p:cNvPr id="2" name="Rectangle 6">
            <a:extLst>
              <a:ext uri="{FF2B5EF4-FFF2-40B4-BE49-F238E27FC236}">
                <a16:creationId xmlns:a16="http://schemas.microsoft.com/office/drawing/2014/main" id="{A2DDFF13-BEC3-B066-EA9C-B284E36DFF5C}"/>
              </a:ext>
            </a:extLst>
          </p:cNvPr>
          <p:cNvSpPr>
            <a:spLocks noChangeArrowheads="1"/>
          </p:cNvSpPr>
          <p:nvPr/>
        </p:nvSpPr>
        <p:spPr bwMode="auto">
          <a:xfrm>
            <a:off x="582128" y="1521786"/>
            <a:ext cx="8242558" cy="4170372"/>
          </a:xfrm>
          <a:prstGeom prst="rect">
            <a:avLst/>
          </a:prstGeom>
          <a:noFill/>
          <a:ln w="9525">
            <a:noFill/>
            <a:miter lim="800000"/>
            <a:headEnd/>
            <a:tailEnd/>
          </a:ln>
          <a:effectLst/>
        </p:spPr>
        <p:txBody>
          <a:bodyPr wrap="square">
            <a:spAutoFit/>
          </a:bodyPr>
          <a:lstStyle/>
          <a:p>
            <a:pPr marL="316531" indent="-316531" defTabSz="914400">
              <a:spcAft>
                <a:spcPts val="600"/>
              </a:spcAft>
              <a:defRPr/>
            </a:pPr>
            <a:r>
              <a:rPr lang="ja-JP" altLang="en-US" sz="2000" kern="0" dirty="0">
                <a:solidFill>
                  <a:srgbClr val="000000"/>
                </a:solidFill>
                <a:latin typeface="Meiryo UI" panose="020B0604030504040204" pitchFamily="50" charset="-128"/>
                <a:ea typeface="Meiryo UI" panose="020B0604030504040204" pitchFamily="50" charset="-128"/>
              </a:rPr>
              <a:t>　①　秘密に指定された文書等を取り扱う職務にある者</a:t>
            </a: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　②　頻繁に秘密文書等に接近できる者</a:t>
            </a: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　③</a:t>
            </a:r>
            <a:r>
              <a:rPr lang="ja-JP" altLang="ja-JP" sz="2000" kern="0" dirty="0">
                <a:solidFill>
                  <a:srgbClr val="000000"/>
                </a:solidFill>
                <a:latin typeface="Meiryo UI" panose="020B0604030504040204" pitchFamily="50" charset="-128"/>
                <a:ea typeface="Meiryo UI" panose="020B0604030504040204" pitchFamily="50" charset="-128"/>
              </a:rPr>
              <a:t>　</a:t>
            </a:r>
            <a:r>
              <a:rPr lang="ja-JP" altLang="en-US" sz="2000" kern="0" dirty="0">
                <a:solidFill>
                  <a:srgbClr val="000000"/>
                </a:solidFill>
                <a:latin typeface="Meiryo UI" panose="020B0604030504040204" pitchFamily="50" charset="-128"/>
                <a:ea typeface="Meiryo UI" panose="020B0604030504040204" pitchFamily="50" charset="-128"/>
              </a:rPr>
              <a:t>職場に不平・不満・疑問を持っている者</a:t>
            </a:r>
            <a:endParaRPr lang="en-US" altLang="ja-JP" sz="2000" kern="0" dirty="0">
              <a:solidFill>
                <a:srgbClr val="000000"/>
              </a:solidFill>
              <a:latin typeface="Meiryo UI" panose="020B0604030504040204" pitchFamily="50" charset="-128"/>
              <a:ea typeface="Meiryo UI" panose="020B0604030504040204" pitchFamily="50" charset="-128"/>
            </a:endParaRP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　④</a:t>
            </a:r>
            <a:r>
              <a:rPr lang="ja-JP" altLang="ja-JP" sz="2000" kern="0" dirty="0">
                <a:solidFill>
                  <a:srgbClr val="000000"/>
                </a:solidFill>
                <a:latin typeface="Meiryo UI" panose="020B0604030504040204" pitchFamily="50" charset="-128"/>
                <a:ea typeface="Meiryo UI" panose="020B0604030504040204" pitchFamily="50" charset="-128"/>
              </a:rPr>
              <a:t>　</a:t>
            </a:r>
            <a:r>
              <a:rPr lang="ja-JP" altLang="en-US" sz="2000" kern="0" dirty="0">
                <a:solidFill>
                  <a:srgbClr val="000000"/>
                </a:solidFill>
                <a:latin typeface="Meiryo UI" panose="020B0604030504040204" pitchFamily="50" charset="-128"/>
                <a:ea typeface="Meiryo UI" panose="020B0604030504040204" pitchFamily="50" charset="-128"/>
              </a:rPr>
              <a:t>上司に反感や恨みを持っている者</a:t>
            </a:r>
            <a:endParaRPr lang="en-US" altLang="ja-JP" sz="2000" kern="0" dirty="0">
              <a:solidFill>
                <a:srgbClr val="000000"/>
              </a:solidFill>
              <a:latin typeface="Meiryo UI" panose="020B0604030504040204" pitchFamily="50" charset="-128"/>
              <a:ea typeface="Meiryo UI" panose="020B0604030504040204" pitchFamily="50" charset="-128"/>
            </a:endParaRP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　⑤</a:t>
            </a:r>
            <a:r>
              <a:rPr lang="ja-JP" altLang="ja-JP" sz="2000" kern="0" dirty="0">
                <a:solidFill>
                  <a:srgbClr val="000000"/>
                </a:solidFill>
                <a:latin typeface="Meiryo UI" panose="020B0604030504040204" pitchFamily="50" charset="-128"/>
                <a:ea typeface="Meiryo UI" panose="020B0604030504040204" pitchFamily="50" charset="-128"/>
              </a:rPr>
              <a:t>　</a:t>
            </a:r>
            <a:r>
              <a:rPr lang="ja-JP" altLang="en-US" sz="2000" kern="0" dirty="0">
                <a:solidFill>
                  <a:srgbClr val="000000"/>
                </a:solidFill>
                <a:latin typeface="Meiryo UI" panose="020B0604030504040204" pitchFamily="50" charset="-128"/>
                <a:ea typeface="Meiryo UI" panose="020B0604030504040204" pitchFamily="50" charset="-128"/>
              </a:rPr>
              <a:t>金使いが荒く、金に困っている者</a:t>
            </a: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　⑥　異性関係、酒、賭事が好きで生活が乱れている者</a:t>
            </a: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　⑦　孤独感、疎外感に悩んでいる者</a:t>
            </a:r>
            <a:endParaRPr lang="en-US" altLang="ja-JP" sz="2000" kern="0" dirty="0">
              <a:solidFill>
                <a:srgbClr val="000000"/>
              </a:solidFill>
              <a:latin typeface="Meiryo UI" panose="020B0604030504040204" pitchFamily="50" charset="-128"/>
              <a:ea typeface="Meiryo UI" panose="020B0604030504040204" pitchFamily="50" charset="-128"/>
            </a:endParaRP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　⑧　趣味、特技に凝っている者</a:t>
            </a: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　⑨　学者、研究者など学究肌の者</a:t>
            </a:r>
          </a:p>
        </p:txBody>
      </p:sp>
      <p:sp>
        <p:nvSpPr>
          <p:cNvPr id="6" name="スライド番号プレースホルダー 4">
            <a:extLst>
              <a:ext uri="{FF2B5EF4-FFF2-40B4-BE49-F238E27FC236}">
                <a16:creationId xmlns:a16="http://schemas.microsoft.com/office/drawing/2014/main" id="{68D74C8F-D4F0-4F9F-A10A-9229DB8E3615}"/>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53</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EB921E70-A224-4955-AE89-C2212DA103D2}"/>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sp>
        <p:nvSpPr>
          <p:cNvPr id="9" name="Text Box 4">
            <a:extLst>
              <a:ext uri="{FF2B5EF4-FFF2-40B4-BE49-F238E27FC236}">
                <a16:creationId xmlns:a16="http://schemas.microsoft.com/office/drawing/2014/main" id="{176DBD8B-0B4E-4007-B127-F7C87B36FC4C}"/>
              </a:ext>
            </a:extLst>
          </p:cNvPr>
          <p:cNvSpPr txBox="1">
            <a:spLocks noChangeArrowheads="1"/>
          </p:cNvSpPr>
          <p:nvPr/>
        </p:nvSpPr>
        <p:spPr bwMode="auto">
          <a:xfrm>
            <a:off x="113716" y="835933"/>
            <a:ext cx="7081540" cy="461665"/>
          </a:xfrm>
          <a:prstGeom prst="rect">
            <a:avLst/>
          </a:prstGeom>
          <a:noFill/>
          <a:ln>
            <a:noFill/>
          </a:ln>
          <a:effectLst/>
          <a:extLst>
            <a:ext uri="{909E8E84-426E-40DD-AFC4-6F175D3DCCD1}">
              <a14:hiddenFill xmlns:a14="http://schemas.microsoft.com/office/drawing/2010/main">
                <a:solidFill>
                  <a:srgbClr val="00FF00">
                    <a:alpha val="39999"/>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（９）</a:t>
            </a:r>
            <a:r>
              <a:rPr lang="ja-JP" altLang="en-US" sz="2400" dirty="0">
                <a:solidFill>
                  <a:prstClr val="black"/>
                </a:solidFill>
                <a:latin typeface="Meiryo UI" panose="020B0604030504040204" pitchFamily="50" charset="-128"/>
                <a:ea typeface="Meiryo UI" panose="020B0604030504040204" pitchFamily="50" charset="-128"/>
              </a:rPr>
              <a:t>狙われやすい工作対象者</a:t>
            </a:r>
          </a:p>
        </p:txBody>
      </p:sp>
      <p:graphicFrame>
        <p:nvGraphicFramePr>
          <p:cNvPr id="7" name="表 6">
            <a:extLst>
              <a:ext uri="{FF2B5EF4-FFF2-40B4-BE49-F238E27FC236}">
                <a16:creationId xmlns:a16="http://schemas.microsoft.com/office/drawing/2014/main" id="{66CB3B99-F116-4B31-82D6-9DD2CD0B73D9}"/>
              </a:ext>
            </a:extLst>
          </p:cNvPr>
          <p:cNvGraphicFramePr>
            <a:graphicFrameLocks noGrp="1"/>
          </p:cNvGraphicFramePr>
          <p:nvPr>
            <p:extLst>
              <p:ext uri="{D42A27DB-BD31-4B8C-83A1-F6EECF244321}">
                <p14:modId xmlns:p14="http://schemas.microsoft.com/office/powerpoint/2010/main" val="2609127388"/>
              </p:ext>
            </p:extLst>
          </p:nvPr>
        </p:nvGraphicFramePr>
        <p:xfrm>
          <a:off x="10056974" y="862848"/>
          <a:ext cx="6348882" cy="407833"/>
        </p:xfrm>
        <a:graphic>
          <a:graphicData uri="http://schemas.openxmlformats.org/drawingml/2006/table">
            <a:tbl>
              <a:tblPr>
                <a:tableStyleId>{5C22544A-7EE6-4342-B048-85BDC9FD1C3A}</a:tableStyleId>
              </a:tblPr>
              <a:tblGrid>
                <a:gridCol w="238936">
                  <a:extLst>
                    <a:ext uri="{9D8B030D-6E8A-4147-A177-3AD203B41FA5}">
                      <a16:colId xmlns:a16="http://schemas.microsoft.com/office/drawing/2014/main" val="2665389408"/>
                    </a:ext>
                  </a:extLst>
                </a:gridCol>
                <a:gridCol w="6109946">
                  <a:extLst>
                    <a:ext uri="{9D8B030D-6E8A-4147-A177-3AD203B41FA5}">
                      <a16:colId xmlns:a16="http://schemas.microsoft.com/office/drawing/2014/main" val="1088992809"/>
                    </a:ext>
                  </a:extLst>
                </a:gridCol>
              </a:tblGrid>
              <a:tr h="407833">
                <a:tc>
                  <a:txBody>
                    <a:bodyPr/>
                    <a:lstStyle/>
                    <a:p>
                      <a:pPr algn="ctr" fontAlgn="ctr"/>
                      <a:r>
                        <a:rPr lang="en-US" altLang="ja-JP" sz="1000" u="none" strike="noStrike" dirty="0">
                          <a:effectLst/>
                        </a:rPr>
                        <a:t>34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tc>
                  <a:txBody>
                    <a:bodyPr/>
                    <a:lstStyle/>
                    <a:p>
                      <a:pPr algn="l" fontAlgn="ctr"/>
                      <a:r>
                        <a:rPr lang="ja-JP" altLang="en-US" sz="1000" u="none" strike="noStrike" dirty="0">
                          <a:effectLst/>
                        </a:rPr>
                        <a:t>カウンターインテリジェンス及び諸外国の事例を紹介した上で、隙のない勤務と私生活において慎重な行動をとることの重要性について記載されているか。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extLst>
                  <a:ext uri="{0D108BD9-81ED-4DB2-BD59-A6C34878D82A}">
                    <a16:rowId xmlns:a16="http://schemas.microsoft.com/office/drawing/2014/main" val="2362276342"/>
                  </a:ext>
                </a:extLst>
              </a:tr>
            </a:tbl>
          </a:graphicData>
        </a:graphic>
      </p:graphicFrame>
    </p:spTree>
    <p:extLst>
      <p:ext uri="{BB962C8B-B14F-4D97-AF65-F5344CB8AC3E}">
        <p14:creationId xmlns:p14="http://schemas.microsoft.com/office/powerpoint/2010/main" val="1082776049"/>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614703-B2CC-7D74-F3D2-F74AAFEBC5D6}"/>
            </a:ext>
          </a:extLst>
        </p:cNvPr>
        <p:cNvGrpSpPr/>
        <p:nvPr/>
      </p:nvGrpSpPr>
      <p:grpSpPr>
        <a:xfrm>
          <a:off x="0" y="0"/>
          <a:ext cx="0" cy="0"/>
          <a:chOff x="0" y="0"/>
          <a:chExt cx="0" cy="0"/>
        </a:xfrm>
      </p:grpSpPr>
      <p:sp>
        <p:nvSpPr>
          <p:cNvPr id="2" name="Rectangle 6">
            <a:extLst>
              <a:ext uri="{FF2B5EF4-FFF2-40B4-BE49-F238E27FC236}">
                <a16:creationId xmlns:a16="http://schemas.microsoft.com/office/drawing/2014/main" id="{60915447-4BD4-2A35-C347-21ED7E67D334}"/>
              </a:ext>
            </a:extLst>
          </p:cNvPr>
          <p:cNvSpPr>
            <a:spLocks noChangeArrowheads="1"/>
          </p:cNvSpPr>
          <p:nvPr/>
        </p:nvSpPr>
        <p:spPr bwMode="auto">
          <a:xfrm>
            <a:off x="582127" y="1521787"/>
            <a:ext cx="9113415" cy="3247043"/>
          </a:xfrm>
          <a:prstGeom prst="rect">
            <a:avLst/>
          </a:prstGeom>
          <a:noFill/>
          <a:ln w="9525">
            <a:noFill/>
            <a:miter lim="800000"/>
            <a:headEnd/>
            <a:tailEnd/>
          </a:ln>
          <a:effectLst/>
        </p:spPr>
        <p:txBody>
          <a:bodyPr wrap="square">
            <a:spAutoFit/>
          </a:bodyPr>
          <a:lstStyle/>
          <a:p>
            <a:pPr marL="316531" indent="-316531" defTabSz="914400">
              <a:spcAft>
                <a:spcPts val="600"/>
              </a:spcAft>
              <a:defRPr/>
            </a:pPr>
            <a:r>
              <a:rPr lang="ja-JP" altLang="en-US" sz="1400" kern="0" dirty="0">
                <a:solidFill>
                  <a:srgbClr val="000000"/>
                </a:solidFill>
                <a:latin typeface="Meiryo UI" panose="020B0604030504040204" pitchFamily="50" charset="-128"/>
                <a:ea typeface="Meiryo UI" panose="020B0604030504040204" pitchFamily="50" charset="-128"/>
              </a:rPr>
              <a:t>　　</a:t>
            </a:r>
            <a:r>
              <a:rPr lang="ja-JP" altLang="en-US" sz="2000" kern="0" dirty="0">
                <a:solidFill>
                  <a:srgbClr val="000000"/>
                </a:solidFill>
                <a:latin typeface="Meiryo UI" panose="020B0604030504040204" pitchFamily="50" charset="-128"/>
                <a:ea typeface="Meiryo UI" panose="020B0604030504040204" pitchFamily="50" charset="-128"/>
              </a:rPr>
              <a:t>次のいずれかに該当するものをいう。</a:t>
            </a:r>
            <a:endParaRPr lang="en-US" altLang="ja-JP" sz="2000" kern="0" dirty="0">
              <a:solidFill>
                <a:srgbClr val="000000"/>
              </a:solidFill>
              <a:latin typeface="Meiryo UI" panose="020B0604030504040204" pitchFamily="50" charset="-128"/>
              <a:ea typeface="Meiryo UI" panose="020B0604030504040204" pitchFamily="50" charset="-128"/>
            </a:endParaRPr>
          </a:p>
          <a:p>
            <a:pPr marL="316531" indent="-316531" defTabSz="914400">
              <a:defRPr/>
            </a:pPr>
            <a:r>
              <a:rPr lang="ja-JP" altLang="en-US" sz="2000" kern="0" dirty="0">
                <a:solidFill>
                  <a:srgbClr val="000000"/>
                </a:solidFill>
                <a:latin typeface="Meiryo UI" panose="020B0604030504040204" pitchFamily="50" charset="-128"/>
                <a:ea typeface="Meiryo UI" panose="020B0604030504040204" pitchFamily="50" charset="-128"/>
              </a:rPr>
              <a:t>　①　</a:t>
            </a:r>
            <a:r>
              <a:rPr lang="ja-JP" altLang="ja-JP" sz="2000" kern="0" dirty="0">
                <a:solidFill>
                  <a:srgbClr val="000000"/>
                </a:solidFill>
                <a:latin typeface="Meiryo UI" panose="020B0604030504040204" pitchFamily="50" charset="-128"/>
                <a:ea typeface="Meiryo UI" panose="020B0604030504040204" pitchFamily="50" charset="-128"/>
              </a:rPr>
              <a:t>社会通念上相当と認められる程度を超える金銭若しくは物品その他の財産上の利益の提供又はその申出</a:t>
            </a:r>
            <a:endParaRPr lang="en-US" altLang="ja-JP" sz="2000" kern="0" dirty="0">
              <a:solidFill>
                <a:srgbClr val="000000"/>
              </a:solidFill>
              <a:latin typeface="Meiryo UI" panose="020B0604030504040204" pitchFamily="50" charset="-128"/>
              <a:ea typeface="Meiryo UI" panose="020B0604030504040204" pitchFamily="50" charset="-128"/>
            </a:endParaRP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　②　</a:t>
            </a:r>
            <a:r>
              <a:rPr lang="ja-JP" altLang="ja-JP" sz="2000" kern="0" dirty="0">
                <a:solidFill>
                  <a:srgbClr val="000000"/>
                </a:solidFill>
                <a:latin typeface="Meiryo UI" panose="020B0604030504040204" pitchFamily="50" charset="-128"/>
                <a:ea typeface="Meiryo UI" panose="020B0604030504040204" pitchFamily="50" charset="-128"/>
              </a:rPr>
              <a:t>社会通念上相当と認められる程度を超える供応接待、便宜の供与若しくはこれらに類する行為又はその申出</a:t>
            </a:r>
            <a:endParaRPr lang="en-US" altLang="ja-JP" sz="2000" kern="0" dirty="0">
              <a:solidFill>
                <a:srgbClr val="000000"/>
              </a:solidFill>
              <a:latin typeface="Meiryo UI" panose="020B0604030504040204" pitchFamily="50" charset="-128"/>
              <a:ea typeface="Meiryo UI" panose="020B0604030504040204" pitchFamily="50" charset="-128"/>
            </a:endParaRP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　③</a:t>
            </a:r>
            <a:r>
              <a:rPr lang="ja-JP" altLang="ja-JP" sz="2000" kern="0" dirty="0">
                <a:solidFill>
                  <a:srgbClr val="000000"/>
                </a:solidFill>
                <a:latin typeface="Meiryo UI" panose="020B0604030504040204" pitchFamily="50" charset="-128"/>
                <a:ea typeface="Meiryo UI" panose="020B0604030504040204" pitchFamily="50" charset="-128"/>
              </a:rPr>
              <a:t>　再三にわたる電話、電子メール等による接触の要求</a:t>
            </a:r>
            <a:endParaRPr lang="en-US" altLang="ja-JP" sz="2000" kern="0" dirty="0">
              <a:solidFill>
                <a:srgbClr val="000000"/>
              </a:solidFill>
              <a:latin typeface="Meiryo UI" panose="020B0604030504040204" pitchFamily="50" charset="-128"/>
              <a:ea typeface="Meiryo UI" panose="020B0604030504040204" pitchFamily="50" charset="-128"/>
            </a:endParaRP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　④</a:t>
            </a:r>
            <a:r>
              <a:rPr lang="ja-JP" altLang="ja-JP" sz="2000" kern="0" dirty="0">
                <a:solidFill>
                  <a:srgbClr val="000000"/>
                </a:solidFill>
                <a:latin typeface="Meiryo UI" panose="020B0604030504040204" pitchFamily="50" charset="-128"/>
                <a:ea typeface="Meiryo UI" panose="020B0604030504040204" pitchFamily="50" charset="-128"/>
              </a:rPr>
              <a:t>　職務上の必要性等、正当な理由のない職務に係る情報の提供の依頼</a:t>
            </a:r>
            <a:endParaRPr lang="en-US" altLang="ja-JP" sz="2000" kern="0" dirty="0">
              <a:solidFill>
                <a:srgbClr val="000000"/>
              </a:solidFill>
              <a:latin typeface="Meiryo UI" panose="020B0604030504040204" pitchFamily="50" charset="-128"/>
              <a:ea typeface="Meiryo UI" panose="020B0604030504040204" pitchFamily="50" charset="-128"/>
            </a:endParaRP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　⑤</a:t>
            </a:r>
            <a:r>
              <a:rPr lang="ja-JP" altLang="ja-JP" sz="2000" kern="0" dirty="0">
                <a:solidFill>
                  <a:srgbClr val="000000"/>
                </a:solidFill>
                <a:latin typeface="Meiryo UI" panose="020B0604030504040204" pitchFamily="50" charset="-128"/>
                <a:ea typeface="Meiryo UI" panose="020B0604030504040204" pitchFamily="50" charset="-128"/>
              </a:rPr>
              <a:t>　その他</a:t>
            </a:r>
            <a:r>
              <a:rPr lang="ja-JP" altLang="en-US" sz="2000" kern="0" dirty="0">
                <a:solidFill>
                  <a:srgbClr val="000000"/>
                </a:solidFill>
                <a:latin typeface="Meiryo UI" panose="020B0604030504040204" pitchFamily="50" charset="-128"/>
                <a:ea typeface="Meiryo UI" panose="020B0604030504040204" pitchFamily="50" charset="-128"/>
              </a:rPr>
              <a:t>①</a:t>
            </a:r>
            <a:r>
              <a:rPr lang="ja-JP" altLang="ja-JP" sz="2000" kern="0" dirty="0">
                <a:solidFill>
                  <a:srgbClr val="000000"/>
                </a:solidFill>
                <a:latin typeface="Meiryo UI" panose="020B0604030504040204" pitchFamily="50" charset="-128"/>
                <a:ea typeface="Meiryo UI" panose="020B0604030504040204" pitchFamily="50" charset="-128"/>
              </a:rPr>
              <a:t>から</a:t>
            </a:r>
            <a:r>
              <a:rPr lang="ja-JP" altLang="en-US" sz="2000" kern="0" dirty="0">
                <a:solidFill>
                  <a:srgbClr val="000000"/>
                </a:solidFill>
                <a:latin typeface="Meiryo UI" panose="020B0604030504040204" pitchFamily="50" charset="-128"/>
                <a:ea typeface="Meiryo UI" panose="020B0604030504040204" pitchFamily="50" charset="-128"/>
              </a:rPr>
              <a:t>④</a:t>
            </a:r>
            <a:r>
              <a:rPr lang="ja-JP" altLang="ja-JP" sz="2000" kern="0" dirty="0">
                <a:solidFill>
                  <a:srgbClr val="000000"/>
                </a:solidFill>
                <a:latin typeface="Meiryo UI" panose="020B0604030504040204" pitchFamily="50" charset="-128"/>
                <a:ea typeface="Meiryo UI" panose="020B0604030504040204" pitchFamily="50" charset="-128"/>
              </a:rPr>
              <a:t>までに準ずる働き掛け</a:t>
            </a:r>
            <a:endParaRPr lang="ja-JP" altLang="en-US" sz="2000" kern="0" dirty="0">
              <a:solidFill>
                <a:srgbClr val="000000"/>
              </a:solidFill>
              <a:latin typeface="Meiryo UI" panose="020B0604030504040204" pitchFamily="50" charset="-128"/>
              <a:ea typeface="Meiryo UI" panose="020B0604030504040204" pitchFamily="50" charset="-128"/>
            </a:endParaRPr>
          </a:p>
        </p:txBody>
      </p:sp>
      <p:sp>
        <p:nvSpPr>
          <p:cNvPr id="6" name="スライド番号プレースホルダー 4">
            <a:extLst>
              <a:ext uri="{FF2B5EF4-FFF2-40B4-BE49-F238E27FC236}">
                <a16:creationId xmlns:a16="http://schemas.microsoft.com/office/drawing/2014/main" id="{912D9350-22FE-4199-893D-3A2147386050}"/>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54</a:t>
            </a:fld>
            <a:endParaRPr kumimoji="1" lang="ja-JP" altLang="en-US" sz="1400" dirty="0">
              <a:latin typeface="Meiryo UI" panose="020B0604030504040204" pitchFamily="50" charset="-128"/>
              <a:ea typeface="Meiryo UI" panose="020B0604030504040204" pitchFamily="50" charset="-128"/>
            </a:endParaRPr>
          </a:p>
        </p:txBody>
      </p:sp>
      <p:sp>
        <p:nvSpPr>
          <p:cNvPr id="9" name="Text Box 4">
            <a:extLst>
              <a:ext uri="{FF2B5EF4-FFF2-40B4-BE49-F238E27FC236}">
                <a16:creationId xmlns:a16="http://schemas.microsoft.com/office/drawing/2014/main" id="{62DC72EF-2476-4540-90C3-46BF942ED7CC}"/>
              </a:ext>
            </a:extLst>
          </p:cNvPr>
          <p:cNvSpPr txBox="1">
            <a:spLocks noChangeArrowheads="1"/>
          </p:cNvSpPr>
          <p:nvPr/>
        </p:nvSpPr>
        <p:spPr bwMode="auto">
          <a:xfrm>
            <a:off x="113716" y="835932"/>
            <a:ext cx="7081540" cy="461665"/>
          </a:xfrm>
          <a:prstGeom prst="rect">
            <a:avLst/>
          </a:prstGeom>
          <a:noFill/>
          <a:ln>
            <a:noFill/>
          </a:ln>
          <a:effectLst/>
          <a:extLst>
            <a:ext uri="{909E8E84-426E-40DD-AFC4-6F175D3DCCD1}">
              <a14:hiddenFill xmlns:a14="http://schemas.microsoft.com/office/drawing/2010/main">
                <a:solidFill>
                  <a:srgbClr val="00FF00">
                    <a:alpha val="39999"/>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a:t>
            </a:r>
            <a:r>
              <a:rPr lang="en-US" altLang="ja-JP"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10</a:t>
            </a: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a:t>
            </a:r>
            <a:r>
              <a:rPr lang="ja-JP" altLang="en-US" sz="2400" dirty="0">
                <a:solidFill>
                  <a:prstClr val="black"/>
                </a:solidFill>
                <a:latin typeface="Meiryo UI" panose="020B0604030504040204" pitchFamily="50" charset="-128"/>
                <a:ea typeface="Meiryo UI" panose="020B0604030504040204" pitchFamily="50" charset="-128"/>
              </a:rPr>
              <a:t>不自然な働き掛け</a:t>
            </a:r>
          </a:p>
        </p:txBody>
      </p:sp>
      <p:sp>
        <p:nvSpPr>
          <p:cNvPr id="10" name="Rectangle 2">
            <a:extLst>
              <a:ext uri="{FF2B5EF4-FFF2-40B4-BE49-F238E27FC236}">
                <a16:creationId xmlns:a16="http://schemas.microsoft.com/office/drawing/2014/main" id="{85B3058D-0891-4E7D-8FC2-B62BAFB146A3}"/>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graphicFrame>
        <p:nvGraphicFramePr>
          <p:cNvPr id="7" name="表 6">
            <a:extLst>
              <a:ext uri="{FF2B5EF4-FFF2-40B4-BE49-F238E27FC236}">
                <a16:creationId xmlns:a16="http://schemas.microsoft.com/office/drawing/2014/main" id="{90B0DDF3-2481-4C1D-82FC-7AC1293FDEAC}"/>
              </a:ext>
            </a:extLst>
          </p:cNvPr>
          <p:cNvGraphicFramePr>
            <a:graphicFrameLocks noGrp="1"/>
          </p:cNvGraphicFramePr>
          <p:nvPr>
            <p:extLst>
              <p:ext uri="{D42A27DB-BD31-4B8C-83A1-F6EECF244321}">
                <p14:modId xmlns:p14="http://schemas.microsoft.com/office/powerpoint/2010/main" val="1887528026"/>
              </p:ext>
            </p:extLst>
          </p:nvPr>
        </p:nvGraphicFramePr>
        <p:xfrm>
          <a:off x="10031574" y="889764"/>
          <a:ext cx="6348882" cy="407833"/>
        </p:xfrm>
        <a:graphic>
          <a:graphicData uri="http://schemas.openxmlformats.org/drawingml/2006/table">
            <a:tbl>
              <a:tblPr>
                <a:tableStyleId>{5C22544A-7EE6-4342-B048-85BDC9FD1C3A}</a:tableStyleId>
              </a:tblPr>
              <a:tblGrid>
                <a:gridCol w="238936">
                  <a:extLst>
                    <a:ext uri="{9D8B030D-6E8A-4147-A177-3AD203B41FA5}">
                      <a16:colId xmlns:a16="http://schemas.microsoft.com/office/drawing/2014/main" val="2665389408"/>
                    </a:ext>
                  </a:extLst>
                </a:gridCol>
                <a:gridCol w="6109946">
                  <a:extLst>
                    <a:ext uri="{9D8B030D-6E8A-4147-A177-3AD203B41FA5}">
                      <a16:colId xmlns:a16="http://schemas.microsoft.com/office/drawing/2014/main" val="1088992809"/>
                    </a:ext>
                  </a:extLst>
                </a:gridCol>
              </a:tblGrid>
              <a:tr h="407833">
                <a:tc>
                  <a:txBody>
                    <a:bodyPr/>
                    <a:lstStyle/>
                    <a:p>
                      <a:pPr algn="ctr" fontAlgn="ctr"/>
                      <a:r>
                        <a:rPr lang="en-US" altLang="ja-JP" sz="1000" u="none" strike="noStrike" dirty="0">
                          <a:effectLst/>
                        </a:rPr>
                        <a:t>34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tc>
                  <a:txBody>
                    <a:bodyPr/>
                    <a:lstStyle/>
                    <a:p>
                      <a:pPr algn="l" fontAlgn="ctr"/>
                      <a:r>
                        <a:rPr lang="ja-JP" altLang="en-US" sz="1000" u="none" strike="noStrike" dirty="0">
                          <a:effectLst/>
                        </a:rPr>
                        <a:t>カウンターインテリジェンス及び諸外国の事例を紹介した上で、隙のない勤務と私生活において慎重な行動をとることの重要性について記載されているか。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extLst>
                  <a:ext uri="{0D108BD9-81ED-4DB2-BD59-A6C34878D82A}">
                    <a16:rowId xmlns:a16="http://schemas.microsoft.com/office/drawing/2014/main" val="2362276342"/>
                  </a:ext>
                </a:extLst>
              </a:tr>
            </a:tbl>
          </a:graphicData>
        </a:graphic>
      </p:graphicFrame>
    </p:spTree>
    <p:extLst>
      <p:ext uri="{BB962C8B-B14F-4D97-AF65-F5344CB8AC3E}">
        <p14:creationId xmlns:p14="http://schemas.microsoft.com/office/powerpoint/2010/main" val="2638899370"/>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66733-54E4-7A4A-9569-D17013E9A38C}"/>
            </a:ext>
          </a:extLst>
        </p:cNvPr>
        <p:cNvGrpSpPr/>
        <p:nvPr/>
      </p:nvGrpSpPr>
      <p:grpSpPr>
        <a:xfrm>
          <a:off x="0" y="0"/>
          <a:ext cx="0" cy="0"/>
          <a:chOff x="0" y="0"/>
          <a:chExt cx="0" cy="0"/>
        </a:xfrm>
      </p:grpSpPr>
      <p:sp>
        <p:nvSpPr>
          <p:cNvPr id="2" name="Rectangle 6">
            <a:extLst>
              <a:ext uri="{FF2B5EF4-FFF2-40B4-BE49-F238E27FC236}">
                <a16:creationId xmlns:a16="http://schemas.microsoft.com/office/drawing/2014/main" id="{8E299F40-3B8A-0517-0042-0F0C04099949}"/>
              </a:ext>
            </a:extLst>
          </p:cNvPr>
          <p:cNvSpPr>
            <a:spLocks noChangeArrowheads="1"/>
          </p:cNvSpPr>
          <p:nvPr/>
        </p:nvSpPr>
        <p:spPr bwMode="auto">
          <a:xfrm>
            <a:off x="814872" y="1512686"/>
            <a:ext cx="8741744" cy="1477328"/>
          </a:xfrm>
          <a:prstGeom prst="rect">
            <a:avLst/>
          </a:prstGeom>
          <a:noFill/>
          <a:ln w="9525">
            <a:noFill/>
            <a:miter lim="800000"/>
            <a:headEnd/>
            <a:tailEnd/>
          </a:ln>
          <a:effectLst/>
        </p:spPr>
        <p:txBody>
          <a:bodyPr wrap="square">
            <a:spAutoFit/>
          </a:bodyPr>
          <a:lstStyle/>
          <a:p>
            <a:pPr marL="316531" indent="-316531" defTabSz="914400">
              <a:spcAft>
                <a:spcPts val="600"/>
              </a:spcAft>
              <a:defRPr/>
            </a:pPr>
            <a:r>
              <a:rPr lang="ja-JP" altLang="en-US" sz="2000" kern="0" dirty="0">
                <a:solidFill>
                  <a:srgbClr val="000000"/>
                </a:solidFill>
                <a:latin typeface="Meiryo UI" panose="020B0604030504040204" pitchFamily="50" charset="-128"/>
                <a:ea typeface="Meiryo UI" panose="020B0604030504040204" pitchFamily="50" charset="-128"/>
              </a:rPr>
              <a:t>①　第三者のいる場所、飲食店、トイレ等で仕事の話をしない。</a:t>
            </a: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②　秘密にわたる事項は、一般の（暗号がかからない）電話では話さない。</a:t>
            </a:r>
          </a:p>
          <a:p>
            <a:pPr marL="316531" indent="-316531" defTabSz="914400">
              <a:spcBef>
                <a:spcPts val="1800"/>
              </a:spcBef>
              <a:defRPr/>
            </a:pPr>
            <a:r>
              <a:rPr lang="ja-JP" altLang="en-US" sz="2000" kern="0" dirty="0">
                <a:solidFill>
                  <a:srgbClr val="000000"/>
                </a:solidFill>
                <a:latin typeface="Meiryo UI" panose="020B0604030504040204" pitchFamily="50" charset="-128"/>
                <a:ea typeface="Meiryo UI" panose="020B0604030504040204" pitchFamily="50" charset="-128"/>
              </a:rPr>
              <a:t>③　はっきりしない電話の相手は、一旦切って、確認してから話す。</a:t>
            </a:r>
          </a:p>
        </p:txBody>
      </p:sp>
      <p:sp>
        <p:nvSpPr>
          <p:cNvPr id="6" name="スライド番号プレースホルダー 4">
            <a:extLst>
              <a:ext uri="{FF2B5EF4-FFF2-40B4-BE49-F238E27FC236}">
                <a16:creationId xmlns:a16="http://schemas.microsoft.com/office/drawing/2014/main" id="{EB7DFC98-7619-45A0-B9BE-B40C205515B9}"/>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55</a:t>
            </a:fld>
            <a:endParaRPr kumimoji="1" lang="ja-JP" altLang="en-US" sz="1400" dirty="0">
              <a:latin typeface="Meiryo UI" panose="020B0604030504040204" pitchFamily="50" charset="-128"/>
              <a:ea typeface="Meiryo UI" panose="020B0604030504040204" pitchFamily="50" charset="-128"/>
            </a:endParaRPr>
          </a:p>
        </p:txBody>
      </p:sp>
      <p:sp>
        <p:nvSpPr>
          <p:cNvPr id="8" name="Rectangle 2">
            <a:extLst>
              <a:ext uri="{FF2B5EF4-FFF2-40B4-BE49-F238E27FC236}">
                <a16:creationId xmlns:a16="http://schemas.microsoft.com/office/drawing/2014/main" id="{0DBFA08B-48C4-436B-B077-962729CFC062}"/>
              </a:ext>
            </a:extLst>
          </p:cNvPr>
          <p:cNvSpPr txBox="1">
            <a:spLocks noChangeArrowheads="1"/>
          </p:cNvSpPr>
          <p:nvPr/>
        </p:nvSpPr>
        <p:spPr>
          <a:xfrm>
            <a:off x="69676" y="132675"/>
            <a:ext cx="3257724"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13</a:t>
            </a:r>
            <a:r>
              <a:rPr lang="ja-JP" altLang="en-US" sz="2400" dirty="0">
                <a:solidFill>
                  <a:prstClr val="white"/>
                </a:solidFill>
                <a:latin typeface="Meiryo UI" panose="020B0604030504040204" pitchFamily="50" charset="-128"/>
                <a:ea typeface="Meiryo UI" panose="020B0604030504040204" pitchFamily="50" charset="-128"/>
              </a:rPr>
              <a:t>　</a:t>
            </a:r>
            <a:r>
              <a:rPr lang="zh-TW" altLang="en-US" sz="2400" dirty="0">
                <a:solidFill>
                  <a:prstClr val="white"/>
                </a:solidFill>
                <a:latin typeface="Meiryo UI" panose="020B0604030504040204" pitchFamily="50" charset="-128"/>
                <a:ea typeface="Meiryo UI" panose="020B0604030504040204" pitchFamily="50" charset="-128"/>
              </a:rPr>
              <a:t>情報保全対策</a:t>
            </a:r>
            <a:endParaRPr lang="ja-JP" altLang="en-US" sz="2400" dirty="0">
              <a:solidFill>
                <a:prstClr val="white"/>
              </a:solidFill>
              <a:latin typeface="Meiryo UI" panose="020B0604030504040204" pitchFamily="50" charset="-128"/>
              <a:ea typeface="Meiryo UI" panose="020B0604030504040204" pitchFamily="50" charset="-128"/>
            </a:endParaRPr>
          </a:p>
        </p:txBody>
      </p:sp>
      <p:sp>
        <p:nvSpPr>
          <p:cNvPr id="9" name="Text Box 4">
            <a:extLst>
              <a:ext uri="{FF2B5EF4-FFF2-40B4-BE49-F238E27FC236}">
                <a16:creationId xmlns:a16="http://schemas.microsoft.com/office/drawing/2014/main" id="{1A412466-D10B-463C-B961-931F1BF17253}"/>
              </a:ext>
            </a:extLst>
          </p:cNvPr>
          <p:cNvSpPr txBox="1">
            <a:spLocks noChangeArrowheads="1"/>
          </p:cNvSpPr>
          <p:nvPr/>
        </p:nvSpPr>
        <p:spPr bwMode="auto">
          <a:xfrm>
            <a:off x="128230" y="850447"/>
            <a:ext cx="7081540" cy="461665"/>
          </a:xfrm>
          <a:prstGeom prst="rect">
            <a:avLst/>
          </a:prstGeom>
          <a:noFill/>
          <a:ln>
            <a:noFill/>
          </a:ln>
          <a:effectLst/>
          <a:extLst>
            <a:ext uri="{909E8E84-426E-40DD-AFC4-6F175D3DCCD1}">
              <a14:hiddenFill xmlns:a14="http://schemas.microsoft.com/office/drawing/2010/main">
                <a:solidFill>
                  <a:srgbClr val="00FF00">
                    <a:alpha val="39999"/>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a:t>
            </a:r>
            <a:r>
              <a:rPr lang="en-US" altLang="ja-JP"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11</a:t>
            </a: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a:t>
            </a:r>
            <a:r>
              <a:rPr lang="ja-JP" altLang="en-US" sz="2400" dirty="0">
                <a:solidFill>
                  <a:prstClr val="black"/>
                </a:solidFill>
                <a:latin typeface="Meiryo UI" panose="020B0604030504040204" pitchFamily="50" charset="-128"/>
                <a:ea typeface="Meiryo UI" panose="020B0604030504040204" pitchFamily="50" charset="-128"/>
              </a:rPr>
              <a:t>慎重な言動（隙のない勤務）</a:t>
            </a:r>
          </a:p>
        </p:txBody>
      </p:sp>
      <p:sp>
        <p:nvSpPr>
          <p:cNvPr id="10" name="Text Box 4">
            <a:extLst>
              <a:ext uri="{FF2B5EF4-FFF2-40B4-BE49-F238E27FC236}">
                <a16:creationId xmlns:a16="http://schemas.microsoft.com/office/drawing/2014/main" id="{A1018917-77D1-49EA-B70C-D5F02E4BAF1E}"/>
              </a:ext>
            </a:extLst>
          </p:cNvPr>
          <p:cNvSpPr txBox="1">
            <a:spLocks noChangeArrowheads="1"/>
          </p:cNvSpPr>
          <p:nvPr/>
        </p:nvSpPr>
        <p:spPr bwMode="auto">
          <a:xfrm>
            <a:off x="128230" y="3448505"/>
            <a:ext cx="7081540" cy="461665"/>
          </a:xfrm>
          <a:prstGeom prst="rect">
            <a:avLst/>
          </a:prstGeom>
          <a:noFill/>
          <a:ln>
            <a:noFill/>
          </a:ln>
          <a:effectLst/>
          <a:extLst>
            <a:ext uri="{909E8E84-426E-40DD-AFC4-6F175D3DCCD1}">
              <a14:hiddenFill xmlns:a14="http://schemas.microsoft.com/office/drawing/2010/main">
                <a:solidFill>
                  <a:srgbClr val="00FF00">
                    <a:alpha val="39999"/>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a:t>
            </a:r>
            <a:r>
              <a:rPr lang="en-US" altLang="ja-JP"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12</a:t>
            </a: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a:t>
            </a:r>
            <a:r>
              <a:rPr lang="ja-JP" altLang="en-US" sz="2400" dirty="0">
                <a:solidFill>
                  <a:prstClr val="black"/>
                </a:solidFill>
                <a:latin typeface="Meiryo UI" panose="020B0604030504040204" pitchFamily="50" charset="-128"/>
                <a:ea typeface="Meiryo UI" panose="020B0604030504040204" pitchFamily="50" charset="-128"/>
              </a:rPr>
              <a:t>隙のない生活態度</a:t>
            </a:r>
          </a:p>
        </p:txBody>
      </p:sp>
      <p:sp>
        <p:nvSpPr>
          <p:cNvPr id="11" name="Rectangle 6">
            <a:extLst>
              <a:ext uri="{FF2B5EF4-FFF2-40B4-BE49-F238E27FC236}">
                <a16:creationId xmlns:a16="http://schemas.microsoft.com/office/drawing/2014/main" id="{4025362B-57E8-48EB-8D90-4990301D6E04}"/>
              </a:ext>
            </a:extLst>
          </p:cNvPr>
          <p:cNvSpPr>
            <a:spLocks noChangeArrowheads="1"/>
          </p:cNvSpPr>
          <p:nvPr/>
        </p:nvSpPr>
        <p:spPr bwMode="auto">
          <a:xfrm>
            <a:off x="789923" y="3993503"/>
            <a:ext cx="8741744" cy="2554545"/>
          </a:xfrm>
          <a:prstGeom prst="rect">
            <a:avLst/>
          </a:prstGeom>
          <a:noFill/>
          <a:ln w="9525">
            <a:noFill/>
            <a:miter lim="800000"/>
            <a:headEnd/>
            <a:tailEnd/>
          </a:ln>
          <a:effectLst/>
        </p:spPr>
        <p:txBody>
          <a:bodyPr wrap="square">
            <a:spAutoFit/>
          </a:bodyPr>
          <a:lstStyle/>
          <a:p>
            <a:pPr marL="316531" indent="-316531" defTabSz="914400">
              <a:spcAft>
                <a:spcPts val="600"/>
              </a:spcAft>
              <a:defRPr/>
            </a:pPr>
            <a:r>
              <a:rPr lang="ja-JP" altLang="en-US" sz="2000" kern="0" dirty="0">
                <a:solidFill>
                  <a:srgbClr val="000000"/>
                </a:solidFill>
                <a:latin typeface="Meiryo UI" panose="020B0604030504040204" pitchFamily="50" charset="-128"/>
                <a:ea typeface="Meiryo UI" panose="020B0604030504040204" pitchFamily="50" charset="-128"/>
              </a:rPr>
              <a:t>①　過大な借金をしない。</a:t>
            </a: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②　異性関係の問題を起こさない。</a:t>
            </a:r>
          </a:p>
          <a:p>
            <a:pPr marL="316531" indent="-316531" defTabSz="914400">
              <a:spcBef>
                <a:spcPts val="1800"/>
              </a:spcBef>
              <a:defRPr/>
            </a:pPr>
            <a:r>
              <a:rPr lang="ja-JP" altLang="en-US" sz="2000" kern="0" dirty="0">
                <a:solidFill>
                  <a:srgbClr val="000000"/>
                </a:solidFill>
                <a:latin typeface="Meiryo UI" panose="020B0604030504040204" pitchFamily="50" charset="-128"/>
                <a:ea typeface="Meiryo UI" panose="020B0604030504040204" pitchFamily="50" charset="-128"/>
              </a:rPr>
              <a:t>③　ギャンブルにのめり込まない。</a:t>
            </a:r>
          </a:p>
          <a:p>
            <a:pPr marL="316531" indent="-316531" defTabSz="914400">
              <a:spcBef>
                <a:spcPts val="1800"/>
              </a:spcBef>
              <a:defRPr/>
            </a:pPr>
            <a:r>
              <a:rPr lang="ja-JP" altLang="en-US" sz="2000" kern="0" dirty="0">
                <a:solidFill>
                  <a:srgbClr val="000000"/>
                </a:solidFill>
                <a:latin typeface="Meiryo UI" panose="020B0604030504040204" pitchFamily="50" charset="-128"/>
                <a:ea typeface="Meiryo UI" panose="020B0604030504040204" pitchFamily="50" charset="-128"/>
              </a:rPr>
              <a:t>④　いかがわしい人物・団体と関係しない。</a:t>
            </a:r>
          </a:p>
          <a:p>
            <a:pPr marL="316531" indent="-316531" defTabSz="914400">
              <a:spcBef>
                <a:spcPts val="1800"/>
              </a:spcBef>
              <a:defRPr/>
            </a:pPr>
            <a:endParaRPr lang="ja-JP" altLang="en-US" sz="2000" kern="0" dirty="0">
              <a:solidFill>
                <a:srgbClr val="000000"/>
              </a:solidFill>
              <a:latin typeface="Meiryo UI" panose="020B0604030504040204" pitchFamily="50" charset="-128"/>
              <a:ea typeface="Meiryo UI" panose="020B0604030504040204" pitchFamily="50" charset="-128"/>
            </a:endParaRPr>
          </a:p>
        </p:txBody>
      </p:sp>
      <p:graphicFrame>
        <p:nvGraphicFramePr>
          <p:cNvPr id="12" name="表 11">
            <a:extLst>
              <a:ext uri="{FF2B5EF4-FFF2-40B4-BE49-F238E27FC236}">
                <a16:creationId xmlns:a16="http://schemas.microsoft.com/office/drawing/2014/main" id="{ACB10BBC-4300-48D9-916E-FE79EDA88BCE}"/>
              </a:ext>
            </a:extLst>
          </p:cNvPr>
          <p:cNvGraphicFramePr>
            <a:graphicFrameLocks noGrp="1"/>
          </p:cNvGraphicFramePr>
          <p:nvPr>
            <p:extLst>
              <p:ext uri="{D42A27DB-BD31-4B8C-83A1-F6EECF244321}">
                <p14:modId xmlns:p14="http://schemas.microsoft.com/office/powerpoint/2010/main" val="3940422232"/>
              </p:ext>
            </p:extLst>
          </p:nvPr>
        </p:nvGraphicFramePr>
        <p:xfrm>
          <a:off x="10056974" y="673446"/>
          <a:ext cx="6348882" cy="407833"/>
        </p:xfrm>
        <a:graphic>
          <a:graphicData uri="http://schemas.openxmlformats.org/drawingml/2006/table">
            <a:tbl>
              <a:tblPr>
                <a:tableStyleId>{5C22544A-7EE6-4342-B048-85BDC9FD1C3A}</a:tableStyleId>
              </a:tblPr>
              <a:tblGrid>
                <a:gridCol w="534826">
                  <a:extLst>
                    <a:ext uri="{9D8B030D-6E8A-4147-A177-3AD203B41FA5}">
                      <a16:colId xmlns:a16="http://schemas.microsoft.com/office/drawing/2014/main" val="2665389408"/>
                    </a:ext>
                  </a:extLst>
                </a:gridCol>
                <a:gridCol w="5814056">
                  <a:extLst>
                    <a:ext uri="{9D8B030D-6E8A-4147-A177-3AD203B41FA5}">
                      <a16:colId xmlns:a16="http://schemas.microsoft.com/office/drawing/2014/main" val="1088992809"/>
                    </a:ext>
                  </a:extLst>
                </a:gridCol>
              </a:tblGrid>
              <a:tr h="407833">
                <a:tc>
                  <a:txBody>
                    <a:bodyPr/>
                    <a:lstStyle/>
                    <a:p>
                      <a:pPr algn="ctr" fontAlgn="ctr"/>
                      <a:r>
                        <a:rPr lang="en-US" altLang="ja-JP" sz="1000" u="none" strike="noStrike" dirty="0">
                          <a:effectLst/>
                        </a:rPr>
                        <a:t>34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tc>
                  <a:txBody>
                    <a:bodyPr/>
                    <a:lstStyle/>
                    <a:p>
                      <a:pPr algn="l" fontAlgn="ctr"/>
                      <a:r>
                        <a:rPr lang="ja-JP" altLang="en-US" sz="1000" u="none" strike="noStrike" dirty="0">
                          <a:effectLst/>
                        </a:rPr>
                        <a:t>カウンターインテリジェンス及び諸外国の事例を紹介した上で、隙のない勤務と私生活において慎重な行動をとることの重要性について記載されているか。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332" marR="1332" marT="2144" marB="0" anchor="ctr"/>
                </a:tc>
                <a:extLst>
                  <a:ext uri="{0D108BD9-81ED-4DB2-BD59-A6C34878D82A}">
                    <a16:rowId xmlns:a16="http://schemas.microsoft.com/office/drawing/2014/main" val="2362276342"/>
                  </a:ext>
                </a:extLst>
              </a:tr>
            </a:tbl>
          </a:graphicData>
        </a:graphic>
      </p:graphicFrame>
    </p:spTree>
    <p:extLst>
      <p:ext uri="{BB962C8B-B14F-4D97-AF65-F5344CB8AC3E}">
        <p14:creationId xmlns:p14="http://schemas.microsoft.com/office/powerpoint/2010/main" val="1717042716"/>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8B77C-D92A-08D4-1684-A54290C3A452}"/>
            </a:ext>
          </a:extLst>
        </p:cNvPr>
        <p:cNvGrpSpPr/>
        <p:nvPr/>
      </p:nvGrpSpPr>
      <p:grpSpPr>
        <a:xfrm>
          <a:off x="0" y="0"/>
          <a:ext cx="0" cy="0"/>
          <a:chOff x="0" y="0"/>
          <a:chExt cx="0" cy="0"/>
        </a:xfrm>
      </p:grpSpPr>
      <p:sp>
        <p:nvSpPr>
          <p:cNvPr id="6" name="スライド番号プレースホルダー 4">
            <a:extLst>
              <a:ext uri="{FF2B5EF4-FFF2-40B4-BE49-F238E27FC236}">
                <a16:creationId xmlns:a16="http://schemas.microsoft.com/office/drawing/2014/main" id="{F131E710-3634-4D99-8555-E8E1462BCD65}"/>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56</a:t>
            </a:fld>
            <a:endParaRPr kumimoji="1" lang="ja-JP" altLang="en-US" sz="1400" dirty="0">
              <a:latin typeface="Meiryo UI" panose="020B0604030504040204" pitchFamily="50" charset="-128"/>
              <a:ea typeface="Meiryo UI" panose="020B0604030504040204" pitchFamily="50" charset="-128"/>
            </a:endParaRPr>
          </a:p>
        </p:txBody>
      </p:sp>
      <p:sp>
        <p:nvSpPr>
          <p:cNvPr id="7" name="Rectangle 2">
            <a:extLst>
              <a:ext uri="{FF2B5EF4-FFF2-40B4-BE49-F238E27FC236}">
                <a16:creationId xmlns:a16="http://schemas.microsoft.com/office/drawing/2014/main" id="{151367CF-430D-48E5-97E2-33BD0A5DCA58}"/>
              </a:ext>
            </a:extLst>
          </p:cNvPr>
          <p:cNvSpPr txBox="1">
            <a:spLocks noChangeArrowheads="1"/>
          </p:cNvSpPr>
          <p:nvPr/>
        </p:nvSpPr>
        <p:spPr>
          <a:xfrm>
            <a:off x="69677" y="132675"/>
            <a:ext cx="4302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14</a:t>
            </a:r>
            <a:r>
              <a:rPr lang="ja-JP" altLang="en-US" sz="2400" dirty="0">
                <a:solidFill>
                  <a:prstClr val="white"/>
                </a:solidFill>
                <a:latin typeface="Meiryo UI" panose="020B0604030504040204" pitchFamily="50" charset="-128"/>
                <a:ea typeface="Meiryo UI" panose="020B0604030504040204" pitchFamily="50" charset="-128"/>
              </a:rPr>
              <a:t>　情報システムの保全要領</a:t>
            </a:r>
          </a:p>
        </p:txBody>
      </p:sp>
      <p:sp>
        <p:nvSpPr>
          <p:cNvPr id="8" name="Rectangle 386">
            <a:extLst>
              <a:ext uri="{FF2B5EF4-FFF2-40B4-BE49-F238E27FC236}">
                <a16:creationId xmlns:a16="http://schemas.microsoft.com/office/drawing/2014/main" id="{7F736B8E-9480-48FD-89A6-C14CA111A6BB}"/>
              </a:ext>
            </a:extLst>
          </p:cNvPr>
          <p:cNvSpPr>
            <a:spLocks noChangeArrowheads="1"/>
          </p:cNvSpPr>
          <p:nvPr/>
        </p:nvSpPr>
        <p:spPr bwMode="auto">
          <a:xfrm>
            <a:off x="123825" y="847278"/>
            <a:ext cx="9456590" cy="2769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（１）秘密取扱情報システムの保全要領</a:t>
            </a:r>
            <a:endParaRPr lang="en-US" altLang="ja-JP" sz="2400" dirty="0">
              <a:solidFill>
                <a:prstClr val="black"/>
              </a:solidFill>
              <a:latin typeface="Meiryo UI" panose="020B0604030504040204" pitchFamily="50" charset="-128"/>
              <a:ea typeface="Meiryo UI" panose="020B0604030504040204" pitchFamily="50" charset="-128"/>
            </a:endParaRPr>
          </a:p>
          <a:p>
            <a:pPr indent="536575" defTabSz="914400" eaLnBrk="1" fontAlgn="base" hangingPunct="1">
              <a:spcBef>
                <a:spcPct val="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ア　秘密を取り扱う情報システムを秘密取扱情報システムという。</a:t>
            </a:r>
            <a:endParaRPr lang="en-US" altLang="ja-JP" sz="2000" dirty="0">
              <a:solidFill>
                <a:prstClr val="black"/>
              </a:solidFill>
              <a:latin typeface="Meiryo UI" panose="020B0604030504040204" pitchFamily="50" charset="-128"/>
              <a:ea typeface="Meiryo UI" panose="020B0604030504040204" pitchFamily="50" charset="-128"/>
            </a:endParaRPr>
          </a:p>
          <a:p>
            <a:pPr indent="536575" defTabSz="914400" eaLnBrk="1" fontAlgn="base" hangingPunct="1">
              <a:spcBef>
                <a:spcPts val="1200"/>
              </a:spcBef>
              <a:spcAft>
                <a:spcPct val="0"/>
              </a:spcAft>
              <a:buNone/>
              <a:tabLst>
                <a:tab pos="174625" algn="l"/>
              </a:tabLst>
              <a:defRPr/>
            </a:pPr>
            <a:r>
              <a:rPr lang="ja-JP" altLang="en-US" sz="2000" dirty="0">
                <a:solidFill>
                  <a:prstClr val="black"/>
                </a:solidFill>
                <a:latin typeface="Meiryo UI" panose="020B0604030504040204" pitchFamily="50" charset="-128"/>
                <a:ea typeface="Meiryo UI" panose="020B0604030504040204" pitchFamily="50" charset="-128"/>
              </a:rPr>
              <a:t>イ　秘密保全施設等の内部に設置し、外部通信は遮断しなければならない。</a:t>
            </a:r>
            <a:endParaRPr lang="en-US" altLang="ja-JP" sz="2000" dirty="0">
              <a:solidFill>
                <a:prstClr val="black"/>
              </a:solidFill>
              <a:latin typeface="Meiryo UI" panose="020B0604030504040204" pitchFamily="50" charset="-128"/>
              <a:ea typeface="Meiryo UI" panose="020B0604030504040204" pitchFamily="50" charset="-128"/>
            </a:endParaRPr>
          </a:p>
          <a:p>
            <a:pPr marL="754063" indent="-217488" defTabSz="914400" eaLnBrk="1" fontAlgn="base" hangingPunct="1">
              <a:spcBef>
                <a:spcPts val="1200"/>
              </a:spcBef>
              <a:spcAft>
                <a:spcPct val="0"/>
              </a:spcAft>
              <a:buNone/>
              <a:tabLst>
                <a:tab pos="711200" algn="l"/>
              </a:tabLst>
              <a:defRPr/>
            </a:pPr>
            <a:r>
              <a:rPr lang="ja-JP" altLang="en-US" sz="2000" dirty="0">
                <a:solidFill>
                  <a:prstClr val="black"/>
                </a:solidFill>
                <a:latin typeface="Meiryo UI" panose="020B0604030504040204" pitchFamily="50" charset="-128"/>
                <a:ea typeface="Meiryo UI" panose="020B0604030504040204" pitchFamily="50" charset="-128"/>
              </a:rPr>
              <a:t>ウ  秘密取扱情報システムごとに、秘密取扱情報システム管理者、秘密取扱情報システム担当者、アカウント管理者、秘密取扱情報システム利用者が指定される。</a:t>
            </a:r>
            <a:r>
              <a:rPr lang="en-US" altLang="ja-JP" sz="2000" dirty="0">
                <a:solidFill>
                  <a:prstClr val="black"/>
                </a:solidFill>
                <a:latin typeface="Meiryo UI" panose="020B0604030504040204" pitchFamily="50" charset="-128"/>
                <a:ea typeface="Meiryo UI" panose="020B0604030504040204" pitchFamily="50" charset="-128"/>
              </a:rPr>
              <a:t>     </a:t>
            </a:r>
          </a:p>
          <a:p>
            <a:pPr marL="725488" indent="-188913" defTabSz="914400" eaLnBrk="1" fontAlgn="base" hangingPunct="1">
              <a:spcBef>
                <a:spcPts val="1200"/>
              </a:spcBef>
              <a:spcAft>
                <a:spcPct val="0"/>
              </a:spcAft>
              <a:buNone/>
              <a:defRPr/>
            </a:pPr>
            <a:r>
              <a:rPr lang="ja-JP" altLang="en-US" sz="2000" dirty="0">
                <a:solidFill>
                  <a:prstClr val="black"/>
                </a:solidFill>
                <a:latin typeface="Meiryo UI" panose="020B0604030504040204" pitchFamily="50" charset="-128"/>
                <a:ea typeface="Meiryo UI" panose="020B0604030504040204" pitchFamily="50" charset="-128"/>
              </a:rPr>
              <a:t>エ　秘密取扱情報システムに接続できる可搬記憶媒体は、秘密保全施設等からの持ち出しを禁止する。 </a:t>
            </a:r>
            <a:endParaRPr lang="en-US" altLang="ja-JP" sz="2000"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33520347"/>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0AA04-60E2-27CE-D724-1C770887DE3F}"/>
            </a:ext>
          </a:extLst>
        </p:cNvPr>
        <p:cNvGrpSpPr/>
        <p:nvPr/>
      </p:nvGrpSpPr>
      <p:grpSpPr>
        <a:xfrm>
          <a:off x="0" y="0"/>
          <a:ext cx="0" cy="0"/>
          <a:chOff x="0" y="0"/>
          <a:chExt cx="0" cy="0"/>
        </a:xfrm>
      </p:grpSpPr>
      <p:sp>
        <p:nvSpPr>
          <p:cNvPr id="2" name="Rectangle 6">
            <a:extLst>
              <a:ext uri="{FF2B5EF4-FFF2-40B4-BE49-F238E27FC236}">
                <a16:creationId xmlns:a16="http://schemas.microsoft.com/office/drawing/2014/main" id="{B0AD912E-149A-E632-810F-CAF6B2753A8D}"/>
              </a:ext>
            </a:extLst>
          </p:cNvPr>
          <p:cNvSpPr>
            <a:spLocks noChangeArrowheads="1"/>
          </p:cNvSpPr>
          <p:nvPr/>
        </p:nvSpPr>
        <p:spPr bwMode="auto">
          <a:xfrm>
            <a:off x="877010" y="1440114"/>
            <a:ext cx="8458608" cy="4170372"/>
          </a:xfrm>
          <a:prstGeom prst="rect">
            <a:avLst/>
          </a:prstGeom>
          <a:noFill/>
          <a:ln w="9525">
            <a:noFill/>
            <a:miter lim="800000"/>
            <a:headEnd/>
            <a:tailEnd/>
          </a:ln>
          <a:effectLst/>
        </p:spPr>
        <p:txBody>
          <a:bodyPr wrap="square">
            <a:spAutoFit/>
          </a:bodyPr>
          <a:lstStyle/>
          <a:p>
            <a:pPr marL="316531" indent="-316531" defTabSz="914400">
              <a:spcAft>
                <a:spcPts val="600"/>
              </a:spcAft>
              <a:defRPr/>
            </a:pPr>
            <a:r>
              <a:rPr lang="ja-JP" altLang="en-US" sz="2000" kern="0" dirty="0">
                <a:solidFill>
                  <a:srgbClr val="000000"/>
                </a:solidFill>
                <a:latin typeface="Meiryo UI" panose="020B0604030504040204" pitchFamily="50" charset="-128"/>
                <a:ea typeface="Meiryo UI" panose="020B0604030504040204" pitchFamily="50" charset="-128"/>
              </a:rPr>
              <a:t>①　見知らぬ人に声をかけられ、誘われた。</a:t>
            </a: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②　理由のない、常識を超える金品を贈られた。</a:t>
            </a:r>
          </a:p>
          <a:p>
            <a:pPr marL="316531" indent="-316531" defTabSz="914400">
              <a:spcBef>
                <a:spcPts val="1800"/>
              </a:spcBef>
              <a:defRPr/>
            </a:pPr>
            <a:r>
              <a:rPr lang="ja-JP" altLang="en-US" sz="2000" kern="0" dirty="0">
                <a:solidFill>
                  <a:srgbClr val="000000"/>
                </a:solidFill>
                <a:latin typeface="Meiryo UI" panose="020B0604030504040204" pitchFamily="50" charset="-128"/>
                <a:ea typeface="Meiryo UI" panose="020B0604030504040204" pitchFamily="50" charset="-128"/>
              </a:rPr>
              <a:t>③　不審な電話がかかってくるようになった。</a:t>
            </a:r>
          </a:p>
          <a:p>
            <a:pPr marL="316531" indent="-316531" defTabSz="914400">
              <a:spcBef>
                <a:spcPts val="1800"/>
              </a:spcBef>
              <a:defRPr/>
            </a:pPr>
            <a:r>
              <a:rPr lang="ja-JP" altLang="en-US" sz="2000" kern="0" dirty="0">
                <a:solidFill>
                  <a:srgbClr val="000000"/>
                </a:solidFill>
                <a:latin typeface="Meiryo UI" panose="020B0604030504040204" pitchFamily="50" charset="-128"/>
                <a:ea typeface="Meiryo UI" panose="020B0604030504040204" pitchFamily="50" charset="-128"/>
              </a:rPr>
              <a:t>④　誰かに尾行されている気がする。</a:t>
            </a:r>
            <a:endParaRPr lang="en-US" altLang="ja-JP" sz="2000" kern="0" dirty="0">
              <a:solidFill>
                <a:srgbClr val="000000"/>
              </a:solidFill>
              <a:latin typeface="Meiryo UI" panose="020B0604030504040204" pitchFamily="50" charset="-128"/>
              <a:ea typeface="Meiryo UI" panose="020B0604030504040204" pitchFamily="50" charset="-128"/>
            </a:endParaRPr>
          </a:p>
          <a:p>
            <a:pPr marL="316531" indent="-316531" defTabSz="914400">
              <a:spcBef>
                <a:spcPts val="1800"/>
              </a:spcBef>
              <a:defRPr/>
            </a:pPr>
            <a:r>
              <a:rPr lang="ja-JP" altLang="en-US" sz="2000" kern="0" dirty="0">
                <a:solidFill>
                  <a:srgbClr val="000000"/>
                </a:solidFill>
                <a:latin typeface="Meiryo UI" panose="020B0604030504040204" pitchFamily="50" charset="-128"/>
                <a:ea typeface="Meiryo UI" panose="020B0604030504040204" pitchFamily="50" charset="-128"/>
              </a:rPr>
              <a:t>⑤　立入禁止区域周辺を徘徊する者がいる。</a:t>
            </a:r>
          </a:p>
          <a:p>
            <a:pPr marL="316531" indent="-316531" defTabSz="914400">
              <a:spcBef>
                <a:spcPts val="1800"/>
              </a:spcBef>
              <a:defRPr/>
            </a:pPr>
            <a:r>
              <a:rPr lang="ja-JP" altLang="en-US" sz="2000" kern="0" dirty="0">
                <a:solidFill>
                  <a:srgbClr val="000000"/>
                </a:solidFill>
                <a:latin typeface="Meiryo UI" panose="020B0604030504040204" pitchFamily="50" charset="-128"/>
                <a:ea typeface="Meiryo UI" panose="020B0604030504040204" pitchFamily="50" charset="-128"/>
              </a:rPr>
              <a:t>⑥　電話や電子機器等にノイズが入るなど調子が悪い。</a:t>
            </a:r>
          </a:p>
          <a:p>
            <a:pPr marL="316531" indent="-316531" defTabSz="914400">
              <a:spcBef>
                <a:spcPts val="1800"/>
              </a:spcBef>
              <a:defRPr/>
            </a:pPr>
            <a:r>
              <a:rPr lang="ja-JP" altLang="en-US" sz="2000" kern="0" dirty="0">
                <a:solidFill>
                  <a:srgbClr val="000000"/>
                </a:solidFill>
                <a:latin typeface="Meiryo UI" panose="020B0604030504040204" pitchFamily="50" charset="-128"/>
                <a:ea typeface="Meiryo UI" panose="020B0604030504040204" pitchFamily="50" charset="-128"/>
              </a:rPr>
              <a:t>⑦　部外者から部内電話番号表等を要求された。</a:t>
            </a:r>
          </a:p>
          <a:p>
            <a:pPr marL="316531" indent="-316531" defTabSz="914400">
              <a:spcBef>
                <a:spcPts val="1800"/>
              </a:spcBef>
              <a:defRPr/>
            </a:pPr>
            <a:endParaRPr lang="ja-JP" altLang="en-US" sz="2000" kern="0" dirty="0">
              <a:solidFill>
                <a:srgbClr val="000000"/>
              </a:solidFill>
              <a:latin typeface="Meiryo UI" panose="020B0604030504040204" pitchFamily="50" charset="-128"/>
              <a:ea typeface="Meiryo UI" panose="020B0604030504040204" pitchFamily="50" charset="-128"/>
            </a:endParaRPr>
          </a:p>
        </p:txBody>
      </p:sp>
      <p:sp>
        <p:nvSpPr>
          <p:cNvPr id="8" name="スライド番号プレースホルダー 4">
            <a:extLst>
              <a:ext uri="{FF2B5EF4-FFF2-40B4-BE49-F238E27FC236}">
                <a16:creationId xmlns:a16="http://schemas.microsoft.com/office/drawing/2014/main" id="{C3F45B4E-81CA-4B3B-A267-AF8F5DCBCBD2}"/>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57</a:t>
            </a:fld>
            <a:endParaRPr kumimoji="1" lang="ja-JP" altLang="en-US" sz="1400" dirty="0">
              <a:latin typeface="Meiryo UI" panose="020B0604030504040204" pitchFamily="50" charset="-128"/>
              <a:ea typeface="Meiryo UI" panose="020B0604030504040204" pitchFamily="50" charset="-128"/>
            </a:endParaRPr>
          </a:p>
        </p:txBody>
      </p:sp>
      <p:sp>
        <p:nvSpPr>
          <p:cNvPr id="10" name="Text Box 4">
            <a:extLst>
              <a:ext uri="{FF2B5EF4-FFF2-40B4-BE49-F238E27FC236}">
                <a16:creationId xmlns:a16="http://schemas.microsoft.com/office/drawing/2014/main" id="{144F2AAF-42FA-44B8-916A-2086470DCEB5}"/>
              </a:ext>
            </a:extLst>
          </p:cNvPr>
          <p:cNvSpPr txBox="1">
            <a:spLocks noChangeArrowheads="1"/>
          </p:cNvSpPr>
          <p:nvPr/>
        </p:nvSpPr>
        <p:spPr bwMode="auto">
          <a:xfrm>
            <a:off x="128230" y="850446"/>
            <a:ext cx="7081540" cy="461665"/>
          </a:xfrm>
          <a:prstGeom prst="rect">
            <a:avLst/>
          </a:prstGeom>
          <a:noFill/>
          <a:ln>
            <a:noFill/>
          </a:ln>
          <a:effectLst/>
          <a:extLst>
            <a:ext uri="{909E8E84-426E-40DD-AFC4-6F175D3DCCD1}">
              <a14:hiddenFill xmlns:a14="http://schemas.microsoft.com/office/drawing/2010/main">
                <a:solidFill>
                  <a:srgbClr val="00FF00">
                    <a:alpha val="39999"/>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（２）</a:t>
            </a:r>
            <a:r>
              <a:rPr lang="ja-JP" altLang="en-US" sz="2400" dirty="0">
                <a:solidFill>
                  <a:prstClr val="black"/>
                </a:solidFill>
                <a:latin typeface="Meiryo UI" panose="020B0604030504040204" pitchFamily="50" charset="-128"/>
                <a:ea typeface="Meiryo UI" panose="020B0604030504040204" pitchFamily="50" charset="-128"/>
              </a:rPr>
              <a:t>不審事案の早期報告・相談</a:t>
            </a:r>
          </a:p>
        </p:txBody>
      </p:sp>
      <p:graphicFrame>
        <p:nvGraphicFramePr>
          <p:cNvPr id="7" name="表 6">
            <a:extLst>
              <a:ext uri="{FF2B5EF4-FFF2-40B4-BE49-F238E27FC236}">
                <a16:creationId xmlns:a16="http://schemas.microsoft.com/office/drawing/2014/main" id="{A43BC476-6B69-4D91-8EF7-C6403D8CB986}"/>
              </a:ext>
            </a:extLst>
          </p:cNvPr>
          <p:cNvGraphicFramePr>
            <a:graphicFrameLocks noGrp="1"/>
          </p:cNvGraphicFramePr>
          <p:nvPr>
            <p:extLst>
              <p:ext uri="{D42A27DB-BD31-4B8C-83A1-F6EECF244321}">
                <p14:modId xmlns:p14="http://schemas.microsoft.com/office/powerpoint/2010/main" val="941447891"/>
              </p:ext>
            </p:extLst>
          </p:nvPr>
        </p:nvGraphicFramePr>
        <p:xfrm>
          <a:off x="10049388" y="1069161"/>
          <a:ext cx="4856725" cy="307158"/>
        </p:xfrm>
        <a:graphic>
          <a:graphicData uri="http://schemas.openxmlformats.org/drawingml/2006/table">
            <a:tbl>
              <a:tblPr>
                <a:tableStyleId>{5C22544A-7EE6-4342-B048-85BDC9FD1C3A}</a:tableStyleId>
              </a:tblPr>
              <a:tblGrid>
                <a:gridCol w="326512">
                  <a:extLst>
                    <a:ext uri="{9D8B030D-6E8A-4147-A177-3AD203B41FA5}">
                      <a16:colId xmlns:a16="http://schemas.microsoft.com/office/drawing/2014/main" val="1027449136"/>
                    </a:ext>
                  </a:extLst>
                </a:gridCol>
                <a:gridCol w="4530213">
                  <a:extLst>
                    <a:ext uri="{9D8B030D-6E8A-4147-A177-3AD203B41FA5}">
                      <a16:colId xmlns:a16="http://schemas.microsoft.com/office/drawing/2014/main" val="911113999"/>
                    </a:ext>
                  </a:extLst>
                </a:gridCol>
              </a:tblGrid>
              <a:tr h="225487">
                <a:tc>
                  <a:txBody>
                    <a:bodyPr/>
                    <a:lstStyle/>
                    <a:p>
                      <a:pPr algn="ctr" fontAlgn="ctr"/>
                      <a:r>
                        <a:rPr lang="en-US" altLang="ja-JP" sz="1000" u="none" strike="noStrike" dirty="0">
                          <a:effectLst/>
                        </a:rPr>
                        <a:t>35</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211" marR="1211" marT="2358" marB="0" anchor="ctr"/>
                </a:tc>
                <a:tc>
                  <a:txBody>
                    <a:bodyPr/>
                    <a:lstStyle/>
                    <a:p>
                      <a:pPr algn="l" fontAlgn="ctr"/>
                      <a:r>
                        <a:rPr lang="ja-JP" altLang="en-US" sz="1000" u="none" strike="noStrike" dirty="0">
                          <a:effectLst/>
                        </a:rPr>
                        <a:t>上記のほか、事業者として業務上取り扱う情報の保全に関して重視する事項を</a:t>
                      </a:r>
                      <a:r>
                        <a:rPr lang="ja-JP" altLang="en-US" sz="1000" u="none" strike="noStrike" dirty="0" err="1">
                          <a:effectLst/>
                        </a:rPr>
                        <a:t>記載ているか</a:t>
                      </a:r>
                      <a:r>
                        <a:rPr lang="ja-JP" altLang="en-US" sz="1000" u="none" strike="noStrike" dirty="0">
                          <a:effectLst/>
                        </a:rPr>
                        <a:t>。</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211" marR="1211" marT="2358" marB="0" anchor="ctr"/>
                </a:tc>
                <a:extLst>
                  <a:ext uri="{0D108BD9-81ED-4DB2-BD59-A6C34878D82A}">
                    <a16:rowId xmlns:a16="http://schemas.microsoft.com/office/drawing/2014/main" val="1310295090"/>
                  </a:ext>
                </a:extLst>
              </a:tr>
            </a:tbl>
          </a:graphicData>
        </a:graphic>
      </p:graphicFrame>
      <p:sp>
        <p:nvSpPr>
          <p:cNvPr id="12" name="Rectangle 2">
            <a:extLst>
              <a:ext uri="{FF2B5EF4-FFF2-40B4-BE49-F238E27FC236}">
                <a16:creationId xmlns:a16="http://schemas.microsoft.com/office/drawing/2014/main" id="{D5FC0D28-B62F-4B3D-AD08-86AEA33E3B59}"/>
              </a:ext>
            </a:extLst>
          </p:cNvPr>
          <p:cNvSpPr txBox="1">
            <a:spLocks noChangeArrowheads="1"/>
          </p:cNvSpPr>
          <p:nvPr/>
        </p:nvSpPr>
        <p:spPr>
          <a:xfrm>
            <a:off x="69677" y="132675"/>
            <a:ext cx="4302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14</a:t>
            </a:r>
            <a:r>
              <a:rPr lang="ja-JP" altLang="en-US" sz="2400" dirty="0">
                <a:solidFill>
                  <a:prstClr val="white"/>
                </a:solidFill>
                <a:latin typeface="Meiryo UI" panose="020B0604030504040204" pitchFamily="50" charset="-128"/>
                <a:ea typeface="Meiryo UI" panose="020B0604030504040204" pitchFamily="50" charset="-128"/>
              </a:rPr>
              <a:t>　情報システムの保全要領</a:t>
            </a:r>
          </a:p>
        </p:txBody>
      </p:sp>
    </p:spTree>
    <p:extLst>
      <p:ext uri="{BB962C8B-B14F-4D97-AF65-F5344CB8AC3E}">
        <p14:creationId xmlns:p14="http://schemas.microsoft.com/office/powerpoint/2010/main" val="2036876661"/>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9DD58-65A3-C7E0-7B6A-111F574C4EC3}"/>
            </a:ext>
          </a:extLst>
        </p:cNvPr>
        <p:cNvGrpSpPr/>
        <p:nvPr/>
      </p:nvGrpSpPr>
      <p:grpSpPr>
        <a:xfrm>
          <a:off x="0" y="0"/>
          <a:ext cx="0" cy="0"/>
          <a:chOff x="0" y="0"/>
          <a:chExt cx="0" cy="0"/>
        </a:xfrm>
      </p:grpSpPr>
      <p:sp>
        <p:nvSpPr>
          <p:cNvPr id="2" name="Rectangle 6">
            <a:extLst>
              <a:ext uri="{FF2B5EF4-FFF2-40B4-BE49-F238E27FC236}">
                <a16:creationId xmlns:a16="http://schemas.microsoft.com/office/drawing/2014/main" id="{18DC4709-8469-02D1-B1CE-34AF1C3C1377}"/>
              </a:ext>
            </a:extLst>
          </p:cNvPr>
          <p:cNvSpPr>
            <a:spLocks noChangeArrowheads="1"/>
          </p:cNvSpPr>
          <p:nvPr/>
        </p:nvSpPr>
        <p:spPr bwMode="auto">
          <a:xfrm>
            <a:off x="877008" y="1440114"/>
            <a:ext cx="8699387" cy="2092881"/>
          </a:xfrm>
          <a:prstGeom prst="rect">
            <a:avLst/>
          </a:prstGeom>
          <a:noFill/>
          <a:ln w="9525">
            <a:noFill/>
            <a:miter lim="800000"/>
            <a:headEnd/>
            <a:tailEnd/>
          </a:ln>
          <a:effectLst/>
        </p:spPr>
        <p:txBody>
          <a:bodyPr wrap="square">
            <a:spAutoFit/>
          </a:bodyPr>
          <a:lstStyle/>
          <a:p>
            <a:pPr marL="316531" indent="-316531" defTabSz="914400">
              <a:spcAft>
                <a:spcPts val="600"/>
              </a:spcAft>
              <a:defRPr/>
            </a:pPr>
            <a:r>
              <a:rPr lang="ja-JP" altLang="en-US" sz="2000" kern="0" dirty="0">
                <a:solidFill>
                  <a:srgbClr val="000000"/>
                </a:solidFill>
                <a:latin typeface="Meiryo UI" panose="020B0604030504040204" pitchFamily="50" charset="-128"/>
                <a:ea typeface="Meiryo UI" panose="020B0604030504040204" pitchFamily="50" charset="-128"/>
              </a:rPr>
              <a:t>①　ウイルス対策ソフトを導入する。</a:t>
            </a: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②　ウイルス対策ソフトのフルスキャンの実施</a:t>
            </a:r>
            <a:endParaRPr lang="en-US" altLang="ja-JP" sz="2000" kern="0" dirty="0">
              <a:solidFill>
                <a:srgbClr val="000000"/>
              </a:solidFill>
              <a:latin typeface="Meiryo UI" panose="020B0604030504040204" pitchFamily="50" charset="-128"/>
              <a:ea typeface="Meiryo UI" panose="020B0604030504040204" pitchFamily="50" charset="-128"/>
            </a:endParaRPr>
          </a:p>
          <a:p>
            <a:pPr marL="316531" indent="-316531" defTabSz="914400">
              <a:spcBef>
                <a:spcPts val="1800"/>
              </a:spcBef>
              <a:defRPr/>
            </a:pPr>
            <a:r>
              <a:rPr lang="ja-JP" altLang="en-US" sz="2000" kern="0" dirty="0">
                <a:solidFill>
                  <a:srgbClr val="000000"/>
                </a:solidFill>
                <a:latin typeface="Meiryo UI" panose="020B0604030504040204" pitchFamily="50" charset="-128"/>
                <a:ea typeface="Meiryo UI" panose="020B0604030504040204" pitchFamily="50" charset="-128"/>
              </a:rPr>
              <a:t>③　スタンドアロン端末であっても、可搬記憶媒体等を経由しウイルスに感染する可能性があるため、最新状態に更新されたウイルス対策ソフトを使用して週１回以上のフルスキャンを実施すること。</a:t>
            </a:r>
          </a:p>
        </p:txBody>
      </p:sp>
      <p:sp>
        <p:nvSpPr>
          <p:cNvPr id="8" name="スライド番号プレースホルダー 4">
            <a:extLst>
              <a:ext uri="{FF2B5EF4-FFF2-40B4-BE49-F238E27FC236}">
                <a16:creationId xmlns:a16="http://schemas.microsoft.com/office/drawing/2014/main" id="{82AC1AA6-F60D-4D45-B4C8-15252EA6BA30}"/>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58</a:t>
            </a:fld>
            <a:endParaRPr kumimoji="1" lang="ja-JP" altLang="en-US" sz="1400" dirty="0">
              <a:latin typeface="Meiryo UI" panose="020B0604030504040204" pitchFamily="50" charset="-128"/>
              <a:ea typeface="Meiryo UI" panose="020B0604030504040204" pitchFamily="50" charset="-128"/>
            </a:endParaRPr>
          </a:p>
        </p:txBody>
      </p:sp>
      <p:sp>
        <p:nvSpPr>
          <p:cNvPr id="10" name="Text Box 4">
            <a:extLst>
              <a:ext uri="{FF2B5EF4-FFF2-40B4-BE49-F238E27FC236}">
                <a16:creationId xmlns:a16="http://schemas.microsoft.com/office/drawing/2014/main" id="{78E463EB-48F8-4F77-BE33-3F3150A86172}"/>
              </a:ext>
            </a:extLst>
          </p:cNvPr>
          <p:cNvSpPr txBox="1">
            <a:spLocks noChangeArrowheads="1"/>
          </p:cNvSpPr>
          <p:nvPr/>
        </p:nvSpPr>
        <p:spPr bwMode="auto">
          <a:xfrm>
            <a:off x="128229" y="850446"/>
            <a:ext cx="8699388" cy="461665"/>
          </a:xfrm>
          <a:prstGeom prst="rect">
            <a:avLst/>
          </a:prstGeom>
          <a:noFill/>
          <a:ln>
            <a:noFill/>
          </a:ln>
          <a:effectLst/>
          <a:extLst>
            <a:ext uri="{909E8E84-426E-40DD-AFC4-6F175D3DCCD1}">
              <a14:hiddenFill xmlns:a14="http://schemas.microsoft.com/office/drawing/2010/main">
                <a:solidFill>
                  <a:srgbClr val="00FF00">
                    <a:alpha val="39999"/>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（３）</a:t>
            </a:r>
            <a:r>
              <a:rPr lang="ja-JP" altLang="en-US" sz="2400" dirty="0">
                <a:solidFill>
                  <a:prstClr val="black"/>
                </a:solidFill>
                <a:latin typeface="Meiryo UI" panose="020B0604030504040204" pitchFamily="50" charset="-128"/>
                <a:ea typeface="Meiryo UI" panose="020B0604030504040204" pitchFamily="50" charset="-128"/>
              </a:rPr>
              <a:t>悪意のあるソフトウェア等への感染を防止するための対策</a:t>
            </a:r>
          </a:p>
        </p:txBody>
      </p:sp>
      <p:graphicFrame>
        <p:nvGraphicFramePr>
          <p:cNvPr id="3" name="表 2">
            <a:extLst>
              <a:ext uri="{FF2B5EF4-FFF2-40B4-BE49-F238E27FC236}">
                <a16:creationId xmlns:a16="http://schemas.microsoft.com/office/drawing/2014/main" id="{E2860136-6A29-40B5-B1C3-F718BDB298A1}"/>
              </a:ext>
            </a:extLst>
          </p:cNvPr>
          <p:cNvGraphicFramePr>
            <a:graphicFrameLocks noGrp="1"/>
          </p:cNvGraphicFramePr>
          <p:nvPr>
            <p:extLst>
              <p:ext uri="{D42A27DB-BD31-4B8C-83A1-F6EECF244321}">
                <p14:modId xmlns:p14="http://schemas.microsoft.com/office/powerpoint/2010/main" val="3735302544"/>
              </p:ext>
            </p:extLst>
          </p:nvPr>
        </p:nvGraphicFramePr>
        <p:xfrm>
          <a:off x="10077450" y="1203515"/>
          <a:ext cx="5340350" cy="473198"/>
        </p:xfrm>
        <a:graphic>
          <a:graphicData uri="http://schemas.openxmlformats.org/drawingml/2006/table">
            <a:tbl>
              <a:tblPr>
                <a:tableStyleId>{5C22544A-7EE6-4342-B048-85BDC9FD1C3A}</a:tableStyleId>
              </a:tblPr>
              <a:tblGrid>
                <a:gridCol w="482560">
                  <a:extLst>
                    <a:ext uri="{9D8B030D-6E8A-4147-A177-3AD203B41FA5}">
                      <a16:colId xmlns:a16="http://schemas.microsoft.com/office/drawing/2014/main" val="1699699883"/>
                    </a:ext>
                  </a:extLst>
                </a:gridCol>
                <a:gridCol w="4857790">
                  <a:extLst>
                    <a:ext uri="{9D8B030D-6E8A-4147-A177-3AD203B41FA5}">
                      <a16:colId xmlns:a16="http://schemas.microsoft.com/office/drawing/2014/main" val="1604472439"/>
                    </a:ext>
                  </a:extLst>
                </a:gridCol>
              </a:tblGrid>
              <a:tr h="473198">
                <a:tc>
                  <a:txBody>
                    <a:bodyPr/>
                    <a:lstStyle/>
                    <a:p>
                      <a:pPr algn="ctr" fontAlgn="ctr"/>
                      <a:r>
                        <a:rPr lang="en-US" altLang="ja-JP" sz="1000" u="none" strike="noStrike" dirty="0">
                          <a:effectLst/>
                        </a:rPr>
                        <a:t>53</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秘密を取り扱う電子計算機等の使用、管理等（悪意のあるソフトウェアへの感染を防止するための対策及び感染した場合の対処手順を含む。）に関することが記載されているか。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110351857"/>
                  </a:ext>
                </a:extLst>
              </a:tr>
            </a:tbl>
          </a:graphicData>
        </a:graphic>
      </p:graphicFrame>
      <p:sp>
        <p:nvSpPr>
          <p:cNvPr id="11" name="Rectangle 2">
            <a:extLst>
              <a:ext uri="{FF2B5EF4-FFF2-40B4-BE49-F238E27FC236}">
                <a16:creationId xmlns:a16="http://schemas.microsoft.com/office/drawing/2014/main" id="{C8E269A0-0BEE-4ED6-9BCB-61C56F112BAE}"/>
              </a:ext>
            </a:extLst>
          </p:cNvPr>
          <p:cNvSpPr txBox="1">
            <a:spLocks noChangeArrowheads="1"/>
          </p:cNvSpPr>
          <p:nvPr/>
        </p:nvSpPr>
        <p:spPr>
          <a:xfrm>
            <a:off x="69677" y="132675"/>
            <a:ext cx="4302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14</a:t>
            </a:r>
            <a:r>
              <a:rPr lang="ja-JP" altLang="en-US" sz="2400" dirty="0">
                <a:solidFill>
                  <a:prstClr val="white"/>
                </a:solidFill>
                <a:latin typeface="Meiryo UI" panose="020B0604030504040204" pitchFamily="50" charset="-128"/>
                <a:ea typeface="Meiryo UI" panose="020B0604030504040204" pitchFamily="50" charset="-128"/>
              </a:rPr>
              <a:t>　情報システムの保全要領</a:t>
            </a:r>
          </a:p>
        </p:txBody>
      </p:sp>
    </p:spTree>
    <p:extLst>
      <p:ext uri="{BB962C8B-B14F-4D97-AF65-F5344CB8AC3E}">
        <p14:creationId xmlns:p14="http://schemas.microsoft.com/office/powerpoint/2010/main" val="2221210791"/>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F3406-AA21-840F-E32B-280A9FB80671}"/>
            </a:ext>
          </a:extLst>
        </p:cNvPr>
        <p:cNvGrpSpPr/>
        <p:nvPr/>
      </p:nvGrpSpPr>
      <p:grpSpPr>
        <a:xfrm>
          <a:off x="0" y="0"/>
          <a:ext cx="0" cy="0"/>
          <a:chOff x="0" y="0"/>
          <a:chExt cx="0" cy="0"/>
        </a:xfrm>
      </p:grpSpPr>
      <p:sp>
        <p:nvSpPr>
          <p:cNvPr id="2" name="Rectangle 6">
            <a:extLst>
              <a:ext uri="{FF2B5EF4-FFF2-40B4-BE49-F238E27FC236}">
                <a16:creationId xmlns:a16="http://schemas.microsoft.com/office/drawing/2014/main" id="{0FA69227-4F6F-05BD-A324-088DBCB07736}"/>
              </a:ext>
            </a:extLst>
          </p:cNvPr>
          <p:cNvSpPr>
            <a:spLocks noChangeArrowheads="1"/>
          </p:cNvSpPr>
          <p:nvPr/>
        </p:nvSpPr>
        <p:spPr bwMode="auto">
          <a:xfrm>
            <a:off x="804437" y="1469143"/>
            <a:ext cx="8775978" cy="1554272"/>
          </a:xfrm>
          <a:prstGeom prst="rect">
            <a:avLst/>
          </a:prstGeom>
          <a:noFill/>
          <a:ln w="9525">
            <a:noFill/>
            <a:miter lim="800000"/>
            <a:headEnd/>
            <a:tailEnd/>
          </a:ln>
          <a:effectLst/>
        </p:spPr>
        <p:txBody>
          <a:bodyPr wrap="square">
            <a:spAutoFit/>
          </a:bodyPr>
          <a:lstStyle/>
          <a:p>
            <a:pPr marL="316531" indent="-316531" defTabSz="914400">
              <a:spcAft>
                <a:spcPts val="600"/>
              </a:spcAft>
              <a:defRPr/>
            </a:pPr>
            <a:r>
              <a:rPr lang="ja-JP" altLang="en-US" sz="2000" kern="0" dirty="0">
                <a:solidFill>
                  <a:srgbClr val="000000"/>
                </a:solidFill>
                <a:latin typeface="Meiryo UI" panose="020B0604030504040204" pitchFamily="50" charset="-128"/>
                <a:ea typeface="Meiryo UI" panose="020B0604030504040204" pitchFamily="50" charset="-128"/>
              </a:rPr>
              <a:t>①　被害が拡大しないために、端末のネットワークケーブルを外し、他のサーバ等への感染や不正アクセスの被害拡大の防止に努める。</a:t>
            </a:r>
          </a:p>
          <a:p>
            <a:pPr marL="316531" indent="-316531" defTabSz="914400">
              <a:spcBef>
                <a:spcPts val="1200"/>
              </a:spcBef>
              <a:defRPr/>
            </a:pPr>
            <a:r>
              <a:rPr lang="ja-JP" altLang="en-US" sz="2000" kern="0" dirty="0">
                <a:solidFill>
                  <a:srgbClr val="000000"/>
                </a:solidFill>
                <a:latin typeface="Meiryo UI" panose="020B0604030504040204" pitchFamily="50" charset="-128"/>
                <a:ea typeface="Meiryo UI" panose="020B0604030504040204" pitchFamily="50" charset="-128"/>
              </a:rPr>
              <a:t>②　悪意のあるソフトウェアへ感染した場合、連絡系統図（緊急連絡網）に従って、原則として口頭又は電話等の迅速な手段により、管理責任者へ第一報を入れる。</a:t>
            </a:r>
          </a:p>
        </p:txBody>
      </p:sp>
      <p:sp>
        <p:nvSpPr>
          <p:cNvPr id="8" name="スライド番号プレースホルダー 4">
            <a:extLst>
              <a:ext uri="{FF2B5EF4-FFF2-40B4-BE49-F238E27FC236}">
                <a16:creationId xmlns:a16="http://schemas.microsoft.com/office/drawing/2014/main" id="{74045461-4539-41E0-91C7-1C54EE595842}"/>
              </a:ext>
            </a:extLst>
          </p:cNvPr>
          <p:cNvSpPr txBox="1">
            <a:spLocks/>
          </p:cNvSpPr>
          <p:nvPr/>
        </p:nvSpPr>
        <p:spPr>
          <a:xfrm>
            <a:off x="9406241" y="6591557"/>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59</a:t>
            </a:fld>
            <a:endParaRPr kumimoji="1" lang="ja-JP" altLang="en-US" sz="1400" dirty="0">
              <a:latin typeface="Meiryo UI" panose="020B0604030504040204" pitchFamily="50" charset="-128"/>
              <a:ea typeface="Meiryo UI" panose="020B0604030504040204" pitchFamily="50" charset="-128"/>
            </a:endParaRPr>
          </a:p>
        </p:txBody>
      </p:sp>
      <p:sp>
        <p:nvSpPr>
          <p:cNvPr id="10" name="Text Box 4">
            <a:extLst>
              <a:ext uri="{FF2B5EF4-FFF2-40B4-BE49-F238E27FC236}">
                <a16:creationId xmlns:a16="http://schemas.microsoft.com/office/drawing/2014/main" id="{B13727A8-9653-4BDF-A55A-80BBB89B52E2}"/>
              </a:ext>
            </a:extLst>
          </p:cNvPr>
          <p:cNvSpPr txBox="1">
            <a:spLocks noChangeArrowheads="1"/>
          </p:cNvSpPr>
          <p:nvPr/>
        </p:nvSpPr>
        <p:spPr bwMode="auto">
          <a:xfrm>
            <a:off x="128230" y="850447"/>
            <a:ext cx="8017644" cy="461665"/>
          </a:xfrm>
          <a:prstGeom prst="rect">
            <a:avLst/>
          </a:prstGeom>
          <a:noFill/>
          <a:ln>
            <a:noFill/>
          </a:ln>
          <a:effectLst/>
          <a:extLst>
            <a:ext uri="{909E8E84-426E-40DD-AFC4-6F175D3DCCD1}">
              <a14:hiddenFill xmlns:a14="http://schemas.microsoft.com/office/drawing/2010/main">
                <a:solidFill>
                  <a:srgbClr val="00FF00">
                    <a:alpha val="39999"/>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cs typeface="Malgun Gothic Semilight" panose="020B0502040204020203" pitchFamily="50" charset="-128"/>
              </a:rPr>
              <a:t>（４）</a:t>
            </a:r>
            <a:r>
              <a:rPr lang="ja-JP" altLang="en-US" sz="2400" dirty="0">
                <a:solidFill>
                  <a:prstClr val="black"/>
                </a:solidFill>
                <a:latin typeface="Meiryo UI" panose="020B0604030504040204" pitchFamily="50" charset="-128"/>
                <a:ea typeface="Meiryo UI" panose="020B0604030504040204" pitchFamily="50" charset="-128"/>
              </a:rPr>
              <a:t>悪意のあるソフトウェアへ感染した場合の対処手順</a:t>
            </a:r>
          </a:p>
        </p:txBody>
      </p:sp>
      <p:sp>
        <p:nvSpPr>
          <p:cNvPr id="6" name="スライド番号プレースホルダー 4">
            <a:extLst>
              <a:ext uri="{FF2B5EF4-FFF2-40B4-BE49-F238E27FC236}">
                <a16:creationId xmlns:a16="http://schemas.microsoft.com/office/drawing/2014/main" id="{7E531C0E-331E-4038-8C72-F7D2B3B09AB3}"/>
              </a:ext>
            </a:extLst>
          </p:cNvPr>
          <p:cNvSpPr txBox="1">
            <a:spLocks/>
          </p:cNvSpPr>
          <p:nvPr/>
        </p:nvSpPr>
        <p:spPr>
          <a:xfrm>
            <a:off x="9500585" y="6613330"/>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kumimoji="1" lang="ja-JP" altLang="en-US" sz="1400" dirty="0">
                <a:latin typeface="Meiryo UI" panose="020B0604030504040204" pitchFamily="50" charset="-128"/>
                <a:ea typeface="Meiryo UI" panose="020B0604030504040204" pitchFamily="50" charset="-128"/>
              </a:rPr>
              <a:t>」</a:t>
            </a:r>
          </a:p>
        </p:txBody>
      </p:sp>
      <p:graphicFrame>
        <p:nvGraphicFramePr>
          <p:cNvPr id="11" name="表 10">
            <a:extLst>
              <a:ext uri="{FF2B5EF4-FFF2-40B4-BE49-F238E27FC236}">
                <a16:creationId xmlns:a16="http://schemas.microsoft.com/office/drawing/2014/main" id="{389D55A3-4116-4294-9BF2-15DAE2B90A86}"/>
              </a:ext>
            </a:extLst>
          </p:cNvPr>
          <p:cNvGraphicFramePr>
            <a:graphicFrameLocks noGrp="1"/>
          </p:cNvGraphicFramePr>
          <p:nvPr>
            <p:extLst>
              <p:ext uri="{D42A27DB-BD31-4B8C-83A1-F6EECF244321}">
                <p14:modId xmlns:p14="http://schemas.microsoft.com/office/powerpoint/2010/main" val="3215883859"/>
              </p:ext>
            </p:extLst>
          </p:nvPr>
        </p:nvGraphicFramePr>
        <p:xfrm>
          <a:off x="10077450" y="1203515"/>
          <a:ext cx="5340350" cy="473198"/>
        </p:xfrm>
        <a:graphic>
          <a:graphicData uri="http://schemas.openxmlformats.org/drawingml/2006/table">
            <a:tbl>
              <a:tblPr>
                <a:tableStyleId>{5C22544A-7EE6-4342-B048-85BDC9FD1C3A}</a:tableStyleId>
              </a:tblPr>
              <a:tblGrid>
                <a:gridCol w="482560">
                  <a:extLst>
                    <a:ext uri="{9D8B030D-6E8A-4147-A177-3AD203B41FA5}">
                      <a16:colId xmlns:a16="http://schemas.microsoft.com/office/drawing/2014/main" val="1699699883"/>
                    </a:ext>
                  </a:extLst>
                </a:gridCol>
                <a:gridCol w="4857790">
                  <a:extLst>
                    <a:ext uri="{9D8B030D-6E8A-4147-A177-3AD203B41FA5}">
                      <a16:colId xmlns:a16="http://schemas.microsoft.com/office/drawing/2014/main" val="1604472439"/>
                    </a:ext>
                  </a:extLst>
                </a:gridCol>
              </a:tblGrid>
              <a:tr h="473198">
                <a:tc>
                  <a:txBody>
                    <a:bodyPr/>
                    <a:lstStyle/>
                    <a:p>
                      <a:pPr algn="ctr" fontAlgn="ctr"/>
                      <a:r>
                        <a:rPr lang="en-US" altLang="ja-JP" sz="1000" u="none" strike="noStrike" dirty="0">
                          <a:effectLst/>
                        </a:rPr>
                        <a:t>53</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秘密を取り扱う電子計算機等の使用、管理等（悪意のあるソフトウェアへの感染を防止するための対策及び感染した場合の対処手順を含む。）に関することが記載されているか。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110351857"/>
                  </a:ext>
                </a:extLst>
              </a:tr>
            </a:tbl>
          </a:graphicData>
        </a:graphic>
      </p:graphicFrame>
      <p:sp>
        <p:nvSpPr>
          <p:cNvPr id="12" name="Rectangle 2">
            <a:extLst>
              <a:ext uri="{FF2B5EF4-FFF2-40B4-BE49-F238E27FC236}">
                <a16:creationId xmlns:a16="http://schemas.microsoft.com/office/drawing/2014/main" id="{FF98C391-5B91-4C85-9928-AF444E73C641}"/>
              </a:ext>
            </a:extLst>
          </p:cNvPr>
          <p:cNvSpPr txBox="1">
            <a:spLocks noChangeArrowheads="1"/>
          </p:cNvSpPr>
          <p:nvPr/>
        </p:nvSpPr>
        <p:spPr>
          <a:xfrm>
            <a:off x="69677" y="132675"/>
            <a:ext cx="4302298"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en-US" altLang="ja-JP" sz="2400" dirty="0">
                <a:solidFill>
                  <a:prstClr val="white"/>
                </a:solidFill>
                <a:latin typeface="Meiryo UI" panose="020B0604030504040204" pitchFamily="50" charset="-128"/>
                <a:ea typeface="Meiryo UI" panose="020B0604030504040204" pitchFamily="50" charset="-128"/>
              </a:rPr>
              <a:t>14</a:t>
            </a:r>
            <a:r>
              <a:rPr lang="ja-JP" altLang="en-US" sz="2400" dirty="0">
                <a:solidFill>
                  <a:prstClr val="white"/>
                </a:solidFill>
                <a:latin typeface="Meiryo UI" panose="020B0604030504040204" pitchFamily="50" charset="-128"/>
                <a:ea typeface="Meiryo UI" panose="020B0604030504040204" pitchFamily="50" charset="-128"/>
              </a:rPr>
              <a:t>　情報システムの保全要領</a:t>
            </a:r>
          </a:p>
        </p:txBody>
      </p:sp>
    </p:spTree>
    <p:extLst>
      <p:ext uri="{BB962C8B-B14F-4D97-AF65-F5344CB8AC3E}">
        <p14:creationId xmlns:p14="http://schemas.microsoft.com/office/powerpoint/2010/main" val="31711602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9352" y="749219"/>
            <a:ext cx="6089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（４）　防衛省が管理する秘密の種類、区分</a:t>
            </a:r>
          </a:p>
        </p:txBody>
      </p:sp>
      <p:sp>
        <p:nvSpPr>
          <p:cNvPr id="2" name="Text Box 2">
            <a:extLst>
              <a:ext uri="{FF2B5EF4-FFF2-40B4-BE49-F238E27FC236}">
                <a16:creationId xmlns:a16="http://schemas.microsoft.com/office/drawing/2014/main" id="{910172A8-79A5-D225-ECDD-A0C25D996F19}"/>
              </a:ext>
            </a:extLst>
          </p:cNvPr>
          <p:cNvSpPr txBox="1">
            <a:spLocks noChangeArrowheads="1"/>
          </p:cNvSpPr>
          <p:nvPr/>
        </p:nvSpPr>
        <p:spPr bwMode="auto">
          <a:xfrm>
            <a:off x="332625" y="1075590"/>
            <a:ext cx="6089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 イ　防衛省が管理する秘密の区分</a:t>
            </a:r>
          </a:p>
        </p:txBody>
      </p:sp>
      <p:sp>
        <p:nvSpPr>
          <p:cNvPr id="9" name="スライド番号プレースホルダー 4">
            <a:extLst>
              <a:ext uri="{FF2B5EF4-FFF2-40B4-BE49-F238E27FC236}">
                <a16:creationId xmlns:a16="http://schemas.microsoft.com/office/drawing/2014/main" id="{F52D4701-A48C-4902-89ED-49EEE79A985B}"/>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6</a:t>
            </a:fld>
            <a:endParaRPr kumimoji="1" lang="ja-JP" altLang="en-US" sz="1400" dirty="0">
              <a:latin typeface="Meiryo UI" panose="020B0604030504040204" pitchFamily="50" charset="-128"/>
              <a:ea typeface="Meiryo UI" panose="020B0604030504040204" pitchFamily="50" charset="-128"/>
            </a:endParaRPr>
          </a:p>
        </p:txBody>
      </p:sp>
      <p:graphicFrame>
        <p:nvGraphicFramePr>
          <p:cNvPr id="11" name="表 10">
            <a:extLst>
              <a:ext uri="{FF2B5EF4-FFF2-40B4-BE49-F238E27FC236}">
                <a16:creationId xmlns:a16="http://schemas.microsoft.com/office/drawing/2014/main" id="{0AE0026D-730F-439E-9E95-C9A36B4649F3}"/>
              </a:ext>
            </a:extLst>
          </p:cNvPr>
          <p:cNvGraphicFramePr>
            <a:graphicFrameLocks noGrp="1"/>
          </p:cNvGraphicFramePr>
          <p:nvPr>
            <p:extLst>
              <p:ext uri="{D42A27DB-BD31-4B8C-83A1-F6EECF244321}">
                <p14:modId xmlns:p14="http://schemas.microsoft.com/office/powerpoint/2010/main" val="3745133247"/>
              </p:ext>
            </p:extLst>
          </p:nvPr>
        </p:nvGraphicFramePr>
        <p:xfrm>
          <a:off x="254001" y="1615101"/>
          <a:ext cx="9575798" cy="4674795"/>
        </p:xfrm>
        <a:graphic>
          <a:graphicData uri="http://schemas.openxmlformats.org/drawingml/2006/table">
            <a:tbl>
              <a:tblPr firstRow="1" bandRow="1"/>
              <a:tblGrid>
                <a:gridCol w="1638299">
                  <a:extLst>
                    <a:ext uri="{9D8B030D-6E8A-4147-A177-3AD203B41FA5}">
                      <a16:colId xmlns:a16="http://schemas.microsoft.com/office/drawing/2014/main" val="20000"/>
                    </a:ext>
                  </a:extLst>
                </a:gridCol>
                <a:gridCol w="4670425">
                  <a:extLst>
                    <a:ext uri="{9D8B030D-6E8A-4147-A177-3AD203B41FA5}">
                      <a16:colId xmlns:a16="http://schemas.microsoft.com/office/drawing/2014/main" val="20001"/>
                    </a:ext>
                  </a:extLst>
                </a:gridCol>
                <a:gridCol w="3267074">
                  <a:extLst>
                    <a:ext uri="{9D8B030D-6E8A-4147-A177-3AD203B41FA5}">
                      <a16:colId xmlns:a16="http://schemas.microsoft.com/office/drawing/2014/main" val="3966914155"/>
                    </a:ext>
                  </a:extLst>
                </a:gridCol>
              </a:tblGrid>
              <a:tr h="341990">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600" dirty="0">
                          <a:latin typeface="Meiryo UI" panose="020B0604030504040204" pitchFamily="50" charset="-128"/>
                          <a:ea typeface="Meiryo UI" panose="020B0604030504040204" pitchFamily="50" charset="-128"/>
                        </a:rPr>
                        <a:t>区　　分</a:t>
                      </a:r>
                      <a:endParaRPr kumimoji="1" lang="ja-JP" altLang="en-US" sz="1600" dirty="0">
                        <a:solidFill>
                          <a:schemeClr val="bg1"/>
                        </a:solidFill>
                        <a:latin typeface="Meiryo UI" panose="020B0604030504040204" pitchFamily="50" charset="-128"/>
                        <a:ea typeface="Meiryo UI" panose="020B0604030504040204" pitchFamily="50" charset="-128"/>
                      </a:endParaRPr>
                    </a:p>
                  </a:txBody>
                  <a:tcPr marT="42203" marB="42203"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600" dirty="0">
                          <a:latin typeface="Meiryo UI" panose="020B0604030504040204" pitchFamily="50" charset="-128"/>
                          <a:ea typeface="Meiryo UI" panose="020B0604030504040204" pitchFamily="50" charset="-128"/>
                        </a:rPr>
                        <a:t>対　　象</a:t>
                      </a:r>
                      <a:endParaRPr kumimoji="1" lang="ja-JP" altLang="en-US" sz="1600" dirty="0">
                        <a:solidFill>
                          <a:schemeClr val="bg1"/>
                        </a:solidFill>
                        <a:latin typeface="Meiryo UI" panose="020B0604030504040204" pitchFamily="50" charset="-128"/>
                        <a:ea typeface="Meiryo UI" panose="020B0604030504040204" pitchFamily="50" charset="-128"/>
                      </a:endParaRPr>
                    </a:p>
                  </a:txBody>
                  <a:tcPr marT="42203" marB="42203"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600" dirty="0">
                          <a:latin typeface="Meiryo UI" panose="020B0604030504040204" pitchFamily="50" charset="-128"/>
                          <a:ea typeface="Meiryo UI" panose="020B0604030504040204" pitchFamily="50" charset="-128"/>
                        </a:rPr>
                        <a:t>根　　拠</a:t>
                      </a:r>
                      <a:endParaRPr kumimoji="1" lang="ja-JP" altLang="en-US" sz="1600" dirty="0">
                        <a:solidFill>
                          <a:schemeClr val="bg1"/>
                        </a:solidFill>
                        <a:latin typeface="Meiryo UI" panose="020B0604030504040204" pitchFamily="50" charset="-128"/>
                        <a:ea typeface="Meiryo UI" panose="020B0604030504040204" pitchFamily="50" charset="-128"/>
                      </a:endParaRPr>
                    </a:p>
                  </a:txBody>
                  <a:tcPr marT="42203" marB="42203"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10000"/>
                  </a:ext>
                </a:extLst>
              </a:tr>
              <a:tr h="1332464">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700" dirty="0">
                          <a:latin typeface="Meiryo UI" panose="020B0604030504040204" pitchFamily="50" charset="-128"/>
                          <a:ea typeface="Meiryo UI" panose="020B0604030504040204" pitchFamily="50" charset="-128"/>
                        </a:rPr>
                        <a:t>特別防衛秘密</a:t>
                      </a:r>
                      <a:endParaRPr kumimoji="1" lang="en-US" altLang="ja-JP" sz="1700" dirty="0">
                        <a:latin typeface="Meiryo UI" panose="020B0604030504040204" pitchFamily="50" charset="-128"/>
                        <a:ea typeface="Meiryo UI" panose="020B0604030504040204" pitchFamily="50" charset="-128"/>
                      </a:endParaRPr>
                    </a:p>
                    <a:p>
                      <a:endParaRPr kumimoji="1" lang="en-US" altLang="ja-JP" sz="13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（特定特別防衛秘密）</a:t>
                      </a:r>
                      <a:endParaRPr kumimoji="1" lang="ja-JP" altLang="en-US" sz="1200" dirty="0">
                        <a:solidFill>
                          <a:srgbClr val="FF0000"/>
                        </a:solidFill>
                        <a:latin typeface="Meiryo UI" panose="020B0604030504040204" pitchFamily="50" charset="-128"/>
                        <a:ea typeface="Meiryo UI" panose="020B0604030504040204" pitchFamily="50" charset="-128"/>
                      </a:endParaRPr>
                    </a:p>
                  </a:txBody>
                  <a:tcPr marL="36000" marR="36000" marT="42203" marB="42203"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500" dirty="0">
                          <a:latin typeface="Meiryo UI" panose="020B0604030504040204" pitchFamily="50" charset="-128"/>
                          <a:ea typeface="Meiryo UI" panose="020B0604030504040204" pitchFamily="50" charset="-128"/>
                        </a:rPr>
                        <a:t>米国から供与された装備品等の性能等に関する事項等で、公になっていないもの</a:t>
                      </a:r>
                      <a:endParaRPr kumimoji="1" lang="en-US" altLang="ja-JP" sz="1500" dirty="0">
                        <a:latin typeface="Meiryo UI" panose="020B0604030504040204" pitchFamily="50" charset="-128"/>
                        <a:ea typeface="Meiryo UI" panose="020B0604030504040204" pitchFamily="50" charset="-128"/>
                      </a:endParaRPr>
                    </a:p>
                    <a:p>
                      <a:endParaRPr kumimoji="1" lang="en-US" altLang="ja-JP" sz="15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米国との間に特別防衛秘密に係る協定又は細目取極が締結された場合において、これらにより供与を受けることとなる特別防衛秘密に属する事項又は文書、図画若しくは物件を特別の保護を要するものとして指定したもの</a:t>
                      </a:r>
                      <a:endParaRPr kumimoji="1" lang="ja-JP" altLang="en-US" sz="1100" b="1" dirty="0">
                        <a:solidFill>
                          <a:srgbClr val="FF0000"/>
                        </a:solidFill>
                        <a:latin typeface="Meiryo UI" panose="020B0604030504040204" pitchFamily="50" charset="-128"/>
                        <a:ea typeface="Meiryo UI" panose="020B0604030504040204" pitchFamily="50" charset="-128"/>
                      </a:endParaRPr>
                    </a:p>
                  </a:txBody>
                  <a:tcPr marL="36000" marR="36000" marT="42203" marB="42203"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300" dirty="0">
                          <a:latin typeface="Meiryo UI" panose="020B0604030504040204" pitchFamily="50" charset="-128"/>
                          <a:ea typeface="Meiryo UI" panose="020B0604030504040204" pitchFamily="50" charset="-128"/>
                        </a:rPr>
                        <a:t>・日米相互防衛援助協定等に伴う秘密保護法</a:t>
                      </a:r>
                      <a:endParaRPr kumimoji="1" lang="en-US" altLang="ja-JP" sz="1300" dirty="0">
                        <a:latin typeface="Meiryo UI" panose="020B0604030504040204" pitchFamily="50" charset="-128"/>
                        <a:ea typeface="Meiryo UI" panose="020B0604030504040204" pitchFamily="50" charset="-128"/>
                      </a:endParaRPr>
                    </a:p>
                    <a:p>
                      <a:pPr marL="85725" indent="-85725"/>
                      <a:r>
                        <a:rPr kumimoji="1" lang="ja-JP" altLang="en-US" sz="1300" dirty="0">
                          <a:latin typeface="Meiryo UI" panose="020B0604030504040204" pitchFamily="50" charset="-128"/>
                          <a:ea typeface="Meiryo UI" panose="020B0604030504040204" pitchFamily="50" charset="-128"/>
                        </a:rPr>
                        <a:t>・日米相互防衛援助協定等に伴う秘密保護法施行令</a:t>
                      </a:r>
                      <a:endParaRPr kumimoji="1" lang="en-US" altLang="ja-JP" sz="1300" dirty="0">
                        <a:latin typeface="Meiryo UI" panose="020B0604030504040204" pitchFamily="50" charset="-128"/>
                        <a:ea typeface="Meiryo UI" panose="020B0604030504040204" pitchFamily="50" charset="-128"/>
                      </a:endParaRPr>
                    </a:p>
                    <a:p>
                      <a:pPr marL="85725" indent="-85725"/>
                      <a:r>
                        <a:rPr kumimoji="1" lang="ja-JP" altLang="en-US" sz="1300" dirty="0">
                          <a:latin typeface="Meiryo UI" panose="020B0604030504040204" pitchFamily="50" charset="-128"/>
                          <a:ea typeface="Meiryo UI" panose="020B0604030504040204" pitchFamily="50" charset="-128"/>
                        </a:rPr>
                        <a:t>・防衛装備庁における特別防衛秘密の保護に関する訓令</a:t>
                      </a:r>
                      <a:endParaRPr kumimoji="1" lang="ja-JP" altLang="en-US" sz="1300" dirty="0">
                        <a:solidFill>
                          <a:schemeClr val="tx1"/>
                        </a:solidFill>
                        <a:latin typeface="Meiryo UI" panose="020B0604030504040204" pitchFamily="50" charset="-128"/>
                        <a:ea typeface="Meiryo UI" panose="020B0604030504040204" pitchFamily="50" charset="-128"/>
                      </a:endParaRPr>
                    </a:p>
                  </a:txBody>
                  <a:tcPr marL="36000" marR="36000" marT="42203" marB="42203" anchor="ct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0001"/>
                  </a:ext>
                </a:extLst>
              </a:tr>
              <a:tr h="1248229">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700" dirty="0">
                          <a:latin typeface="Meiryo UI" panose="020B0604030504040204" pitchFamily="50" charset="-128"/>
                          <a:ea typeface="Meiryo UI" panose="020B0604030504040204" pitchFamily="50" charset="-128"/>
                        </a:rPr>
                        <a:t>特定秘密</a:t>
                      </a:r>
                      <a:endParaRPr kumimoji="1" lang="ja-JP" altLang="en-US" sz="1700" dirty="0">
                        <a:solidFill>
                          <a:schemeClr val="tx1"/>
                        </a:solidFill>
                        <a:latin typeface="Meiryo UI" panose="020B0604030504040204" pitchFamily="50" charset="-128"/>
                        <a:ea typeface="Meiryo UI" panose="020B0604030504040204" pitchFamily="50" charset="-128"/>
                      </a:endParaRPr>
                    </a:p>
                  </a:txBody>
                  <a:tcPr marL="36000" marR="36000" marT="42203" marB="42203"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500" dirty="0">
                          <a:latin typeface="Meiryo UI" panose="020B0604030504040204" pitchFamily="50" charset="-128"/>
                          <a:ea typeface="Meiryo UI" panose="020B0604030504040204" pitchFamily="50" charset="-128"/>
                        </a:rPr>
                        <a:t>防衛、外交、特定有害活動の防止、テロリズムの防止に関する情報であって、公になっていないもののうち、その漏えいが我が国の安全保障に著しい支障を与えるおそれがあるため、特に秘匿することが必要なもの</a:t>
                      </a:r>
                      <a:endParaRPr kumimoji="1" lang="ja-JP" altLang="en-US" sz="1500" dirty="0">
                        <a:solidFill>
                          <a:schemeClr val="tx1"/>
                        </a:solidFill>
                        <a:latin typeface="Meiryo UI" panose="020B0604030504040204" pitchFamily="50" charset="-128"/>
                        <a:ea typeface="Meiryo UI" panose="020B0604030504040204" pitchFamily="50" charset="-128"/>
                      </a:endParaRPr>
                    </a:p>
                  </a:txBody>
                  <a:tcPr marL="36000" marR="36000" marT="42203" marB="42203"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300" dirty="0">
                          <a:latin typeface="Meiryo UI" panose="020B0604030504040204" pitchFamily="50" charset="-128"/>
                          <a:ea typeface="Meiryo UI" panose="020B0604030504040204" pitchFamily="50" charset="-128"/>
                        </a:rPr>
                        <a:t>・特定秘密に関する法律</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・特定秘密の保護に関する法律施行令</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・統一運用基準（</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a:t>
                      </a:r>
                      <a:endParaRPr kumimoji="1" lang="en-US" altLang="ja-JP" sz="1300" dirty="0">
                        <a:latin typeface="Meiryo UI" panose="020B0604030504040204" pitchFamily="50" charset="-128"/>
                        <a:ea typeface="Meiryo UI" panose="020B0604030504040204" pitchFamily="50" charset="-128"/>
                      </a:endParaRPr>
                    </a:p>
                    <a:p>
                      <a:pPr marL="85725" indent="-85725"/>
                      <a:r>
                        <a:rPr kumimoji="1" lang="ja-JP" altLang="en-US" sz="1300" dirty="0">
                          <a:latin typeface="Meiryo UI" panose="020B0604030504040204" pitchFamily="50" charset="-128"/>
                          <a:ea typeface="Meiryo UI" panose="020B0604030504040204" pitchFamily="50" charset="-128"/>
                        </a:rPr>
                        <a:t>・防衛装備庁における特定秘密の保護に関する訓令</a:t>
                      </a:r>
                      <a:endParaRPr kumimoji="1" lang="ja-JP" altLang="en-US" sz="1300" dirty="0">
                        <a:solidFill>
                          <a:schemeClr val="tx1"/>
                        </a:solidFill>
                        <a:latin typeface="Meiryo UI" panose="020B0604030504040204" pitchFamily="50" charset="-128"/>
                        <a:ea typeface="Meiryo UI" panose="020B0604030504040204" pitchFamily="50" charset="-128"/>
                      </a:endParaRPr>
                    </a:p>
                  </a:txBody>
                  <a:tcPr marL="36000" marR="36000" marT="42203" marB="42203"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02"/>
                  </a:ext>
                </a:extLst>
              </a:tr>
              <a:tr h="876056">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700" dirty="0">
                          <a:latin typeface="Meiryo UI" panose="020B0604030504040204" pitchFamily="50" charset="-128"/>
                          <a:ea typeface="Meiryo UI" panose="020B0604030504040204" pitchFamily="50" charset="-128"/>
                        </a:rPr>
                        <a:t>秘　　密</a:t>
                      </a:r>
                      <a:endParaRPr kumimoji="1" lang="ja-JP" altLang="en-US" sz="1700" dirty="0">
                        <a:solidFill>
                          <a:schemeClr val="tx1"/>
                        </a:solidFill>
                        <a:latin typeface="Meiryo UI" panose="020B0604030504040204" pitchFamily="50" charset="-128"/>
                        <a:ea typeface="Meiryo UI" panose="020B0604030504040204" pitchFamily="50" charset="-128"/>
                      </a:endParaRPr>
                    </a:p>
                  </a:txBody>
                  <a:tcPr marL="36000" marR="36000" marT="42203" marB="42203"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500" dirty="0">
                          <a:latin typeface="Meiryo UI" panose="020B0604030504040204" pitchFamily="50" charset="-128"/>
                          <a:ea typeface="Meiryo UI" panose="020B0604030504040204" pitchFamily="50" charset="-128"/>
                        </a:rPr>
                        <a:t>所掌する事務に関する知識又は文書、図画若しくは物件のうち、国の安全又は利益に関わる事項であって、関係職員以外に知らせてはならないもの</a:t>
                      </a:r>
                      <a:endParaRPr kumimoji="1" lang="ja-JP" altLang="en-US" sz="1500" dirty="0">
                        <a:solidFill>
                          <a:schemeClr val="tx1"/>
                        </a:solidFill>
                        <a:latin typeface="Meiryo UI" panose="020B0604030504040204" pitchFamily="50" charset="-128"/>
                        <a:ea typeface="Meiryo UI" panose="020B0604030504040204" pitchFamily="50" charset="-128"/>
                      </a:endParaRPr>
                    </a:p>
                  </a:txBody>
                  <a:tcPr marL="36000" marR="36000" marT="42203" marB="42203"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300" dirty="0">
                          <a:latin typeface="Meiryo UI" panose="020B0604030504040204" pitchFamily="50" charset="-128"/>
                          <a:ea typeface="Meiryo UI" panose="020B0604030504040204" pitchFamily="50" charset="-128"/>
                        </a:rPr>
                        <a:t>・自衛隊法</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・防衛装備庁における秘密保全に関する訓令</a:t>
                      </a:r>
                      <a:endParaRPr kumimoji="1" lang="ja-JP" altLang="en-US" sz="1300" dirty="0">
                        <a:solidFill>
                          <a:schemeClr val="tx1"/>
                        </a:solidFill>
                        <a:latin typeface="Meiryo UI" panose="020B0604030504040204" pitchFamily="50" charset="-128"/>
                        <a:ea typeface="Meiryo UI" panose="020B0604030504040204" pitchFamily="50" charset="-128"/>
                      </a:endParaRPr>
                    </a:p>
                  </a:txBody>
                  <a:tcPr marL="36000" marR="36000" marT="42203" marB="42203"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0003"/>
                  </a:ext>
                </a:extLst>
              </a:tr>
              <a:tr h="876056">
                <a:tc>
                  <a:txBody>
                    <a:bodyPr/>
                    <a:lstStyle/>
                    <a:p>
                      <a:r>
                        <a:rPr kumimoji="1" lang="ja-JP" altLang="en-US" sz="1700" dirty="0">
                          <a:solidFill>
                            <a:schemeClr val="tx1"/>
                          </a:solidFill>
                          <a:latin typeface="Meiryo UI" panose="020B0604030504040204" pitchFamily="50" charset="-128"/>
                          <a:ea typeface="Meiryo UI" panose="020B0604030504040204" pitchFamily="50" charset="-128"/>
                        </a:rPr>
                        <a:t>装備品等秘密</a:t>
                      </a:r>
                    </a:p>
                  </a:txBody>
                  <a:tcPr marL="36000" marR="36000" marT="42203" marB="42203"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dirty="0">
                          <a:latin typeface="Meiryo UI" panose="020B0604030504040204" pitchFamily="50" charset="-128"/>
                          <a:ea typeface="Meiryo UI" panose="020B0604030504040204" pitchFamily="50" charset="-128"/>
                        </a:rPr>
                        <a:t>所掌する事務に関する知識又は文書、図画若しくは物件のうち、国の安全又は利益に関わる事項であって、関係職員以外に知らせてはならないもの</a:t>
                      </a:r>
                      <a:endParaRPr kumimoji="1" lang="ja-JP" altLang="en-US" sz="1500" dirty="0">
                        <a:solidFill>
                          <a:schemeClr val="tx1"/>
                        </a:solidFill>
                        <a:latin typeface="Meiryo UI" panose="020B0604030504040204" pitchFamily="50" charset="-128"/>
                        <a:ea typeface="Meiryo UI" panose="020B0604030504040204" pitchFamily="50" charset="-128"/>
                      </a:endParaRPr>
                    </a:p>
                  </a:txBody>
                  <a:tcPr marL="36000" marR="36000" marT="42203" marB="42203"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pPr marL="88900" indent="-88900"/>
                      <a:r>
                        <a:rPr kumimoji="1" lang="ja-JP" altLang="en-US" sz="1300" dirty="0">
                          <a:solidFill>
                            <a:schemeClr val="tx1"/>
                          </a:solidFill>
                          <a:latin typeface="Meiryo UI" panose="020B0604030504040204" pitchFamily="50" charset="-128"/>
                          <a:ea typeface="Meiryo UI" panose="020B0604030504040204" pitchFamily="50" charset="-128"/>
                        </a:rPr>
                        <a:t>・防衛省が調達する装備品等の開発及び生産のための基盤の強化に関する法律</a:t>
                      </a:r>
                      <a:endParaRPr kumimoji="1" lang="en-US" altLang="ja-JP" sz="1300" dirty="0">
                        <a:solidFill>
                          <a:schemeClr val="tx1"/>
                        </a:solidFill>
                        <a:latin typeface="Meiryo UI" panose="020B0604030504040204" pitchFamily="50" charset="-128"/>
                        <a:ea typeface="Meiryo UI" panose="020B0604030504040204" pitchFamily="50" charset="-128"/>
                      </a:endParaRPr>
                    </a:p>
                    <a:p>
                      <a:r>
                        <a:rPr kumimoji="1" lang="ja-JP" altLang="en-US" sz="1300" dirty="0">
                          <a:solidFill>
                            <a:schemeClr val="tx1"/>
                          </a:solidFill>
                          <a:latin typeface="Meiryo UI" panose="020B0604030504040204" pitchFamily="50" charset="-128"/>
                          <a:ea typeface="Meiryo UI" panose="020B0604030504040204" pitchFamily="50" charset="-128"/>
                        </a:rPr>
                        <a:t>・装備品等秘密の指定等に関する訓令</a:t>
                      </a:r>
                      <a:endParaRPr kumimoji="1" lang="en-US" altLang="ja-JP" sz="1300" dirty="0">
                        <a:solidFill>
                          <a:schemeClr val="tx1"/>
                        </a:solidFill>
                        <a:latin typeface="Meiryo UI" panose="020B0604030504040204" pitchFamily="50" charset="-128"/>
                        <a:ea typeface="Meiryo UI" panose="020B0604030504040204" pitchFamily="50" charset="-128"/>
                      </a:endParaRPr>
                    </a:p>
                  </a:txBody>
                  <a:tcPr marL="36000" marR="36000" marT="42203" marB="42203"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extLst>
                  <a:ext uri="{0D108BD9-81ED-4DB2-BD59-A6C34878D82A}">
                    <a16:rowId xmlns:a16="http://schemas.microsoft.com/office/drawing/2014/main" val="4138151266"/>
                  </a:ext>
                </a:extLst>
              </a:tr>
            </a:tbl>
          </a:graphicData>
        </a:graphic>
      </p:graphicFrame>
      <p:sp>
        <p:nvSpPr>
          <p:cNvPr id="13" name="Rectangle 2">
            <a:extLst>
              <a:ext uri="{FF2B5EF4-FFF2-40B4-BE49-F238E27FC236}">
                <a16:creationId xmlns:a16="http://schemas.microsoft.com/office/drawing/2014/main" id="{01ED7DBE-480A-4B84-ABD8-0434BF7199AE}"/>
              </a:ext>
            </a:extLst>
          </p:cNvPr>
          <p:cNvSpPr txBox="1">
            <a:spLocks noChangeArrowheads="1"/>
          </p:cNvSpPr>
          <p:nvPr/>
        </p:nvSpPr>
        <p:spPr>
          <a:xfrm>
            <a:off x="69678" y="132675"/>
            <a:ext cx="2888557"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１　秘密の概説</a:t>
            </a:r>
          </a:p>
        </p:txBody>
      </p:sp>
      <p:sp>
        <p:nvSpPr>
          <p:cNvPr id="3" name="正方形/長方形 2">
            <a:extLst>
              <a:ext uri="{FF2B5EF4-FFF2-40B4-BE49-F238E27FC236}">
                <a16:creationId xmlns:a16="http://schemas.microsoft.com/office/drawing/2014/main" id="{048F2912-9020-4816-99D6-8DBB4056BF57}"/>
              </a:ext>
            </a:extLst>
          </p:cNvPr>
          <p:cNvSpPr/>
          <p:nvPr/>
        </p:nvSpPr>
        <p:spPr>
          <a:xfrm>
            <a:off x="152400" y="6366405"/>
            <a:ext cx="9575798" cy="338554"/>
          </a:xfrm>
          <a:prstGeom prst="rect">
            <a:avLst/>
          </a:prstGeom>
        </p:spPr>
        <p:txBody>
          <a:bodyPr wrap="square" lIns="0" tIns="0" rIns="0" bIns="0">
            <a:spAutoFit/>
          </a:bodyPr>
          <a:lstStyle/>
          <a:p>
            <a:pPr algn="just">
              <a:spcAft>
                <a:spcPts val="0"/>
              </a:spcAft>
            </a:pP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特定秘密の指定及びその解除並びに適正評価の実施に関し統一的な運用を図るための基準（平成</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26</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年</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10</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月</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14</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日閣議決定）</a:t>
            </a:r>
            <a:endParaRPr lang="en-US" altLang="ja-JP" sz="1100" dirty="0">
              <a:latin typeface="Meiryo UI" panose="020B0604030504040204" pitchFamily="50" charset="-128"/>
              <a:ea typeface="Meiryo UI" panose="020B0604030504040204" pitchFamily="50" charset="-128"/>
              <a:cs typeface="ＭＳ Ｐゴシック" panose="020B0600070205080204" pitchFamily="50" charset="-128"/>
            </a:endParaRPr>
          </a:p>
          <a:p>
            <a:pPr algn="just">
              <a:spcAft>
                <a:spcPts val="0"/>
              </a:spcAft>
            </a:pP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ja-JP" sz="1100" dirty="0">
                <a:latin typeface="Meiryo UI" panose="020B0604030504040204" pitchFamily="50" charset="-128"/>
                <a:ea typeface="Meiryo UI" panose="020B0604030504040204" pitchFamily="50" charset="-128"/>
                <a:cs typeface="ＭＳ Ｐゴシック" panose="020B0600070205080204" pitchFamily="50" charset="-128"/>
              </a:rPr>
              <a:t>この他、重要経済安保情報の保護及び活用に関する法律に基づく重要経済安保情報があるが、現時点（令和</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8</a:t>
            </a:r>
            <a:r>
              <a:rPr lang="ja-JP" altLang="ja-JP" sz="1100" dirty="0">
                <a:latin typeface="Meiryo UI" panose="020B0604030504040204" pitchFamily="50" charset="-128"/>
                <a:ea typeface="Meiryo UI" panose="020B0604030504040204" pitchFamily="50" charset="-128"/>
                <a:cs typeface="ＭＳ Ｐゴシック" panose="020B0600070205080204" pitchFamily="50" charset="-128"/>
              </a:rPr>
              <a:t>年３月）で防衛省から企業への提供は想定されない。</a:t>
            </a:r>
            <a:endParaRPr lang="ja-JP" altLang="en-US" sz="1100" dirty="0">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54A50CF8-CE17-4633-ACD0-3ACB213876D6}"/>
              </a:ext>
            </a:extLst>
          </p:cNvPr>
          <p:cNvGraphicFramePr>
            <a:graphicFrameLocks noGrp="1"/>
          </p:cNvGraphicFramePr>
          <p:nvPr>
            <p:extLst>
              <p:ext uri="{D42A27DB-BD31-4B8C-83A1-F6EECF244321}">
                <p14:modId xmlns:p14="http://schemas.microsoft.com/office/powerpoint/2010/main" val="2120319970"/>
              </p:ext>
            </p:extLst>
          </p:nvPr>
        </p:nvGraphicFramePr>
        <p:xfrm>
          <a:off x="9972675" y="1630877"/>
          <a:ext cx="3522428" cy="4588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3480488783"/>
                    </a:ext>
                  </a:extLst>
                </a:gridCol>
                <a:gridCol w="3233150">
                  <a:extLst>
                    <a:ext uri="{9D8B030D-6E8A-4147-A177-3AD203B41FA5}">
                      <a16:colId xmlns:a16="http://schemas.microsoft.com/office/drawing/2014/main" val="3548046875"/>
                    </a:ext>
                  </a:extLst>
                </a:gridCol>
              </a:tblGrid>
              <a:tr h="141741">
                <a:tc>
                  <a:txBody>
                    <a:bodyPr/>
                    <a:lstStyle/>
                    <a:p>
                      <a:pPr algn="ctr" fontAlgn="ctr"/>
                      <a:r>
                        <a:rPr lang="en-US" altLang="ja-JP" sz="1000" u="none" strike="noStrike" dirty="0">
                          <a:effectLst/>
                        </a:rPr>
                        <a:t>24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特別防衛秘密／特定秘密／装備品等秘密に関する法律、政令、訓令、事務次官通達その他関係規則の条文の内容、解説が記載されているか。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221613068"/>
                  </a:ext>
                </a:extLst>
              </a:tr>
            </a:tbl>
          </a:graphicData>
        </a:graphic>
      </p:graphicFrame>
    </p:spTree>
    <p:extLst>
      <p:ext uri="{BB962C8B-B14F-4D97-AF65-F5344CB8AC3E}">
        <p14:creationId xmlns:p14="http://schemas.microsoft.com/office/powerpoint/2010/main" val="337761136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5"/>
          <p:cNvSpPr txBox="1">
            <a:spLocks noChangeArrowheads="1"/>
          </p:cNvSpPr>
          <p:nvPr/>
        </p:nvSpPr>
        <p:spPr bwMode="auto">
          <a:xfrm>
            <a:off x="-4276" y="1586237"/>
            <a:ext cx="9834074" cy="2734916"/>
          </a:xfrm>
          <a:prstGeom prst="rect">
            <a:avLst/>
          </a:prstGeom>
          <a:noFill/>
          <a:ln w="9525">
            <a:solidFill>
              <a:sysClr val="window" lastClr="FFFF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marL="720725" indent="9525" defTabSz="914400" eaLnBrk="1" hangingPunct="1">
              <a:defRPr/>
            </a:pPr>
            <a:r>
              <a:rPr lang="ja-JP" altLang="en-US" sz="1846" kern="0" dirty="0">
                <a:solidFill>
                  <a:srgbClr val="000514"/>
                </a:solidFill>
                <a:latin typeface="Meiryo UI" panose="020B0604030504040204" pitchFamily="50" charset="-128"/>
                <a:ea typeface="Meiryo UI" panose="020B0604030504040204" pitchFamily="50" charset="-128"/>
              </a:rPr>
              <a:t>「</a:t>
            </a:r>
            <a:r>
              <a:rPr lang="ja-JP" altLang="en-US" sz="1846" kern="0" dirty="0">
                <a:solidFill>
                  <a:srgbClr val="FF0000"/>
                </a:solidFill>
                <a:latin typeface="Meiryo UI" panose="020B0604030504040204" pitchFamily="50" charset="-128"/>
                <a:ea typeface="Meiryo UI" panose="020B0604030504040204" pitchFamily="50" charset="-128"/>
              </a:rPr>
              <a:t>特別防衛秘密</a:t>
            </a:r>
            <a:r>
              <a:rPr lang="ja-JP" altLang="en-US" sz="1846" kern="0" dirty="0">
                <a:solidFill>
                  <a:srgbClr val="000514"/>
                </a:solidFill>
                <a:latin typeface="Meiryo UI" panose="020B0604030504040204" pitchFamily="50" charset="-128"/>
                <a:ea typeface="Meiryo UI" panose="020B0604030504040204" pitchFamily="50" charset="-128"/>
              </a:rPr>
              <a:t>」とは、次に掲げる事項及びこれらの事項に係る文書、図画又は物件で、公になっていないもの</a:t>
            </a:r>
            <a:endParaRPr lang="en-US" altLang="ja-JP" sz="1846" kern="0" dirty="0">
              <a:solidFill>
                <a:srgbClr val="000514"/>
              </a:solidFill>
              <a:latin typeface="Meiryo UI" panose="020B0604030504040204" pitchFamily="50" charset="-128"/>
              <a:ea typeface="Meiryo UI" panose="020B0604030504040204" pitchFamily="50" charset="-128"/>
            </a:endParaRPr>
          </a:p>
          <a:p>
            <a:pPr marL="720725" indent="-360363" defTabSz="914400" eaLnBrk="1" hangingPunct="1">
              <a:tabLst>
                <a:tab pos="720725" algn="l"/>
              </a:tabLst>
              <a:defRPr/>
            </a:pPr>
            <a:r>
              <a:rPr lang="ja-JP" altLang="en-US" sz="1846" kern="0" dirty="0">
                <a:solidFill>
                  <a:srgbClr val="000514"/>
                </a:solidFill>
                <a:latin typeface="Meiryo UI" panose="020B0604030504040204" pitchFamily="50" charset="-128"/>
                <a:ea typeface="Meiryo UI" panose="020B0604030504040204" pitchFamily="50" charset="-128"/>
              </a:rPr>
              <a:t>　</a:t>
            </a:r>
            <a:r>
              <a:rPr lang="ja-JP" altLang="en-US" sz="1662" kern="0" dirty="0">
                <a:solidFill>
                  <a:srgbClr val="000514"/>
                </a:solidFill>
                <a:latin typeface="Meiryo UI" panose="020B0604030504040204" pitchFamily="50" charset="-128"/>
                <a:ea typeface="Meiryo UI" panose="020B0604030504040204" pitchFamily="50" charset="-128"/>
              </a:rPr>
              <a:t>１　 日米相互防衛援助協定等に基き、</a:t>
            </a:r>
            <a:r>
              <a:rPr lang="ja-JP" altLang="en-US" sz="1662" u="sng" kern="0" dirty="0">
                <a:solidFill>
                  <a:srgbClr val="FF0000"/>
                </a:solidFill>
                <a:latin typeface="Meiryo UI" panose="020B0604030504040204" pitchFamily="50" charset="-128"/>
                <a:ea typeface="Meiryo UI" panose="020B0604030504040204" pitchFamily="50" charset="-128"/>
              </a:rPr>
              <a:t>アメリカ合衆国政府から供与された装備品等（船舶、航空機、武器、弾薬その他の装備品及び資材）について</a:t>
            </a:r>
            <a:r>
              <a:rPr lang="ja-JP" altLang="en-US" sz="1662" kern="0" dirty="0">
                <a:solidFill>
                  <a:srgbClr val="000514"/>
                </a:solidFill>
                <a:latin typeface="Meiryo UI" panose="020B0604030504040204" pitchFamily="50" charset="-128"/>
                <a:ea typeface="Meiryo UI" panose="020B0604030504040204" pitchFamily="50" charset="-128"/>
              </a:rPr>
              <a:t>次に掲げる事項</a:t>
            </a:r>
          </a:p>
          <a:p>
            <a:pPr marL="360363" indent="534988" defTabSz="914400" eaLnBrk="1" hangingPunct="1">
              <a:tabLst>
                <a:tab pos="628650" algn="l"/>
              </a:tabLst>
              <a:defRPr/>
            </a:pPr>
            <a:r>
              <a:rPr lang="ja-JP" altLang="en-US" sz="1662" kern="0" dirty="0">
                <a:solidFill>
                  <a:srgbClr val="000514"/>
                </a:solidFill>
                <a:latin typeface="Meiryo UI" panose="020B0604030504040204" pitchFamily="50" charset="-128"/>
                <a:ea typeface="Meiryo UI" panose="020B0604030504040204" pitchFamily="50" charset="-128"/>
              </a:rPr>
              <a:t>①　構造又は性能</a:t>
            </a:r>
            <a:endParaRPr lang="en-US" altLang="ja-JP" sz="1662" kern="0" dirty="0">
              <a:solidFill>
                <a:srgbClr val="000514"/>
              </a:solidFill>
              <a:latin typeface="Meiryo UI" panose="020B0604030504040204" pitchFamily="50" charset="-128"/>
              <a:ea typeface="Meiryo UI" panose="020B0604030504040204" pitchFamily="50" charset="-128"/>
            </a:endParaRPr>
          </a:p>
          <a:p>
            <a:pPr marL="360363" indent="534988" defTabSz="914400" eaLnBrk="1" hangingPunct="1">
              <a:tabLst>
                <a:tab pos="628650" algn="l"/>
              </a:tabLst>
              <a:defRPr/>
            </a:pPr>
            <a:r>
              <a:rPr lang="ja-JP" altLang="en-US" sz="1662" kern="0" dirty="0">
                <a:solidFill>
                  <a:srgbClr val="000514"/>
                </a:solidFill>
                <a:latin typeface="Meiryo UI" panose="020B0604030504040204" pitchFamily="50" charset="-128"/>
                <a:ea typeface="Meiryo UI" panose="020B0604030504040204" pitchFamily="50" charset="-128"/>
              </a:rPr>
              <a:t>②　製作、保管又は修理に関する技術</a:t>
            </a:r>
          </a:p>
          <a:p>
            <a:pPr marL="360363" indent="534988" defTabSz="914400" eaLnBrk="1" hangingPunct="1">
              <a:tabLst>
                <a:tab pos="628650" algn="l"/>
              </a:tabLst>
              <a:defRPr/>
            </a:pPr>
            <a:r>
              <a:rPr lang="ja-JP" altLang="en-US" sz="1662" kern="0" dirty="0">
                <a:solidFill>
                  <a:srgbClr val="000514"/>
                </a:solidFill>
                <a:latin typeface="Meiryo UI" panose="020B0604030504040204" pitchFamily="50" charset="-128"/>
                <a:ea typeface="Meiryo UI" panose="020B0604030504040204" pitchFamily="50" charset="-128"/>
              </a:rPr>
              <a:t>③　使用の方法</a:t>
            </a:r>
          </a:p>
          <a:p>
            <a:pPr marL="360363" indent="534988" defTabSz="914400" eaLnBrk="1" hangingPunct="1">
              <a:tabLst>
                <a:tab pos="628650" algn="l"/>
              </a:tabLst>
              <a:defRPr/>
            </a:pPr>
            <a:r>
              <a:rPr lang="ja-JP" altLang="en-US" sz="1662" kern="0" dirty="0">
                <a:solidFill>
                  <a:srgbClr val="000514"/>
                </a:solidFill>
                <a:latin typeface="Meiryo UI" panose="020B0604030504040204" pitchFamily="50" charset="-128"/>
                <a:ea typeface="Meiryo UI" panose="020B0604030504040204" pitchFamily="50" charset="-128"/>
              </a:rPr>
              <a:t>④　品目及び数量</a:t>
            </a:r>
            <a:endParaRPr lang="en-US" altLang="ja-JP" sz="1662" kern="0" dirty="0">
              <a:solidFill>
                <a:srgbClr val="000514"/>
              </a:solidFill>
              <a:latin typeface="Meiryo UI" panose="020B0604030504040204" pitchFamily="50" charset="-128"/>
              <a:ea typeface="Meiryo UI" panose="020B0604030504040204" pitchFamily="50" charset="-128"/>
            </a:endParaRPr>
          </a:p>
          <a:p>
            <a:pPr marL="692150" indent="-331788" defTabSz="914400" eaLnBrk="1" hangingPunct="1">
              <a:tabLst>
                <a:tab pos="720725" algn="l"/>
              </a:tabLst>
              <a:defRPr/>
            </a:pPr>
            <a:r>
              <a:rPr lang="ja-JP" altLang="en-US" sz="1662" kern="0" dirty="0">
                <a:solidFill>
                  <a:srgbClr val="000514"/>
                </a:solidFill>
                <a:latin typeface="Meiryo UI" panose="020B0604030504040204" pitchFamily="50" charset="-128"/>
                <a:ea typeface="Meiryo UI" panose="020B0604030504040204" pitchFamily="50" charset="-128"/>
              </a:rPr>
              <a:t>　２ 　日米相互防衛援助協定等に基づき、</a:t>
            </a:r>
            <a:r>
              <a:rPr lang="ja-JP" altLang="en-US" sz="1662" u="sng" kern="0" dirty="0">
                <a:solidFill>
                  <a:srgbClr val="FF0000"/>
                </a:solidFill>
                <a:latin typeface="Meiryo UI" panose="020B0604030504040204" pitchFamily="50" charset="-128"/>
                <a:ea typeface="Meiryo UI" panose="020B0604030504040204" pitchFamily="50" charset="-128"/>
              </a:rPr>
              <a:t>アメリカ合衆国政府から供与された情報で、装備品等に関する</a:t>
            </a:r>
            <a:r>
              <a:rPr lang="ja-JP" altLang="en-US" sz="1662" kern="0" dirty="0">
                <a:solidFill>
                  <a:srgbClr val="000514"/>
                </a:solidFill>
                <a:latin typeface="Meiryo UI" panose="020B0604030504040204" pitchFamily="50" charset="-128"/>
                <a:ea typeface="Meiryo UI" panose="020B0604030504040204" pitchFamily="50" charset="-128"/>
              </a:rPr>
              <a:t>前項の①から③までに掲げる事項に関するもの</a:t>
            </a:r>
          </a:p>
        </p:txBody>
      </p:sp>
      <p:graphicFrame>
        <p:nvGraphicFramePr>
          <p:cNvPr id="10" name="表 9"/>
          <p:cNvGraphicFramePr>
            <a:graphicFrameLocks noGrp="1"/>
          </p:cNvGraphicFramePr>
          <p:nvPr>
            <p:extLst>
              <p:ext uri="{D42A27DB-BD31-4B8C-83A1-F6EECF244321}">
                <p14:modId xmlns:p14="http://schemas.microsoft.com/office/powerpoint/2010/main" val="3232475292"/>
              </p:ext>
            </p:extLst>
          </p:nvPr>
        </p:nvGraphicFramePr>
        <p:xfrm>
          <a:off x="496927" y="4746521"/>
          <a:ext cx="9143999" cy="2018686"/>
        </p:xfrm>
        <a:graphic>
          <a:graphicData uri="http://schemas.openxmlformats.org/drawingml/2006/table">
            <a:tbl>
              <a:tblPr firstRow="1" bandRow="1"/>
              <a:tblGrid>
                <a:gridCol w="1713075">
                  <a:extLst>
                    <a:ext uri="{9D8B030D-6E8A-4147-A177-3AD203B41FA5}">
                      <a16:colId xmlns:a16="http://schemas.microsoft.com/office/drawing/2014/main" val="20000"/>
                    </a:ext>
                  </a:extLst>
                </a:gridCol>
                <a:gridCol w="7430924">
                  <a:extLst>
                    <a:ext uri="{9D8B030D-6E8A-4147-A177-3AD203B41FA5}">
                      <a16:colId xmlns:a16="http://schemas.microsoft.com/office/drawing/2014/main" val="20001"/>
                    </a:ext>
                  </a:extLst>
                </a:gridCol>
              </a:tblGrid>
              <a:tr h="342314">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700" dirty="0">
                          <a:latin typeface="Meiryo UI" panose="020B0604030504040204" pitchFamily="50" charset="-128"/>
                          <a:ea typeface="Meiryo UI" panose="020B0604030504040204" pitchFamily="50" charset="-128"/>
                        </a:rPr>
                        <a:t>区分</a:t>
                      </a:r>
                    </a:p>
                  </a:txBody>
                  <a:tcPr marT="42203" marB="42203">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700" dirty="0">
                          <a:latin typeface="Meiryo UI" panose="020B0604030504040204" pitchFamily="50" charset="-128"/>
                          <a:ea typeface="Meiryo UI" panose="020B0604030504040204" pitchFamily="50" charset="-128"/>
                        </a:rPr>
                        <a:t>秘密の保護の必要度</a:t>
                      </a:r>
                    </a:p>
                  </a:txBody>
                  <a:tcPr marT="42203" marB="42203">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10000"/>
                  </a:ext>
                </a:extLst>
              </a:tr>
              <a:tr h="590843">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700" dirty="0">
                          <a:latin typeface="Meiryo UI" panose="020B0604030504040204" pitchFamily="50" charset="-128"/>
                          <a:ea typeface="Meiryo UI" panose="020B0604030504040204" pitchFamily="50" charset="-128"/>
                        </a:rPr>
                        <a:t>機密</a:t>
                      </a:r>
                    </a:p>
                  </a:txBody>
                  <a:tcPr marT="42203" marB="42203"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700" dirty="0">
                          <a:latin typeface="Meiryo UI" panose="020B0604030504040204" pitchFamily="50" charset="-128"/>
                          <a:ea typeface="Meiryo UI" panose="020B0604030504040204" pitchFamily="50" charset="-128"/>
                        </a:rPr>
                        <a:t>秘密の保護が最高度に必要であって、その漏えいが我が国の安全に対し、特に重大な損害を与えるおそれのあるもの</a:t>
                      </a:r>
                    </a:p>
                  </a:txBody>
                  <a:tcPr marT="42203" marB="42203">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0001"/>
                  </a:ext>
                </a:extLst>
              </a:tr>
              <a:tr h="590843">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700">
                          <a:latin typeface="Meiryo UI" panose="020B0604030504040204" pitchFamily="50" charset="-128"/>
                          <a:ea typeface="Meiryo UI" panose="020B0604030504040204" pitchFamily="50" charset="-128"/>
                        </a:rPr>
                        <a:t>極秘</a:t>
                      </a:r>
                    </a:p>
                  </a:txBody>
                  <a:tcPr marT="42203" marB="42203"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700" dirty="0">
                          <a:latin typeface="Meiryo UI" panose="020B0604030504040204" pitchFamily="50" charset="-128"/>
                          <a:ea typeface="Meiryo UI" panose="020B0604030504040204" pitchFamily="50" charset="-128"/>
                        </a:rPr>
                        <a:t>秘密の保護が高度に必要であって、その漏えいが我が国の安全に対し、重大な損害を与えるおそれのあるもの</a:t>
                      </a:r>
                    </a:p>
                  </a:txBody>
                  <a:tcPr marT="42203" marB="4220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02"/>
                  </a:ext>
                </a:extLst>
              </a:tr>
              <a:tr h="470068">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700">
                          <a:latin typeface="Meiryo UI" panose="020B0604030504040204" pitchFamily="50" charset="-128"/>
                          <a:ea typeface="Meiryo UI" panose="020B0604030504040204" pitchFamily="50" charset="-128"/>
                        </a:rPr>
                        <a:t>秘</a:t>
                      </a:r>
                    </a:p>
                  </a:txBody>
                  <a:tcPr marT="42203" marB="42203"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700" dirty="0">
                          <a:latin typeface="Meiryo UI" panose="020B0604030504040204" pitchFamily="50" charset="-128"/>
                          <a:ea typeface="Meiryo UI" panose="020B0604030504040204" pitchFamily="50" charset="-128"/>
                        </a:rPr>
                        <a:t>秘密の保護が必要であって、機密及び極秘に該当しないもの</a:t>
                      </a:r>
                    </a:p>
                  </a:txBody>
                  <a:tcPr marT="42203" marB="4220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0003"/>
                  </a:ext>
                </a:extLst>
              </a:tr>
            </a:tbl>
          </a:graphicData>
        </a:graphic>
      </p:graphicFrame>
      <p:sp>
        <p:nvSpPr>
          <p:cNvPr id="11" name="テキスト ボックス 10"/>
          <p:cNvSpPr txBox="1"/>
          <p:nvPr/>
        </p:nvSpPr>
        <p:spPr>
          <a:xfrm>
            <a:off x="496928" y="4370137"/>
            <a:ext cx="1296144" cy="376385"/>
          </a:xfrm>
          <a:prstGeom prst="rect">
            <a:avLst/>
          </a:prstGeom>
          <a:noFill/>
        </p:spPr>
        <p:txBody>
          <a:bodyPr wrap="square" rtlCol="0">
            <a:spAutoFit/>
          </a:bodyPr>
          <a:lstStyle/>
          <a:p>
            <a:pPr defTabSz="914400">
              <a:defRPr/>
            </a:pPr>
            <a:r>
              <a:rPr kumimoji="1" lang="ja-JP" altLang="en-US" sz="1846" dirty="0">
                <a:solidFill>
                  <a:prstClr val="black"/>
                </a:solidFill>
                <a:latin typeface="Meiryo UI" panose="020B0604030504040204" pitchFamily="50" charset="-128"/>
                <a:ea typeface="Meiryo UI" panose="020B0604030504040204" pitchFamily="50" charset="-128"/>
              </a:rPr>
              <a:t>秘密区分</a:t>
            </a:r>
          </a:p>
        </p:txBody>
      </p:sp>
      <p:sp>
        <p:nvSpPr>
          <p:cNvPr id="5" name="Text Box 2">
            <a:extLst>
              <a:ext uri="{FF2B5EF4-FFF2-40B4-BE49-F238E27FC236}">
                <a16:creationId xmlns:a16="http://schemas.microsoft.com/office/drawing/2014/main" id="{BE1E7770-6644-7CFD-3432-D1810B8A82A3}"/>
              </a:ext>
            </a:extLst>
          </p:cNvPr>
          <p:cNvSpPr txBox="1">
            <a:spLocks noChangeArrowheads="1"/>
          </p:cNvSpPr>
          <p:nvPr/>
        </p:nvSpPr>
        <p:spPr bwMode="auto">
          <a:xfrm>
            <a:off x="9352" y="749219"/>
            <a:ext cx="6089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（４）　防衛省が管理する秘密の種類、区分</a:t>
            </a:r>
          </a:p>
        </p:txBody>
      </p:sp>
      <p:sp>
        <p:nvSpPr>
          <p:cNvPr id="7" name="Text Box 2">
            <a:extLst>
              <a:ext uri="{FF2B5EF4-FFF2-40B4-BE49-F238E27FC236}">
                <a16:creationId xmlns:a16="http://schemas.microsoft.com/office/drawing/2014/main" id="{A61C7CAF-4767-18A9-E096-E12F881CDD23}"/>
              </a:ext>
            </a:extLst>
          </p:cNvPr>
          <p:cNvSpPr txBox="1">
            <a:spLocks noChangeArrowheads="1"/>
          </p:cNvSpPr>
          <p:nvPr/>
        </p:nvSpPr>
        <p:spPr bwMode="auto">
          <a:xfrm>
            <a:off x="360331" y="1075590"/>
            <a:ext cx="77396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 ウ　防衛省が管理する秘密の区分（</a:t>
            </a:r>
            <a:r>
              <a:rPr lang="zh-TW" altLang="en-US" sz="2400" dirty="0">
                <a:solidFill>
                  <a:srgbClr val="0000CC"/>
                </a:solidFill>
                <a:latin typeface="Meiryo UI" panose="020B0604030504040204" pitchFamily="50" charset="-128"/>
                <a:ea typeface="Meiryo UI" panose="020B0604030504040204" pitchFamily="50" charset="-128"/>
              </a:rPr>
              <a:t>特別防衛秘密</a:t>
            </a:r>
            <a:r>
              <a:rPr lang="ja-JP" altLang="en-US" sz="2400" dirty="0">
                <a:solidFill>
                  <a:prstClr val="black"/>
                </a:solidFill>
                <a:latin typeface="Meiryo UI" panose="020B0604030504040204" pitchFamily="50" charset="-128"/>
                <a:ea typeface="Meiryo UI" panose="020B0604030504040204" pitchFamily="50" charset="-128"/>
              </a:rPr>
              <a:t>）</a:t>
            </a:r>
          </a:p>
        </p:txBody>
      </p:sp>
      <p:sp>
        <p:nvSpPr>
          <p:cNvPr id="13" name="スライド番号プレースホルダー 4">
            <a:extLst>
              <a:ext uri="{FF2B5EF4-FFF2-40B4-BE49-F238E27FC236}">
                <a16:creationId xmlns:a16="http://schemas.microsoft.com/office/drawing/2014/main" id="{7E37B7DC-857C-49F9-B5BC-E5D399F342A4}"/>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7</a:t>
            </a:fld>
            <a:endParaRPr kumimoji="1" lang="ja-JP" altLang="en-US" sz="1400" dirty="0">
              <a:latin typeface="Meiryo UI" panose="020B0604030504040204" pitchFamily="50" charset="-128"/>
              <a:ea typeface="Meiryo UI" panose="020B0604030504040204" pitchFamily="50" charset="-128"/>
            </a:endParaRPr>
          </a:p>
        </p:txBody>
      </p:sp>
      <p:sp>
        <p:nvSpPr>
          <p:cNvPr id="16" name="Rectangle 2">
            <a:extLst>
              <a:ext uri="{FF2B5EF4-FFF2-40B4-BE49-F238E27FC236}">
                <a16:creationId xmlns:a16="http://schemas.microsoft.com/office/drawing/2014/main" id="{D1FA8287-86AC-432B-9F18-F7276C3312E7}"/>
              </a:ext>
            </a:extLst>
          </p:cNvPr>
          <p:cNvSpPr txBox="1">
            <a:spLocks noChangeArrowheads="1"/>
          </p:cNvSpPr>
          <p:nvPr/>
        </p:nvSpPr>
        <p:spPr>
          <a:xfrm>
            <a:off x="69678" y="132675"/>
            <a:ext cx="2888557"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１　秘密の概説</a:t>
            </a:r>
          </a:p>
        </p:txBody>
      </p:sp>
      <p:graphicFrame>
        <p:nvGraphicFramePr>
          <p:cNvPr id="15" name="表 14">
            <a:extLst>
              <a:ext uri="{FF2B5EF4-FFF2-40B4-BE49-F238E27FC236}">
                <a16:creationId xmlns:a16="http://schemas.microsoft.com/office/drawing/2014/main" id="{8FB9F96F-BA5B-43F4-9E47-5DC915F8F2E1}"/>
              </a:ext>
            </a:extLst>
          </p:cNvPr>
          <p:cNvGraphicFramePr>
            <a:graphicFrameLocks noGrp="1"/>
          </p:cNvGraphicFramePr>
          <p:nvPr>
            <p:extLst>
              <p:ext uri="{D42A27DB-BD31-4B8C-83A1-F6EECF244321}">
                <p14:modId xmlns:p14="http://schemas.microsoft.com/office/powerpoint/2010/main" val="3805131460"/>
              </p:ext>
            </p:extLst>
          </p:nvPr>
        </p:nvGraphicFramePr>
        <p:xfrm>
          <a:off x="9972675" y="1630877"/>
          <a:ext cx="3522428" cy="4588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3480488783"/>
                    </a:ext>
                  </a:extLst>
                </a:gridCol>
                <a:gridCol w="3233150">
                  <a:extLst>
                    <a:ext uri="{9D8B030D-6E8A-4147-A177-3AD203B41FA5}">
                      <a16:colId xmlns:a16="http://schemas.microsoft.com/office/drawing/2014/main" val="3548046875"/>
                    </a:ext>
                  </a:extLst>
                </a:gridCol>
              </a:tblGrid>
              <a:tr h="141741">
                <a:tc>
                  <a:txBody>
                    <a:bodyPr/>
                    <a:lstStyle/>
                    <a:p>
                      <a:pPr algn="ctr" fontAlgn="ctr"/>
                      <a:r>
                        <a:rPr lang="en-US" altLang="ja-JP" sz="1000" u="none" strike="noStrike" dirty="0">
                          <a:effectLst/>
                        </a:rPr>
                        <a:t>24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特別防衛秘密／特定秘密／装備品等秘密に関する法律、政令、訓令、事務次官通達その他関係規則の条文の内容、解説が記載されているか。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221613068"/>
                  </a:ext>
                </a:extLst>
              </a:tr>
            </a:tbl>
          </a:graphicData>
        </a:graphic>
      </p:graphicFrame>
    </p:spTree>
    <p:extLst>
      <p:ext uri="{BB962C8B-B14F-4D97-AF65-F5344CB8AC3E}">
        <p14:creationId xmlns:p14="http://schemas.microsoft.com/office/powerpoint/2010/main" val="354018429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52398" y="1442256"/>
            <a:ext cx="9677400" cy="603883"/>
          </a:xfrm>
          <a:prstGeom prst="rect">
            <a:avLst/>
          </a:prstGeom>
          <a:solidFill>
            <a:sysClr val="window" lastClr="FFFFFF"/>
          </a:solidFill>
        </p:spPr>
        <p:txBody>
          <a:bodyPr wrap="square" rtlCol="0">
            <a:spAutoFit/>
          </a:bodyPr>
          <a:lstStyle/>
          <a:p>
            <a:pPr marL="177800" indent="-177800" defTabSz="914400">
              <a:defRPr/>
            </a:pPr>
            <a:r>
              <a:rPr lang="ja-JP" altLang="en-US" sz="1662" kern="0" dirty="0">
                <a:solidFill>
                  <a:prstClr val="black"/>
                </a:solidFill>
                <a:latin typeface="Meiryo UI" panose="020B0604030504040204" pitchFamily="50" charset="-128"/>
                <a:ea typeface="Meiryo UI" panose="020B0604030504040204" pitchFamily="50" charset="-128"/>
              </a:rPr>
              <a:t>①　特定秘密保護法の</a:t>
            </a:r>
            <a:r>
              <a:rPr lang="ja-JP" altLang="en-US" sz="1662" u="sng" kern="0" dirty="0">
                <a:solidFill>
                  <a:srgbClr val="FF0000"/>
                </a:solidFill>
                <a:latin typeface="Meiryo UI" panose="020B0604030504040204" pitchFamily="50" charset="-128"/>
                <a:ea typeface="Meiryo UI" panose="020B0604030504040204" pitchFamily="50" charset="-128"/>
              </a:rPr>
              <a:t>別表に該当する事項に関する情報</a:t>
            </a:r>
            <a:r>
              <a:rPr lang="ja-JP" altLang="en-US" sz="1662" kern="0" dirty="0">
                <a:solidFill>
                  <a:prstClr val="black"/>
                </a:solidFill>
                <a:latin typeface="Meiryo UI" panose="020B0604030504040204" pitchFamily="50" charset="-128"/>
                <a:ea typeface="Meiryo UI" panose="020B0604030504040204" pitchFamily="50" charset="-128"/>
              </a:rPr>
              <a:t>であって、</a:t>
            </a:r>
            <a:r>
              <a:rPr lang="ja-JP" altLang="en-US" sz="1662" u="sng" kern="0" dirty="0">
                <a:solidFill>
                  <a:srgbClr val="FF0000"/>
                </a:solidFill>
                <a:latin typeface="Meiryo UI" panose="020B0604030504040204" pitchFamily="50" charset="-128"/>
                <a:ea typeface="Meiryo UI" panose="020B0604030504040204" pitchFamily="50" charset="-128"/>
              </a:rPr>
              <a:t>公になっていないもの</a:t>
            </a:r>
            <a:r>
              <a:rPr lang="ja-JP" altLang="en-US" sz="1662" kern="0" dirty="0">
                <a:solidFill>
                  <a:prstClr val="black"/>
                </a:solidFill>
                <a:latin typeface="Meiryo UI" panose="020B0604030504040204" pitchFamily="50" charset="-128"/>
                <a:ea typeface="Meiryo UI" panose="020B0604030504040204" pitchFamily="50" charset="-128"/>
              </a:rPr>
              <a:t>のうち、</a:t>
            </a:r>
            <a:r>
              <a:rPr lang="ja-JP" altLang="en-US" sz="1662" u="sng" kern="0" dirty="0">
                <a:solidFill>
                  <a:srgbClr val="FF0000"/>
                </a:solidFill>
                <a:latin typeface="Meiryo UI" panose="020B0604030504040204" pitchFamily="50" charset="-128"/>
                <a:ea typeface="Meiryo UI" panose="020B0604030504040204" pitchFamily="50" charset="-128"/>
              </a:rPr>
              <a:t>その漏えいが我が国の安全保障に著しい支障を与えるおそれがある</a:t>
            </a:r>
            <a:r>
              <a:rPr lang="ja-JP" altLang="en-US" sz="1662" kern="0" dirty="0">
                <a:solidFill>
                  <a:prstClr val="black"/>
                </a:solidFill>
                <a:latin typeface="Meiryo UI" panose="020B0604030504040204" pitchFamily="50" charset="-128"/>
                <a:ea typeface="Meiryo UI" panose="020B0604030504040204" pitchFamily="50" charset="-128"/>
              </a:rPr>
              <a:t>ため、特に秘匿することが必要であるものを特定秘密として指定</a:t>
            </a:r>
          </a:p>
        </p:txBody>
      </p:sp>
      <p:sp>
        <p:nvSpPr>
          <p:cNvPr id="9" name="正方形/長方形 8"/>
          <p:cNvSpPr/>
          <p:nvPr/>
        </p:nvSpPr>
        <p:spPr>
          <a:xfrm>
            <a:off x="431024" y="2326763"/>
            <a:ext cx="9036496" cy="3057570"/>
          </a:xfrm>
          <a:prstGeom prst="rect">
            <a:avLst/>
          </a:prstGeom>
          <a:solidFill>
            <a:schemeClr val="accent5">
              <a:lumMod val="20000"/>
              <a:lumOff val="80000"/>
            </a:schemeClr>
          </a:solidFill>
          <a:ln w="25400" cap="flat" cmpd="sng" algn="ctr">
            <a:solidFill>
              <a:srgbClr val="0070C0"/>
            </a:solidFill>
            <a:prstDash val="solid"/>
          </a:ln>
          <a:effectLst/>
        </p:spPr>
        <p:txBody>
          <a:bodyPr rtlCol="0" anchor="ctr"/>
          <a:lstStyle/>
          <a:p>
            <a:pPr algn="ctr" defTabSz="914400">
              <a:defRPr/>
            </a:pPr>
            <a:endParaRPr lang="ja-JP" altLang="en-US" sz="1662" kern="0">
              <a:solidFill>
                <a:prstClr val="white"/>
              </a:solidFill>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574233" y="2820622"/>
            <a:ext cx="5472608" cy="2478371"/>
          </a:xfrm>
          <a:prstGeom prst="rect">
            <a:avLst/>
          </a:prstGeom>
          <a:solidFill>
            <a:schemeClr val="bg1"/>
          </a:solidFill>
          <a:ln w="15875">
            <a:solidFill>
              <a:srgbClr val="1F497D">
                <a:lumMod val="75000"/>
              </a:srgbClr>
            </a:solidFill>
          </a:ln>
        </p:spPr>
        <p:txBody>
          <a:bodyPr wrap="square" rtlCol="0">
            <a:spAutoFit/>
          </a:bodyPr>
          <a:lstStyle/>
          <a:p>
            <a:pPr defTabSz="914400">
              <a:defRPr/>
            </a:pPr>
            <a:r>
              <a:rPr lang="ja-JP" altLang="en-US" sz="1292" kern="0" dirty="0">
                <a:solidFill>
                  <a:prstClr val="black"/>
                </a:solidFill>
                <a:latin typeface="Meiryo UI" panose="020B0604030504040204" pitchFamily="50" charset="-128"/>
                <a:ea typeface="Meiryo UI" panose="020B0604030504040204" pitchFamily="50" charset="-128"/>
              </a:rPr>
              <a:t>イ　自衛隊の運用又はこれに関する見積もり若しくは計画若しくは研究</a:t>
            </a:r>
          </a:p>
          <a:p>
            <a:pPr defTabSz="914400">
              <a:defRPr/>
            </a:pPr>
            <a:r>
              <a:rPr lang="ja-JP" altLang="en-US" sz="1292" u="sng" kern="0" dirty="0">
                <a:solidFill>
                  <a:srgbClr val="FF0000"/>
                </a:solidFill>
                <a:latin typeface="Meiryo UI" panose="020B0604030504040204" pitchFamily="50" charset="-128"/>
                <a:ea typeface="Meiryo UI" panose="020B0604030504040204" pitchFamily="50" charset="-128"/>
              </a:rPr>
              <a:t>ロ　防衛に関し収集した電波情報、画像情報その他の重要な情報</a:t>
            </a:r>
          </a:p>
          <a:p>
            <a:pPr defTabSz="914400">
              <a:defRPr/>
            </a:pPr>
            <a:r>
              <a:rPr lang="ja-JP" altLang="en-US" sz="1292" kern="0" dirty="0">
                <a:solidFill>
                  <a:prstClr val="black"/>
                </a:solidFill>
                <a:latin typeface="Meiryo UI" panose="020B0604030504040204" pitchFamily="50" charset="-128"/>
                <a:ea typeface="Meiryo UI" panose="020B0604030504040204" pitchFamily="50" charset="-128"/>
              </a:rPr>
              <a:t>ハ　ロに掲げる情報の収集整理又はその能力</a:t>
            </a:r>
          </a:p>
          <a:p>
            <a:pPr defTabSz="914400">
              <a:defRPr/>
            </a:pPr>
            <a:r>
              <a:rPr lang="ja-JP" altLang="en-US" sz="1292" u="sng" kern="0" dirty="0">
                <a:solidFill>
                  <a:srgbClr val="FF0000"/>
                </a:solidFill>
                <a:latin typeface="Meiryo UI" panose="020B0604030504040204" pitchFamily="50" charset="-128"/>
                <a:ea typeface="Meiryo UI" panose="020B0604030504040204" pitchFamily="50" charset="-128"/>
              </a:rPr>
              <a:t>ニ　防衛力の整備に関する見積もり若しくは計画又は研究</a:t>
            </a:r>
          </a:p>
          <a:p>
            <a:pPr defTabSz="914400">
              <a:defRPr/>
            </a:pPr>
            <a:r>
              <a:rPr lang="ja-JP" altLang="en-US" sz="1292" kern="0" dirty="0">
                <a:solidFill>
                  <a:prstClr val="black"/>
                </a:solidFill>
                <a:latin typeface="Meiryo UI" panose="020B0604030504040204" pitchFamily="50" charset="-128"/>
                <a:ea typeface="Meiryo UI" panose="020B0604030504040204" pitchFamily="50" charset="-128"/>
              </a:rPr>
              <a:t>ホ　武器、弾薬、航空機その他の防衛の用に供する物の種類又は数量</a:t>
            </a:r>
          </a:p>
          <a:p>
            <a:pPr defTabSz="914400">
              <a:defRPr/>
            </a:pPr>
            <a:r>
              <a:rPr lang="ja-JP" altLang="en-US" sz="1292" kern="0" dirty="0" err="1">
                <a:solidFill>
                  <a:prstClr val="black"/>
                </a:solidFill>
                <a:latin typeface="Meiryo UI" panose="020B0604030504040204" pitchFamily="50" charset="-128"/>
                <a:ea typeface="Meiryo UI" panose="020B0604030504040204" pitchFamily="50" charset="-128"/>
              </a:rPr>
              <a:t>ヘ</a:t>
            </a:r>
            <a:r>
              <a:rPr lang="ja-JP" altLang="en-US" sz="1292" kern="0" dirty="0">
                <a:solidFill>
                  <a:prstClr val="black"/>
                </a:solidFill>
                <a:latin typeface="Meiryo UI" panose="020B0604030504040204" pitchFamily="50" charset="-128"/>
                <a:ea typeface="Meiryo UI" panose="020B0604030504040204" pitchFamily="50" charset="-128"/>
              </a:rPr>
              <a:t>　防衛の用に供する通信網の構成又は通信の方法</a:t>
            </a:r>
          </a:p>
          <a:p>
            <a:pPr defTabSz="914400">
              <a:defRPr/>
            </a:pPr>
            <a:r>
              <a:rPr lang="ja-JP" altLang="en-US" sz="1292" kern="0" dirty="0">
                <a:solidFill>
                  <a:prstClr val="black"/>
                </a:solidFill>
                <a:latin typeface="Meiryo UI" panose="020B0604030504040204" pitchFamily="50" charset="-128"/>
                <a:ea typeface="Meiryo UI" panose="020B0604030504040204" pitchFamily="50" charset="-128"/>
              </a:rPr>
              <a:t>ト　防衛の用に供する暗号</a:t>
            </a:r>
          </a:p>
          <a:p>
            <a:pPr defTabSz="914400">
              <a:defRPr/>
            </a:pPr>
            <a:r>
              <a:rPr lang="ja-JP" altLang="en-US" sz="1292" u="sng" kern="0" dirty="0">
                <a:solidFill>
                  <a:srgbClr val="FF0000"/>
                </a:solidFill>
                <a:latin typeface="Meiryo UI" panose="020B0604030504040204" pitchFamily="50" charset="-128"/>
                <a:ea typeface="Meiryo UI" panose="020B0604030504040204" pitchFamily="50" charset="-128"/>
              </a:rPr>
              <a:t>チ　武器、弾薬、航空機その他の防衛の用に供する物又はこれらの物</a:t>
            </a:r>
          </a:p>
          <a:p>
            <a:pPr defTabSz="914400">
              <a:defRPr/>
            </a:pPr>
            <a:r>
              <a:rPr lang="ja-JP" altLang="en-US" sz="1292" kern="0" dirty="0">
                <a:solidFill>
                  <a:prstClr val="black"/>
                </a:solidFill>
                <a:latin typeface="Meiryo UI" panose="020B0604030504040204" pitchFamily="50" charset="-128"/>
                <a:ea typeface="Meiryo UI" panose="020B0604030504040204" pitchFamily="50" charset="-128"/>
              </a:rPr>
              <a:t>　</a:t>
            </a:r>
            <a:r>
              <a:rPr lang="ja-JP" altLang="en-US" sz="1292" u="sng" kern="0" dirty="0">
                <a:solidFill>
                  <a:srgbClr val="FF0000"/>
                </a:solidFill>
                <a:latin typeface="Meiryo UI" panose="020B0604030504040204" pitchFamily="50" charset="-128"/>
                <a:ea typeface="Meiryo UI" panose="020B0604030504040204" pitchFamily="50" charset="-128"/>
              </a:rPr>
              <a:t>の研究開発段階のものの仕様、性能又は使用方法</a:t>
            </a:r>
          </a:p>
          <a:p>
            <a:pPr defTabSz="914400">
              <a:defRPr/>
            </a:pPr>
            <a:r>
              <a:rPr lang="ja-JP" altLang="en-US" sz="1292" kern="0" dirty="0">
                <a:solidFill>
                  <a:prstClr val="black"/>
                </a:solidFill>
                <a:latin typeface="Meiryo UI" panose="020B0604030504040204" pitchFamily="50" charset="-128"/>
                <a:ea typeface="Meiryo UI" panose="020B0604030504040204" pitchFamily="50" charset="-128"/>
              </a:rPr>
              <a:t>リ　武器、弾薬、航空機その他の防衛の用に供する物又はこれらの物</a:t>
            </a:r>
          </a:p>
          <a:p>
            <a:pPr defTabSz="914400">
              <a:defRPr/>
            </a:pPr>
            <a:r>
              <a:rPr lang="ja-JP" altLang="en-US" sz="1292" kern="0" dirty="0">
                <a:solidFill>
                  <a:prstClr val="black"/>
                </a:solidFill>
                <a:latin typeface="Meiryo UI" panose="020B0604030504040204" pitchFamily="50" charset="-128"/>
                <a:ea typeface="Meiryo UI" panose="020B0604030504040204" pitchFamily="50" charset="-128"/>
              </a:rPr>
              <a:t>　の研究開発段階のものの製作、検査、修理又は試験の方法</a:t>
            </a:r>
          </a:p>
          <a:p>
            <a:pPr defTabSz="914400">
              <a:defRPr/>
            </a:pPr>
            <a:r>
              <a:rPr lang="ja-JP" altLang="en-US" sz="1292" kern="0" dirty="0">
                <a:solidFill>
                  <a:prstClr val="black"/>
                </a:solidFill>
                <a:latin typeface="Meiryo UI" panose="020B0604030504040204" pitchFamily="50" charset="-128"/>
                <a:ea typeface="Meiryo UI" panose="020B0604030504040204" pitchFamily="50" charset="-128"/>
              </a:rPr>
              <a:t>ヌ　防衛の用に供する施設の設計、性能又は内部の用途</a:t>
            </a:r>
          </a:p>
        </p:txBody>
      </p:sp>
      <p:sp>
        <p:nvSpPr>
          <p:cNvPr id="11" name="テキスト ボックス 10"/>
          <p:cNvSpPr txBox="1"/>
          <p:nvPr/>
        </p:nvSpPr>
        <p:spPr>
          <a:xfrm>
            <a:off x="488508" y="2436485"/>
            <a:ext cx="2880320" cy="348109"/>
          </a:xfrm>
          <a:prstGeom prst="rect">
            <a:avLst/>
          </a:prstGeom>
          <a:solidFill>
            <a:srgbClr val="1F497D">
              <a:lumMod val="75000"/>
            </a:srgbClr>
          </a:solidFill>
        </p:spPr>
        <p:txBody>
          <a:bodyPr wrap="square" rtlCol="0">
            <a:spAutoFit/>
          </a:bodyPr>
          <a:lstStyle/>
          <a:p>
            <a:pPr defTabSz="914400">
              <a:defRPr/>
            </a:pPr>
            <a:r>
              <a:rPr lang="ja-JP" altLang="en-US" sz="1662" kern="0">
                <a:solidFill>
                  <a:prstClr val="white"/>
                </a:solidFill>
                <a:latin typeface="Meiryo UI" panose="020B0604030504040204" pitchFamily="50" charset="-128"/>
                <a:ea typeface="Meiryo UI" panose="020B0604030504040204" pitchFamily="50" charset="-128"/>
              </a:rPr>
              <a:t>第１号　防衛に関する事項</a:t>
            </a:r>
          </a:p>
        </p:txBody>
      </p:sp>
      <p:sp>
        <p:nvSpPr>
          <p:cNvPr id="12" name="テキスト ボックス 11"/>
          <p:cNvSpPr txBox="1"/>
          <p:nvPr/>
        </p:nvSpPr>
        <p:spPr>
          <a:xfrm>
            <a:off x="6199909" y="2462008"/>
            <a:ext cx="3038762" cy="348109"/>
          </a:xfrm>
          <a:prstGeom prst="rect">
            <a:avLst/>
          </a:prstGeom>
          <a:solidFill>
            <a:srgbClr val="1F497D">
              <a:lumMod val="75000"/>
            </a:srgbClr>
          </a:solidFill>
        </p:spPr>
        <p:txBody>
          <a:bodyPr wrap="square" rtlCol="0">
            <a:spAutoFit/>
          </a:bodyPr>
          <a:lstStyle/>
          <a:p>
            <a:pPr defTabSz="914400">
              <a:defRPr/>
            </a:pPr>
            <a:r>
              <a:rPr lang="ja-JP" altLang="en-US" sz="1662" kern="0" dirty="0">
                <a:solidFill>
                  <a:prstClr val="white"/>
                </a:solidFill>
                <a:latin typeface="Meiryo UI" panose="020B0604030504040204" pitchFamily="50" charset="-128"/>
                <a:ea typeface="Meiryo UI" panose="020B0604030504040204" pitchFamily="50" charset="-128"/>
              </a:rPr>
              <a:t>第２号　外交に関する事項</a:t>
            </a:r>
          </a:p>
        </p:txBody>
      </p:sp>
      <p:sp>
        <p:nvSpPr>
          <p:cNvPr id="13" name="テキスト ボックス 12"/>
          <p:cNvSpPr txBox="1"/>
          <p:nvPr/>
        </p:nvSpPr>
        <p:spPr>
          <a:xfrm>
            <a:off x="6199909" y="3119197"/>
            <a:ext cx="3038762" cy="603883"/>
          </a:xfrm>
          <a:prstGeom prst="rect">
            <a:avLst/>
          </a:prstGeom>
          <a:solidFill>
            <a:srgbClr val="1F497D">
              <a:lumMod val="75000"/>
            </a:srgbClr>
          </a:solidFill>
        </p:spPr>
        <p:txBody>
          <a:bodyPr wrap="square" rtlCol="0">
            <a:spAutoFit/>
          </a:bodyPr>
          <a:lstStyle/>
          <a:p>
            <a:pPr marL="757238" indent="-757238" defTabSz="914400">
              <a:defRPr/>
            </a:pPr>
            <a:r>
              <a:rPr lang="ja-JP" altLang="en-US" sz="1662" kern="0" dirty="0">
                <a:solidFill>
                  <a:prstClr val="white"/>
                </a:solidFill>
                <a:latin typeface="Meiryo UI" panose="020B0604030504040204" pitchFamily="50" charset="-128"/>
                <a:ea typeface="Meiryo UI" panose="020B0604030504040204" pitchFamily="50" charset="-128"/>
              </a:rPr>
              <a:t>第３号　特定有害活動の防止に関する事項</a:t>
            </a:r>
          </a:p>
        </p:txBody>
      </p:sp>
      <p:sp>
        <p:nvSpPr>
          <p:cNvPr id="14" name="テキスト ボックス 13"/>
          <p:cNvSpPr txBox="1"/>
          <p:nvPr/>
        </p:nvSpPr>
        <p:spPr>
          <a:xfrm>
            <a:off x="6199909" y="3949255"/>
            <a:ext cx="3038762" cy="603883"/>
          </a:xfrm>
          <a:prstGeom prst="rect">
            <a:avLst/>
          </a:prstGeom>
          <a:solidFill>
            <a:srgbClr val="1F497D">
              <a:lumMod val="75000"/>
            </a:srgbClr>
          </a:solidFill>
        </p:spPr>
        <p:txBody>
          <a:bodyPr wrap="square" rtlCol="0">
            <a:spAutoFit/>
          </a:bodyPr>
          <a:lstStyle/>
          <a:p>
            <a:pPr marL="757238" indent="-757238" defTabSz="914400">
              <a:defRPr/>
            </a:pPr>
            <a:r>
              <a:rPr lang="ja-JP" altLang="en-US" sz="1662" kern="0" dirty="0">
                <a:solidFill>
                  <a:prstClr val="white"/>
                </a:solidFill>
                <a:latin typeface="Meiryo UI" panose="020B0604030504040204" pitchFamily="50" charset="-128"/>
                <a:ea typeface="Meiryo UI" panose="020B0604030504040204" pitchFamily="50" charset="-128"/>
              </a:rPr>
              <a:t>第４号　テロリズムの防止に関する事項</a:t>
            </a:r>
          </a:p>
        </p:txBody>
      </p:sp>
      <p:sp>
        <p:nvSpPr>
          <p:cNvPr id="15" name="テキスト ボックス 14"/>
          <p:cNvSpPr txBox="1"/>
          <p:nvPr/>
        </p:nvSpPr>
        <p:spPr>
          <a:xfrm>
            <a:off x="104688" y="5443902"/>
            <a:ext cx="9585412" cy="1323439"/>
          </a:xfrm>
          <a:prstGeom prst="rect">
            <a:avLst/>
          </a:prstGeom>
          <a:solidFill>
            <a:sysClr val="window" lastClr="FFFFFF"/>
          </a:solidFill>
        </p:spPr>
        <p:txBody>
          <a:bodyPr wrap="square" rtlCol="0">
            <a:spAutoFit/>
          </a:bodyPr>
          <a:lstStyle/>
          <a:p>
            <a:pPr marL="176213" indent="-176213" defTabSz="914400">
              <a:defRPr/>
            </a:pPr>
            <a:r>
              <a:rPr lang="ja-JP" altLang="en-US" sz="1600" kern="0" dirty="0">
                <a:solidFill>
                  <a:prstClr val="black"/>
                </a:solidFill>
                <a:latin typeface="Meiryo UI" panose="020B0604030504040204" pitchFamily="50" charset="-128"/>
                <a:ea typeface="Meiryo UI" panose="020B0604030504040204" pitchFamily="50" charset="-128"/>
              </a:rPr>
              <a:t>②　特定秘密の</a:t>
            </a:r>
            <a:r>
              <a:rPr lang="ja-JP" altLang="en-US" sz="1600" u="sng" kern="0" dirty="0">
                <a:solidFill>
                  <a:srgbClr val="FF0000"/>
                </a:solidFill>
                <a:latin typeface="Meiryo UI" panose="020B0604030504040204" pitchFamily="50" charset="-128"/>
                <a:ea typeface="Meiryo UI" panose="020B0604030504040204" pitchFamily="50" charset="-128"/>
              </a:rPr>
              <a:t>有効期間（上限５年で更新可能）</a:t>
            </a:r>
            <a:r>
              <a:rPr lang="ja-JP" altLang="en-US" sz="1600" kern="0" dirty="0">
                <a:solidFill>
                  <a:prstClr val="black"/>
                </a:solidFill>
                <a:latin typeface="Meiryo UI" panose="020B0604030504040204" pitchFamily="50" charset="-128"/>
                <a:ea typeface="Meiryo UI" panose="020B0604030504040204" pitchFamily="50" charset="-128"/>
              </a:rPr>
              <a:t>を定め、有効期間満了前においても、指定の要件を欠くに至ったときは速やかに指定を解除</a:t>
            </a:r>
            <a:endParaRPr lang="en-US" altLang="ja-JP" sz="1600" kern="0" dirty="0">
              <a:solidFill>
                <a:prstClr val="black"/>
              </a:solidFill>
              <a:latin typeface="Meiryo UI" panose="020B0604030504040204" pitchFamily="50" charset="-128"/>
              <a:ea typeface="Meiryo UI" panose="020B0604030504040204" pitchFamily="50" charset="-128"/>
            </a:endParaRPr>
          </a:p>
          <a:p>
            <a:pPr marL="176213" indent="-176213" defTabSz="914400">
              <a:defRPr/>
            </a:pPr>
            <a:r>
              <a:rPr lang="ja-JP" altLang="en-US" sz="1600" kern="0" dirty="0">
                <a:solidFill>
                  <a:prstClr val="black"/>
                </a:solidFill>
                <a:latin typeface="Meiryo UI" panose="020B0604030504040204" pitchFamily="50" charset="-128"/>
                <a:ea typeface="Meiryo UI" panose="020B0604030504040204" pitchFamily="50" charset="-128"/>
              </a:rPr>
              <a:t>③　指定の</a:t>
            </a:r>
            <a:r>
              <a:rPr lang="ja-JP" altLang="en-US" sz="1600" u="sng" kern="0" dirty="0">
                <a:solidFill>
                  <a:srgbClr val="FF0000"/>
                </a:solidFill>
                <a:latin typeface="Meiryo UI" panose="020B0604030504040204" pitchFamily="50" charset="-128"/>
                <a:ea typeface="Meiryo UI" panose="020B0604030504040204" pitchFamily="50" charset="-128"/>
              </a:rPr>
              <a:t>有効期間は通算３０年を超えることができず</a:t>
            </a:r>
            <a:r>
              <a:rPr lang="ja-JP" altLang="en-US" sz="1600" kern="0" dirty="0">
                <a:solidFill>
                  <a:prstClr val="black"/>
                </a:solidFill>
                <a:latin typeface="Meiryo UI" panose="020B0604030504040204" pitchFamily="50" charset="-128"/>
                <a:ea typeface="Meiryo UI" panose="020B0604030504040204" pitchFamily="50" charset="-128"/>
              </a:rPr>
              <a:t>、我が国及び国民の安全を確保する為にやむを得ない理由を示して内閣の承認を得た場合に限り、通算３０年を超えて延長できる。ただし、この場合であっても、暗号や人的情報源等を除き、</a:t>
            </a:r>
            <a:r>
              <a:rPr lang="ja-JP" altLang="en-US" sz="1600" u="sng" kern="0" dirty="0">
                <a:solidFill>
                  <a:srgbClr val="FF0000"/>
                </a:solidFill>
                <a:latin typeface="Meiryo UI" panose="020B0604030504040204" pitchFamily="50" charset="-128"/>
                <a:ea typeface="Meiryo UI" panose="020B0604030504040204" pitchFamily="50" charset="-128"/>
              </a:rPr>
              <a:t>通算６０年を超えて延長することはできない</a:t>
            </a:r>
            <a:r>
              <a:rPr lang="ja-JP" altLang="en-US" sz="1600" kern="0" dirty="0">
                <a:solidFill>
                  <a:prstClr val="black"/>
                </a:solidFill>
                <a:latin typeface="Meiryo UI" panose="020B0604030504040204" pitchFamily="50" charset="-128"/>
                <a:ea typeface="Meiryo UI" panose="020B0604030504040204" pitchFamily="50" charset="-128"/>
              </a:rPr>
              <a:t>。</a:t>
            </a:r>
          </a:p>
        </p:txBody>
      </p:sp>
      <p:sp>
        <p:nvSpPr>
          <p:cNvPr id="17" name="テキスト ボックス 16"/>
          <p:cNvSpPr txBox="1"/>
          <p:nvPr/>
        </p:nvSpPr>
        <p:spPr>
          <a:xfrm>
            <a:off x="3584846" y="2505758"/>
            <a:ext cx="2448272" cy="319639"/>
          </a:xfrm>
          <a:prstGeom prst="rect">
            <a:avLst/>
          </a:prstGeom>
          <a:noFill/>
        </p:spPr>
        <p:txBody>
          <a:bodyPr wrap="square" rtlCol="0">
            <a:spAutoFit/>
          </a:bodyPr>
          <a:lstStyle/>
          <a:p>
            <a:pPr defTabSz="914400">
              <a:defRPr/>
            </a:pPr>
            <a:r>
              <a:rPr kumimoji="1" lang="en-US" altLang="ja-JP" sz="1477" dirty="0">
                <a:solidFill>
                  <a:prstClr val="black"/>
                </a:solidFill>
                <a:latin typeface="Meiryo UI" panose="020B0604030504040204" pitchFamily="50" charset="-128"/>
                <a:ea typeface="Meiryo UI" panose="020B0604030504040204" pitchFamily="50" charset="-128"/>
              </a:rPr>
              <a:t>※</a:t>
            </a:r>
            <a:r>
              <a:rPr kumimoji="1" lang="ja-JP" altLang="en-US" sz="1477" dirty="0">
                <a:solidFill>
                  <a:prstClr val="black"/>
                </a:solidFill>
                <a:latin typeface="Meiryo UI" panose="020B0604030504040204" pitchFamily="50" charset="-128"/>
                <a:ea typeface="Meiryo UI" panose="020B0604030504040204" pitchFamily="50" charset="-128"/>
              </a:rPr>
              <a:t>旧防衛秘密に相当</a:t>
            </a:r>
          </a:p>
        </p:txBody>
      </p:sp>
      <p:sp>
        <p:nvSpPr>
          <p:cNvPr id="5" name="Text Box 2">
            <a:extLst>
              <a:ext uri="{FF2B5EF4-FFF2-40B4-BE49-F238E27FC236}">
                <a16:creationId xmlns:a16="http://schemas.microsoft.com/office/drawing/2014/main" id="{0120A790-746E-60C4-1889-2DF5512E8B57}"/>
              </a:ext>
            </a:extLst>
          </p:cNvPr>
          <p:cNvSpPr txBox="1">
            <a:spLocks noChangeArrowheads="1"/>
          </p:cNvSpPr>
          <p:nvPr/>
        </p:nvSpPr>
        <p:spPr bwMode="auto">
          <a:xfrm>
            <a:off x="9352" y="749219"/>
            <a:ext cx="6089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（４）　防衛省が管理する秘密の種類、区分</a:t>
            </a:r>
          </a:p>
        </p:txBody>
      </p:sp>
      <p:sp>
        <p:nvSpPr>
          <p:cNvPr id="7" name="Text Box 2">
            <a:extLst>
              <a:ext uri="{FF2B5EF4-FFF2-40B4-BE49-F238E27FC236}">
                <a16:creationId xmlns:a16="http://schemas.microsoft.com/office/drawing/2014/main" id="{44F8D346-522E-979A-FA37-92647429900E}"/>
              </a:ext>
            </a:extLst>
          </p:cNvPr>
          <p:cNvSpPr txBox="1">
            <a:spLocks noChangeArrowheads="1"/>
          </p:cNvSpPr>
          <p:nvPr/>
        </p:nvSpPr>
        <p:spPr bwMode="auto">
          <a:xfrm>
            <a:off x="332623" y="1075590"/>
            <a:ext cx="730758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 エ　防衛省が管理する秘密の区分（</a:t>
            </a:r>
            <a:r>
              <a:rPr lang="ja-JP" altLang="en-US" sz="2400" dirty="0">
                <a:solidFill>
                  <a:srgbClr val="0000CC"/>
                </a:solidFill>
                <a:latin typeface="Meiryo UI" panose="020B0604030504040204" pitchFamily="50" charset="-128"/>
                <a:ea typeface="Meiryo UI" panose="020B0604030504040204" pitchFamily="50" charset="-128"/>
              </a:rPr>
              <a:t>特定秘密</a:t>
            </a:r>
            <a:r>
              <a:rPr lang="ja-JP" altLang="en-US" sz="2400" dirty="0">
                <a:solidFill>
                  <a:prstClr val="black"/>
                </a:solidFill>
                <a:latin typeface="Meiryo UI" panose="020B0604030504040204" pitchFamily="50" charset="-128"/>
                <a:ea typeface="Meiryo UI" panose="020B0604030504040204" pitchFamily="50" charset="-128"/>
              </a:rPr>
              <a:t>）</a:t>
            </a:r>
          </a:p>
        </p:txBody>
      </p:sp>
      <p:sp>
        <p:nvSpPr>
          <p:cNvPr id="16" name="スライド番号プレースホルダー 4">
            <a:extLst>
              <a:ext uri="{FF2B5EF4-FFF2-40B4-BE49-F238E27FC236}">
                <a16:creationId xmlns:a16="http://schemas.microsoft.com/office/drawing/2014/main" id="{F8087727-7F5E-4CF6-85C7-ADCC69DD7B4B}"/>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8</a:t>
            </a:fld>
            <a:endParaRPr kumimoji="1" lang="ja-JP" altLang="en-US" sz="1400" dirty="0">
              <a:latin typeface="Meiryo UI" panose="020B0604030504040204" pitchFamily="50" charset="-128"/>
              <a:ea typeface="Meiryo UI" panose="020B0604030504040204" pitchFamily="50" charset="-128"/>
            </a:endParaRPr>
          </a:p>
        </p:txBody>
      </p:sp>
      <p:sp>
        <p:nvSpPr>
          <p:cNvPr id="18" name="Rectangle 2">
            <a:extLst>
              <a:ext uri="{FF2B5EF4-FFF2-40B4-BE49-F238E27FC236}">
                <a16:creationId xmlns:a16="http://schemas.microsoft.com/office/drawing/2014/main" id="{4989FB26-5C0C-4AB2-BE4D-0F2D118A6732}"/>
              </a:ext>
            </a:extLst>
          </p:cNvPr>
          <p:cNvSpPr txBox="1">
            <a:spLocks noChangeArrowheads="1"/>
          </p:cNvSpPr>
          <p:nvPr/>
        </p:nvSpPr>
        <p:spPr>
          <a:xfrm>
            <a:off x="69678" y="132675"/>
            <a:ext cx="2888557"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１　秘密の概説</a:t>
            </a:r>
          </a:p>
        </p:txBody>
      </p:sp>
      <p:graphicFrame>
        <p:nvGraphicFramePr>
          <p:cNvPr id="20" name="表 19">
            <a:extLst>
              <a:ext uri="{FF2B5EF4-FFF2-40B4-BE49-F238E27FC236}">
                <a16:creationId xmlns:a16="http://schemas.microsoft.com/office/drawing/2014/main" id="{5170526C-44FF-4BA8-863D-FEDF48B79C35}"/>
              </a:ext>
            </a:extLst>
          </p:cNvPr>
          <p:cNvGraphicFramePr>
            <a:graphicFrameLocks noGrp="1"/>
          </p:cNvGraphicFramePr>
          <p:nvPr>
            <p:extLst>
              <p:ext uri="{D42A27DB-BD31-4B8C-83A1-F6EECF244321}">
                <p14:modId xmlns:p14="http://schemas.microsoft.com/office/powerpoint/2010/main" val="3805131460"/>
              </p:ext>
            </p:extLst>
          </p:nvPr>
        </p:nvGraphicFramePr>
        <p:xfrm>
          <a:off x="9972675" y="1630877"/>
          <a:ext cx="3522428" cy="4588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3480488783"/>
                    </a:ext>
                  </a:extLst>
                </a:gridCol>
                <a:gridCol w="3233150">
                  <a:extLst>
                    <a:ext uri="{9D8B030D-6E8A-4147-A177-3AD203B41FA5}">
                      <a16:colId xmlns:a16="http://schemas.microsoft.com/office/drawing/2014/main" val="3548046875"/>
                    </a:ext>
                  </a:extLst>
                </a:gridCol>
              </a:tblGrid>
              <a:tr h="141741">
                <a:tc>
                  <a:txBody>
                    <a:bodyPr/>
                    <a:lstStyle/>
                    <a:p>
                      <a:pPr algn="ctr" fontAlgn="ctr"/>
                      <a:r>
                        <a:rPr lang="en-US" altLang="ja-JP" sz="1000" u="none" strike="noStrike" dirty="0">
                          <a:effectLst/>
                        </a:rPr>
                        <a:t>24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特別防衛秘密／特定秘密／装備品等秘密に関する法律、政令、訓令、事務次官通達その他関係規則の条文の内容、解説が記載されているか。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221613068"/>
                  </a:ext>
                </a:extLst>
              </a:tr>
            </a:tbl>
          </a:graphicData>
        </a:graphic>
      </p:graphicFrame>
    </p:spTree>
    <p:extLst>
      <p:ext uri="{BB962C8B-B14F-4D97-AF65-F5344CB8AC3E}">
        <p14:creationId xmlns:p14="http://schemas.microsoft.com/office/powerpoint/2010/main" val="76894699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C4F96-F189-CC7A-039B-BD37B9F0ECA2}"/>
            </a:ext>
          </a:extLst>
        </p:cNvPr>
        <p:cNvGrpSpPr/>
        <p:nvPr/>
      </p:nvGrpSpPr>
      <p:grpSpPr>
        <a:xfrm>
          <a:off x="0" y="0"/>
          <a:ext cx="0" cy="0"/>
          <a:chOff x="0" y="0"/>
          <a:chExt cx="0" cy="0"/>
        </a:xfrm>
      </p:grpSpPr>
      <p:sp>
        <p:nvSpPr>
          <p:cNvPr id="9" name="テキスト ボックス 5">
            <a:extLst>
              <a:ext uri="{FF2B5EF4-FFF2-40B4-BE49-F238E27FC236}">
                <a16:creationId xmlns:a16="http://schemas.microsoft.com/office/drawing/2014/main" id="{8AF51A82-FC4A-8D07-C2BC-1FBA2958A554}"/>
              </a:ext>
            </a:extLst>
          </p:cNvPr>
          <p:cNvSpPr txBox="1">
            <a:spLocks noChangeArrowheads="1"/>
          </p:cNvSpPr>
          <p:nvPr/>
        </p:nvSpPr>
        <p:spPr bwMode="auto">
          <a:xfrm>
            <a:off x="75203" y="1881784"/>
            <a:ext cx="9776821" cy="2862322"/>
          </a:xfrm>
          <a:prstGeom prst="rect">
            <a:avLst/>
          </a:prstGeom>
          <a:noFill/>
          <a:ln w="9525">
            <a:solidFill>
              <a:sysClr val="window" lastClr="FFFF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marL="268288" indent="-268288" defTabSz="914400" eaLnBrk="1" hangingPunct="1">
              <a:defRPr/>
            </a:pPr>
            <a:r>
              <a:rPr lang="ja-JP" altLang="en-US" sz="2000" kern="0" dirty="0">
                <a:solidFill>
                  <a:srgbClr val="000514"/>
                </a:solidFill>
                <a:latin typeface="Meiryo UI" panose="020B0604030504040204" pitchFamily="50" charset="-128"/>
                <a:ea typeface="Meiryo UI" panose="020B0604030504040204" pitchFamily="50" charset="-128"/>
              </a:rPr>
              <a:t>①　「</a:t>
            </a:r>
            <a:r>
              <a:rPr lang="ja-JP" altLang="en-US" sz="2000" kern="0" dirty="0">
                <a:solidFill>
                  <a:prstClr val="black"/>
                </a:solidFill>
                <a:latin typeface="Meiryo UI" panose="020B0604030504040204" pitchFamily="50" charset="-128"/>
                <a:ea typeface="Meiryo UI" panose="020B0604030504040204" pitchFamily="50" charset="-128"/>
              </a:rPr>
              <a:t>装備品等秘密</a:t>
            </a:r>
            <a:r>
              <a:rPr lang="ja-JP" altLang="en-US" sz="2000" kern="0" dirty="0">
                <a:solidFill>
                  <a:srgbClr val="000514"/>
                </a:solidFill>
                <a:latin typeface="Meiryo UI" panose="020B0604030504040204" pitchFamily="50" charset="-128"/>
                <a:ea typeface="Meiryo UI" panose="020B0604030504040204" pitchFamily="50" charset="-128"/>
              </a:rPr>
              <a:t>」とは、装備品等又は自衛隊の使用する施設に関する情報であって、公になっていないもの（自衛隊法第五十九条第一項の規定により同法第二条第五項に規定する隊員が漏らしてはならないこととされる秘密に該当する情報に限る。）のうち、その漏えいが我が国の防衛上支障を与えるおそれがあるため特に秘匿することが必要であるもの。</a:t>
            </a:r>
            <a:endParaRPr lang="en-US" altLang="ja-JP" sz="2000" kern="0" dirty="0">
              <a:solidFill>
                <a:srgbClr val="000514"/>
              </a:solidFill>
              <a:latin typeface="Meiryo UI" panose="020B0604030504040204" pitchFamily="50" charset="-128"/>
              <a:ea typeface="Meiryo UI" panose="020B0604030504040204" pitchFamily="50" charset="-128"/>
            </a:endParaRPr>
          </a:p>
          <a:p>
            <a:pPr marL="268288" indent="-268288" defTabSz="914400" eaLnBrk="1" hangingPunct="1">
              <a:spcBef>
                <a:spcPts val="1200"/>
              </a:spcBef>
              <a:defRPr/>
            </a:pPr>
            <a:r>
              <a:rPr lang="ja-JP" altLang="en-US" sz="2000" kern="0" dirty="0">
                <a:solidFill>
                  <a:srgbClr val="000514"/>
                </a:solidFill>
                <a:latin typeface="Meiryo UI" panose="020B0604030504040204" pitchFamily="50" charset="-128"/>
                <a:ea typeface="Meiryo UI" panose="020B0604030504040204" pitchFamily="50" charset="-128"/>
              </a:rPr>
              <a:t>②　装備品等契約を締結した事業者に提供される際は、有効期間を定めた上で装備品等秘密の指定がされる。防衛大臣は必要に応じて装備品等秘密の指定期間を延長することができる。</a:t>
            </a:r>
            <a:endParaRPr lang="en-US" altLang="ja-JP" sz="2000" kern="0" dirty="0">
              <a:solidFill>
                <a:srgbClr val="000514"/>
              </a:solidFill>
              <a:latin typeface="Meiryo UI" panose="020B0604030504040204" pitchFamily="50" charset="-128"/>
              <a:ea typeface="Meiryo UI" panose="020B0604030504040204" pitchFamily="50" charset="-128"/>
            </a:endParaRPr>
          </a:p>
          <a:p>
            <a:pPr marL="268288" indent="-268288" defTabSz="914400" eaLnBrk="1" hangingPunct="1">
              <a:spcBef>
                <a:spcPts val="1200"/>
              </a:spcBef>
              <a:defRPr/>
            </a:pPr>
            <a:r>
              <a:rPr lang="ja-JP" altLang="en-US" sz="2000" kern="0" dirty="0">
                <a:solidFill>
                  <a:srgbClr val="000514"/>
                </a:solidFill>
                <a:latin typeface="Meiryo UI" panose="020B0604030504040204" pitchFamily="50" charset="-128"/>
                <a:ea typeface="Meiryo UI" panose="020B0604030504040204" pitchFamily="50" charset="-128"/>
              </a:rPr>
              <a:t>③　装備品等秘密が指定の要件を欠くに至った場合は、防衛大臣は装備品等秘密の指定を解除する。</a:t>
            </a:r>
            <a:endParaRPr lang="en-US" altLang="ja-JP" sz="2000" kern="0" dirty="0">
              <a:solidFill>
                <a:srgbClr val="000514"/>
              </a:solidFill>
              <a:latin typeface="Meiryo UI" panose="020B0604030504040204" pitchFamily="50" charset="-128"/>
              <a:ea typeface="Meiryo UI" panose="020B0604030504040204" pitchFamily="50" charset="-128"/>
            </a:endParaRPr>
          </a:p>
        </p:txBody>
      </p:sp>
      <p:sp>
        <p:nvSpPr>
          <p:cNvPr id="5" name="Text Box 2">
            <a:extLst>
              <a:ext uri="{FF2B5EF4-FFF2-40B4-BE49-F238E27FC236}">
                <a16:creationId xmlns:a16="http://schemas.microsoft.com/office/drawing/2014/main" id="{6199067F-BE83-49C5-189B-68811325186A}"/>
              </a:ext>
            </a:extLst>
          </p:cNvPr>
          <p:cNvSpPr txBox="1">
            <a:spLocks noChangeArrowheads="1"/>
          </p:cNvSpPr>
          <p:nvPr/>
        </p:nvSpPr>
        <p:spPr bwMode="auto">
          <a:xfrm>
            <a:off x="9352" y="749219"/>
            <a:ext cx="6089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（４）　防衛省が管理する秘密の種類、区分</a:t>
            </a:r>
          </a:p>
        </p:txBody>
      </p:sp>
      <p:sp>
        <p:nvSpPr>
          <p:cNvPr id="7" name="Text Box 2">
            <a:extLst>
              <a:ext uri="{FF2B5EF4-FFF2-40B4-BE49-F238E27FC236}">
                <a16:creationId xmlns:a16="http://schemas.microsoft.com/office/drawing/2014/main" id="{ADD2A6FB-FE27-1651-4BDC-ADCA8486C4D4}"/>
              </a:ext>
            </a:extLst>
          </p:cNvPr>
          <p:cNvSpPr txBox="1">
            <a:spLocks noChangeArrowheads="1"/>
          </p:cNvSpPr>
          <p:nvPr/>
        </p:nvSpPr>
        <p:spPr bwMode="auto">
          <a:xfrm>
            <a:off x="369565" y="1075590"/>
            <a:ext cx="77396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defTabSz="914400" eaLnBrk="1" fontAlgn="base" hangingPunct="1">
              <a:spcBef>
                <a:spcPct val="0"/>
              </a:spcBef>
              <a:spcAft>
                <a:spcPct val="0"/>
              </a:spcAft>
              <a:buNone/>
              <a:defRPr/>
            </a:pPr>
            <a:r>
              <a:rPr lang="ja-JP" altLang="en-US" sz="2400" dirty="0">
                <a:solidFill>
                  <a:prstClr val="black"/>
                </a:solidFill>
                <a:latin typeface="Meiryo UI" panose="020B0604030504040204" pitchFamily="50" charset="-128"/>
                <a:ea typeface="Meiryo UI" panose="020B0604030504040204" pitchFamily="50" charset="-128"/>
              </a:rPr>
              <a:t> オ　防衛省が管理する秘密の区分（</a:t>
            </a:r>
            <a:r>
              <a:rPr lang="ja-JP" altLang="en-US" sz="2400" dirty="0">
                <a:solidFill>
                  <a:srgbClr val="0000CC"/>
                </a:solidFill>
                <a:latin typeface="Meiryo UI" panose="020B0604030504040204" pitchFamily="50" charset="-128"/>
                <a:ea typeface="Meiryo UI" panose="020B0604030504040204" pitchFamily="50" charset="-128"/>
              </a:rPr>
              <a:t>装備品等秘密</a:t>
            </a:r>
            <a:r>
              <a:rPr lang="ja-JP" altLang="en-US" sz="2400" dirty="0">
                <a:solidFill>
                  <a:prstClr val="black"/>
                </a:solidFill>
                <a:latin typeface="Meiryo UI" panose="020B0604030504040204" pitchFamily="50" charset="-128"/>
                <a:ea typeface="Meiryo UI" panose="020B0604030504040204" pitchFamily="50" charset="-128"/>
              </a:rPr>
              <a:t>）</a:t>
            </a:r>
          </a:p>
        </p:txBody>
      </p:sp>
      <p:sp>
        <p:nvSpPr>
          <p:cNvPr id="10" name="スライド番号プレースホルダー 4">
            <a:extLst>
              <a:ext uri="{FF2B5EF4-FFF2-40B4-BE49-F238E27FC236}">
                <a16:creationId xmlns:a16="http://schemas.microsoft.com/office/drawing/2014/main" id="{9EE216A8-E612-413A-AC73-833D5577EF91}"/>
              </a:ext>
            </a:extLst>
          </p:cNvPr>
          <p:cNvSpPr txBox="1">
            <a:spLocks/>
          </p:cNvSpPr>
          <p:nvPr/>
        </p:nvSpPr>
        <p:spPr>
          <a:xfrm>
            <a:off x="9580415" y="6620585"/>
            <a:ext cx="249383" cy="20610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A937D1E1-288E-4A30-9AE5-BAF17551E3A4}" type="slidenum">
              <a:rPr kumimoji="1" lang="ja-JP" altLang="en-US" sz="1400">
                <a:latin typeface="Meiryo UI" panose="020B0604030504040204" pitchFamily="50" charset="-128"/>
                <a:ea typeface="Meiryo UI" panose="020B0604030504040204" pitchFamily="50" charset="-128"/>
              </a:rPr>
              <a:pPr algn="r"/>
              <a:t>9</a:t>
            </a:fld>
            <a:endParaRPr kumimoji="1" lang="ja-JP" altLang="en-US" sz="1400" dirty="0">
              <a:latin typeface="Meiryo UI" panose="020B0604030504040204" pitchFamily="50" charset="-128"/>
              <a:ea typeface="Meiryo UI" panose="020B0604030504040204" pitchFamily="50" charset="-128"/>
            </a:endParaRPr>
          </a:p>
        </p:txBody>
      </p:sp>
      <p:sp>
        <p:nvSpPr>
          <p:cNvPr id="11" name="Rectangle 2">
            <a:extLst>
              <a:ext uri="{FF2B5EF4-FFF2-40B4-BE49-F238E27FC236}">
                <a16:creationId xmlns:a16="http://schemas.microsoft.com/office/drawing/2014/main" id="{684EE7B6-0A39-4C87-ADE8-3D51F8AFE88B}"/>
              </a:ext>
            </a:extLst>
          </p:cNvPr>
          <p:cNvSpPr txBox="1">
            <a:spLocks noChangeArrowheads="1"/>
          </p:cNvSpPr>
          <p:nvPr/>
        </p:nvSpPr>
        <p:spPr>
          <a:xfrm>
            <a:off x="69678" y="132675"/>
            <a:ext cx="2888557" cy="476926"/>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400" dirty="0">
                <a:solidFill>
                  <a:prstClr val="white"/>
                </a:solidFill>
                <a:latin typeface="Meiryo UI" panose="020B0604030504040204" pitchFamily="50" charset="-128"/>
                <a:ea typeface="Meiryo UI" panose="020B0604030504040204" pitchFamily="50" charset="-128"/>
              </a:rPr>
              <a:t>１　秘密の概説</a:t>
            </a:r>
          </a:p>
        </p:txBody>
      </p:sp>
      <p:graphicFrame>
        <p:nvGraphicFramePr>
          <p:cNvPr id="12" name="表 11">
            <a:extLst>
              <a:ext uri="{FF2B5EF4-FFF2-40B4-BE49-F238E27FC236}">
                <a16:creationId xmlns:a16="http://schemas.microsoft.com/office/drawing/2014/main" id="{41ACABB5-6B99-4A16-9257-993D76EF996E}"/>
              </a:ext>
            </a:extLst>
          </p:cNvPr>
          <p:cNvGraphicFramePr>
            <a:graphicFrameLocks noGrp="1"/>
          </p:cNvGraphicFramePr>
          <p:nvPr>
            <p:extLst>
              <p:ext uri="{D42A27DB-BD31-4B8C-83A1-F6EECF244321}">
                <p14:modId xmlns:p14="http://schemas.microsoft.com/office/powerpoint/2010/main" val="3805131460"/>
              </p:ext>
            </p:extLst>
          </p:nvPr>
        </p:nvGraphicFramePr>
        <p:xfrm>
          <a:off x="9972675" y="1630877"/>
          <a:ext cx="3522428" cy="458811"/>
        </p:xfrm>
        <a:graphic>
          <a:graphicData uri="http://schemas.openxmlformats.org/drawingml/2006/table">
            <a:tbl>
              <a:tblPr>
                <a:tableStyleId>{5C22544A-7EE6-4342-B048-85BDC9FD1C3A}</a:tableStyleId>
              </a:tblPr>
              <a:tblGrid>
                <a:gridCol w="289278">
                  <a:extLst>
                    <a:ext uri="{9D8B030D-6E8A-4147-A177-3AD203B41FA5}">
                      <a16:colId xmlns:a16="http://schemas.microsoft.com/office/drawing/2014/main" val="3480488783"/>
                    </a:ext>
                  </a:extLst>
                </a:gridCol>
                <a:gridCol w="3233150">
                  <a:extLst>
                    <a:ext uri="{9D8B030D-6E8A-4147-A177-3AD203B41FA5}">
                      <a16:colId xmlns:a16="http://schemas.microsoft.com/office/drawing/2014/main" val="3548046875"/>
                    </a:ext>
                  </a:extLst>
                </a:gridCol>
              </a:tblGrid>
              <a:tr h="141741">
                <a:tc>
                  <a:txBody>
                    <a:bodyPr/>
                    <a:lstStyle/>
                    <a:p>
                      <a:pPr algn="ctr" fontAlgn="ctr"/>
                      <a:r>
                        <a:rPr lang="en-US" altLang="ja-JP" sz="1000" u="none" strike="noStrike" dirty="0">
                          <a:effectLst/>
                        </a:rPr>
                        <a:t>24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tc>
                  <a:txBody>
                    <a:bodyPr/>
                    <a:lstStyle/>
                    <a:p>
                      <a:pPr algn="l" fontAlgn="ctr"/>
                      <a:r>
                        <a:rPr lang="ja-JP" altLang="en-US" sz="1000" u="none" strike="noStrike" dirty="0">
                          <a:effectLst/>
                        </a:rPr>
                        <a:t>特別防衛秘密／特定秘密／装備品等秘密に関する法律、政令、訓令、事務次官通達その他関係規則の条文の内容、解説が記載されているか。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1611" marR="1611" marT="1611" marB="0" anchor="ctr"/>
                </a:tc>
                <a:extLst>
                  <a:ext uri="{0D108BD9-81ED-4DB2-BD59-A6C34878D82A}">
                    <a16:rowId xmlns:a16="http://schemas.microsoft.com/office/drawing/2014/main" val="3221613068"/>
                  </a:ext>
                </a:extLst>
              </a:tr>
            </a:tbl>
          </a:graphicData>
        </a:graphic>
      </p:graphicFrame>
    </p:spTree>
    <p:extLst>
      <p:ext uri="{BB962C8B-B14F-4D97-AF65-F5344CB8AC3E}">
        <p14:creationId xmlns:p14="http://schemas.microsoft.com/office/powerpoint/2010/main" val="4158150603"/>
      </p:ext>
    </p:extLst>
  </p:cSld>
  <p:clrMapOvr>
    <a:masterClrMapping/>
  </p:clrMapOvr>
  <p:transition/>
</p:sld>
</file>

<file path=ppt/theme/theme1.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13393</Words>
  <Application>Microsoft Office PowerPoint</Application>
  <PresentationFormat>A4 210 x 297 mm</PresentationFormat>
  <Paragraphs>957</Paragraphs>
  <Slides>59</Slides>
  <Notes>9</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59</vt:i4>
      </vt:variant>
    </vt:vector>
  </HeadingPairs>
  <TitlesOfParts>
    <vt:vector size="69" baseType="lpstr">
      <vt:lpstr>HG丸ｺﾞｼｯｸM-PRO</vt:lpstr>
      <vt:lpstr>Malgun Gothic Semilight</vt:lpstr>
      <vt:lpstr>Meiryo UI</vt:lpstr>
      <vt:lpstr>ＭＳ Ｐゴシック</vt:lpstr>
      <vt:lpstr>ＭＳ Ｐ明朝</vt:lpstr>
      <vt:lpstr>游ゴシック</vt:lpstr>
      <vt:lpstr>Arial</vt:lpstr>
      <vt:lpstr>Calibri</vt:lpstr>
      <vt:lpstr>Wingdings</vt:lpstr>
      <vt:lpstr>1_デザインの設定</vt:lpstr>
      <vt:lpstr>秘密保全教育資料（案）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2026-03-13T05:49:12Z</dcterms:created>
  <dcterms:modified xsi:type="dcterms:W3CDTF">2026-03-13T05:49:20Z</dcterms:modified>
</cp:coreProperties>
</file>