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"/>
  </p:notesMasterIdLst>
  <p:sldIdLst>
    <p:sldId id="259" r:id="rId2"/>
  </p:sldIdLst>
  <p:sldSz cx="16256000" cy="21674138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2B8A74B4-21D8-4849-A386-EC6F221E8A21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6827" userDrawn="1">
          <p15:clr>
            <a:srgbClr val="A4A3A4"/>
          </p15:clr>
        </p15:guide>
        <p15:guide id="2" pos="5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3300"/>
    <a:srgbClr val="4F81BD"/>
    <a:srgbClr val="FFCCFF"/>
    <a:srgbClr val="FFFFCC"/>
    <a:srgbClr val="00CC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77" autoAdjust="0"/>
    <p:restoredTop sz="92488" autoAdjust="0"/>
  </p:normalViewPr>
  <p:slideViewPr>
    <p:cSldViewPr>
      <p:cViewPr varScale="1">
        <p:scale>
          <a:sx n="37" d="100"/>
          <a:sy n="37" d="100"/>
        </p:scale>
        <p:origin x="3324" y="30"/>
      </p:cViewPr>
      <p:guideLst>
        <p:guide orient="horz" pos="6827"/>
        <p:guide pos="5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B3EAA-BCB7-4C69-B21F-2D0B27EAB0EC}" type="datetimeFigureOut">
              <a:rPr kumimoji="1" lang="ja-JP" altLang="en-US" smtClean="0"/>
              <a:t>2021/3/10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979613" y="739775"/>
            <a:ext cx="27765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40841-D4E5-42A9-8EB3-950C6B40E5F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7996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051" y="-26761"/>
            <a:ext cx="16301874" cy="21727660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9947" y="7599330"/>
            <a:ext cx="10358612" cy="5203000"/>
          </a:xfrm>
        </p:spPr>
        <p:txBody>
          <a:bodyPr anchor="b">
            <a:noAutofit/>
          </a:bodyPr>
          <a:lstStyle>
            <a:lvl1pPr algn="r">
              <a:defRPr sz="96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47" y="12802325"/>
            <a:ext cx="10358612" cy="3466658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81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8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1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4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6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9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2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2021/3/10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53258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733" y="1926590"/>
            <a:ext cx="11284825" cy="10756794"/>
          </a:xfrm>
        </p:spPr>
        <p:txBody>
          <a:bodyPr anchor="ctr">
            <a:normAutofit/>
          </a:bodyPr>
          <a:lstStyle>
            <a:lvl1pPr algn="l">
              <a:defRPr sz="7822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733" y="14128327"/>
            <a:ext cx="11284825" cy="4964895"/>
          </a:xfrm>
        </p:spPr>
        <p:txBody>
          <a:bodyPr anchor="ctr">
            <a:normAutofit/>
          </a:bodyPr>
          <a:lstStyle>
            <a:lvl1pPr marL="0" indent="0" algn="l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8128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2021/3/10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0735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7573" y="1926590"/>
            <a:ext cx="10794990" cy="9552676"/>
          </a:xfrm>
        </p:spPr>
        <p:txBody>
          <a:bodyPr anchor="ctr">
            <a:normAutofit/>
          </a:bodyPr>
          <a:lstStyle>
            <a:lvl1pPr algn="l">
              <a:defRPr sz="7822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57465" y="11479266"/>
            <a:ext cx="9635207" cy="120411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84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812810" indent="0">
              <a:buFontTx/>
              <a:buNone/>
              <a:defRPr/>
            </a:lvl2pPr>
            <a:lvl3pPr marL="1625620" indent="0">
              <a:buFontTx/>
              <a:buNone/>
              <a:defRPr/>
            </a:lvl3pPr>
            <a:lvl4pPr marL="2438430" indent="0">
              <a:buFontTx/>
              <a:buNone/>
              <a:defRPr/>
            </a:lvl4pPr>
            <a:lvl5pPr marL="3251241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731" y="14128327"/>
            <a:ext cx="11284827" cy="4964895"/>
          </a:xfrm>
        </p:spPr>
        <p:txBody>
          <a:bodyPr anchor="ctr">
            <a:normAutofit/>
          </a:bodyPr>
          <a:lstStyle>
            <a:lvl1pPr marL="0" indent="0" algn="l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8128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2021/3/10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58154" y="2497924"/>
            <a:ext cx="813012" cy="1848136"/>
          </a:xfrm>
          <a:prstGeom prst="rect">
            <a:avLst/>
          </a:prstGeom>
        </p:spPr>
        <p:txBody>
          <a:bodyPr vert="horz" lIns="162560" tIns="81280" rIns="162560" bIns="81280" rtlCol="0" anchor="ctr">
            <a:noAutofit/>
          </a:bodyPr>
          <a:lstStyle/>
          <a:p>
            <a:pPr lvl="0"/>
            <a:r>
              <a:rPr lang="en-US" sz="14222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995910" y="9122720"/>
            <a:ext cx="813012" cy="1848136"/>
          </a:xfrm>
          <a:prstGeom prst="rect">
            <a:avLst/>
          </a:prstGeom>
        </p:spPr>
        <p:txBody>
          <a:bodyPr vert="horz" lIns="162560" tIns="81280" rIns="162560" bIns="81280" rtlCol="0" anchor="ctr">
            <a:noAutofit/>
          </a:bodyPr>
          <a:lstStyle/>
          <a:p>
            <a:pPr lvl="0"/>
            <a:r>
              <a:rPr lang="en-US" sz="14222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1753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731" y="6105887"/>
            <a:ext cx="11284827" cy="8202735"/>
          </a:xfrm>
        </p:spPr>
        <p:txBody>
          <a:bodyPr anchor="b">
            <a:normAutofit/>
          </a:bodyPr>
          <a:lstStyle>
            <a:lvl1pPr algn="l">
              <a:defRPr sz="7822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731" y="14308623"/>
            <a:ext cx="11284827" cy="4784599"/>
          </a:xfrm>
        </p:spPr>
        <p:txBody>
          <a:bodyPr anchor="t">
            <a:normAutofit/>
          </a:bodyPr>
          <a:lstStyle>
            <a:lvl1pPr marL="0" indent="0" algn="l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8128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2021/3/10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2337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7573" y="1926590"/>
            <a:ext cx="10794990" cy="9552676"/>
          </a:xfrm>
        </p:spPr>
        <p:txBody>
          <a:bodyPr anchor="ctr">
            <a:normAutofit/>
          </a:bodyPr>
          <a:lstStyle>
            <a:lvl1pPr algn="l">
              <a:defRPr sz="7822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3728" y="12683384"/>
            <a:ext cx="11284828" cy="162523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42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812810" indent="0">
              <a:buFontTx/>
              <a:buNone/>
              <a:defRPr/>
            </a:lvl2pPr>
            <a:lvl3pPr marL="1625620" indent="0">
              <a:buFontTx/>
              <a:buNone/>
              <a:defRPr/>
            </a:lvl3pPr>
            <a:lvl4pPr marL="2438430" indent="0">
              <a:buFontTx/>
              <a:buNone/>
              <a:defRPr/>
            </a:lvl4pPr>
            <a:lvl5pPr marL="3251241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731" y="14308623"/>
            <a:ext cx="11284827" cy="4784599"/>
          </a:xfrm>
        </p:spPr>
        <p:txBody>
          <a:bodyPr anchor="t">
            <a:normAutofit/>
          </a:bodyPr>
          <a:lstStyle>
            <a:lvl1pPr marL="0" indent="0" algn="l">
              <a:buNone/>
              <a:defRPr sz="3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8128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2021/3/10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58154" y="2497924"/>
            <a:ext cx="813012" cy="1848136"/>
          </a:xfrm>
          <a:prstGeom prst="rect">
            <a:avLst/>
          </a:prstGeom>
        </p:spPr>
        <p:txBody>
          <a:bodyPr vert="horz" lIns="162560" tIns="81280" rIns="162560" bIns="81280" rtlCol="0" anchor="ctr">
            <a:noAutofit/>
          </a:bodyPr>
          <a:lstStyle/>
          <a:p>
            <a:pPr lvl="0"/>
            <a:r>
              <a:rPr lang="en-US" sz="14222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995910" y="9122720"/>
            <a:ext cx="813012" cy="1848136"/>
          </a:xfrm>
          <a:prstGeom prst="rect">
            <a:avLst/>
          </a:prstGeom>
        </p:spPr>
        <p:txBody>
          <a:bodyPr vert="horz" lIns="162560" tIns="81280" rIns="162560" bIns="81280" rtlCol="0" anchor="ctr">
            <a:noAutofit/>
          </a:bodyPr>
          <a:lstStyle/>
          <a:p>
            <a:pPr lvl="0"/>
            <a:r>
              <a:rPr lang="en-US" sz="14222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3973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4842" y="1926590"/>
            <a:ext cx="11273716" cy="9552676"/>
          </a:xfrm>
        </p:spPr>
        <p:txBody>
          <a:bodyPr anchor="ctr">
            <a:normAutofit/>
          </a:bodyPr>
          <a:lstStyle>
            <a:lvl1pPr algn="l">
              <a:defRPr sz="7822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3728" y="12683384"/>
            <a:ext cx="11284828" cy="162523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4267">
                <a:solidFill>
                  <a:schemeClr val="accent1"/>
                </a:solidFill>
              </a:defRPr>
            </a:lvl1pPr>
            <a:lvl2pPr marL="812810" indent="0">
              <a:buFontTx/>
              <a:buNone/>
              <a:defRPr/>
            </a:lvl2pPr>
            <a:lvl3pPr marL="1625620" indent="0">
              <a:buFontTx/>
              <a:buNone/>
              <a:defRPr/>
            </a:lvl3pPr>
            <a:lvl4pPr marL="2438430" indent="0">
              <a:buFontTx/>
              <a:buNone/>
              <a:defRPr/>
            </a:lvl4pPr>
            <a:lvl5pPr marL="3251241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731" y="14308623"/>
            <a:ext cx="11284827" cy="4784599"/>
          </a:xfrm>
        </p:spPr>
        <p:txBody>
          <a:bodyPr anchor="t">
            <a:normAutofit/>
          </a:bodyPr>
          <a:lstStyle>
            <a:lvl1pPr marL="0" indent="0" algn="l">
              <a:buNone/>
              <a:defRPr sz="3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8128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2021/3/10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74466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2021/3/10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12646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26333" y="1926591"/>
            <a:ext cx="1740110" cy="16596774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3731" y="1926591"/>
            <a:ext cx="9235602" cy="1659677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2021/3/10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9328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2021/3/10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4744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731" y="8535870"/>
            <a:ext cx="11284827" cy="5772757"/>
          </a:xfrm>
        </p:spPr>
        <p:txBody>
          <a:bodyPr anchor="b"/>
          <a:lstStyle>
            <a:lvl1pPr algn="l">
              <a:defRPr sz="7111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731" y="14308622"/>
            <a:ext cx="11284827" cy="2719223"/>
          </a:xfrm>
        </p:spPr>
        <p:txBody>
          <a:bodyPr anchor="t"/>
          <a:lstStyle>
            <a:lvl1pPr marL="0" indent="0" algn="l">
              <a:buNone/>
              <a:defRPr sz="355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8128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2021/3/10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2347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733" y="1926590"/>
            <a:ext cx="11284825" cy="417427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3734" y="6828362"/>
            <a:ext cx="5489972" cy="12264857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44"/>
            </a:lvl2pPr>
            <a:lvl3pPr>
              <a:defRPr sz="2489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78585" y="6828366"/>
            <a:ext cx="5489973" cy="1226486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44"/>
            </a:lvl2pPr>
            <a:lvl3pPr>
              <a:defRPr sz="2489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2021/3/10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41902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733" y="1926590"/>
            <a:ext cx="11284823" cy="4174278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732" y="6829607"/>
            <a:ext cx="5494528" cy="1821228"/>
          </a:xfrm>
        </p:spPr>
        <p:txBody>
          <a:bodyPr anchor="b">
            <a:noAutofit/>
          </a:bodyPr>
          <a:lstStyle>
            <a:lvl1pPr marL="0" indent="0">
              <a:buNone/>
              <a:defRPr sz="4267" b="0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3732" y="8650839"/>
            <a:ext cx="5494528" cy="1044238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74027" y="6829607"/>
            <a:ext cx="5494528" cy="1821228"/>
          </a:xfrm>
        </p:spPr>
        <p:txBody>
          <a:bodyPr anchor="b">
            <a:noAutofit/>
          </a:bodyPr>
          <a:lstStyle>
            <a:lvl1pPr marL="0" indent="0">
              <a:buNone/>
              <a:defRPr sz="4267" b="0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74027" y="8650839"/>
            <a:ext cx="5494528" cy="1044238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2021/3/10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1731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732" y="1926590"/>
            <a:ext cx="11284825" cy="417427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2021/3/10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5364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2021/3/10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419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731" y="4736213"/>
            <a:ext cx="4960324" cy="4040485"/>
          </a:xfrm>
        </p:spPr>
        <p:txBody>
          <a:bodyPr anchor="b">
            <a:normAutofit/>
          </a:bodyPr>
          <a:lstStyle>
            <a:lvl1pPr>
              <a:defRPr sz="355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48934" y="1627379"/>
            <a:ext cx="6019621" cy="17465844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3731" y="8776697"/>
            <a:ext cx="4960324" cy="8167936"/>
          </a:xfrm>
        </p:spPr>
        <p:txBody>
          <a:bodyPr>
            <a:normAutofit/>
          </a:bodyPr>
          <a:lstStyle>
            <a:lvl1pPr marL="0" indent="0">
              <a:buNone/>
              <a:defRPr sz="2489"/>
            </a:lvl1pPr>
            <a:lvl2pPr marL="609608" indent="0">
              <a:buNone/>
              <a:defRPr sz="1867"/>
            </a:lvl2pPr>
            <a:lvl3pPr marL="1219215" indent="0">
              <a:buNone/>
              <a:defRPr sz="1600"/>
            </a:lvl3pPr>
            <a:lvl4pPr marL="1828823" indent="0">
              <a:buNone/>
              <a:defRPr sz="1333"/>
            </a:lvl4pPr>
            <a:lvl5pPr marL="2438430" indent="0">
              <a:buNone/>
              <a:defRPr sz="1333"/>
            </a:lvl5pPr>
            <a:lvl6pPr marL="3048038" indent="0">
              <a:buNone/>
              <a:defRPr sz="1333"/>
            </a:lvl6pPr>
            <a:lvl7pPr marL="3657646" indent="0">
              <a:buNone/>
              <a:defRPr sz="1333"/>
            </a:lvl7pPr>
            <a:lvl8pPr marL="4267253" indent="0">
              <a:buNone/>
              <a:defRPr sz="1333"/>
            </a:lvl8pPr>
            <a:lvl9pPr marL="4876861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2021/3/10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84946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732" y="15171897"/>
            <a:ext cx="11284825" cy="1791128"/>
          </a:xfrm>
        </p:spPr>
        <p:txBody>
          <a:bodyPr anchor="b">
            <a:normAutofit/>
          </a:bodyPr>
          <a:lstStyle>
            <a:lvl1pPr algn="l">
              <a:defRPr sz="4267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83732" y="1926590"/>
            <a:ext cx="11284825" cy="12154072"/>
          </a:xfrm>
        </p:spPr>
        <p:txBody>
          <a:bodyPr anchor="t">
            <a:normAutofit/>
          </a:bodyPr>
          <a:lstStyle>
            <a:lvl1pPr marL="0" indent="0" algn="ctr">
              <a:buNone/>
              <a:defRPr sz="2844"/>
            </a:lvl1pPr>
            <a:lvl2pPr marL="812810" indent="0">
              <a:buNone/>
              <a:defRPr sz="2844"/>
            </a:lvl2pPr>
            <a:lvl3pPr marL="1625620" indent="0">
              <a:buNone/>
              <a:defRPr sz="2844"/>
            </a:lvl3pPr>
            <a:lvl4pPr marL="2438430" indent="0">
              <a:buNone/>
              <a:defRPr sz="2844"/>
            </a:lvl4pPr>
            <a:lvl5pPr marL="3251241" indent="0">
              <a:buNone/>
              <a:defRPr sz="2844"/>
            </a:lvl5pPr>
            <a:lvl6pPr marL="4064051" indent="0">
              <a:buNone/>
              <a:defRPr sz="2844"/>
            </a:lvl6pPr>
            <a:lvl7pPr marL="4876861" indent="0">
              <a:buNone/>
              <a:defRPr sz="2844"/>
            </a:lvl7pPr>
            <a:lvl8pPr marL="5689671" indent="0">
              <a:buNone/>
              <a:defRPr sz="2844"/>
            </a:lvl8pPr>
            <a:lvl9pPr marL="6502481" indent="0">
              <a:buNone/>
              <a:defRPr sz="2844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3732" y="16963025"/>
            <a:ext cx="11284825" cy="2130197"/>
          </a:xfrm>
        </p:spPr>
        <p:txBody>
          <a:bodyPr>
            <a:normAutofit/>
          </a:bodyPr>
          <a:lstStyle>
            <a:lvl1pPr marL="0" indent="0">
              <a:buNone/>
              <a:defRPr sz="2133"/>
            </a:lvl1pPr>
            <a:lvl2pPr marL="812810" indent="0">
              <a:buNone/>
              <a:defRPr sz="2133"/>
            </a:lvl2pPr>
            <a:lvl3pPr marL="1625620" indent="0">
              <a:buNone/>
              <a:defRPr sz="1778"/>
            </a:lvl3pPr>
            <a:lvl4pPr marL="2438430" indent="0">
              <a:buNone/>
              <a:defRPr sz="1600"/>
            </a:lvl4pPr>
            <a:lvl5pPr marL="3251241" indent="0">
              <a:buNone/>
              <a:defRPr sz="1600"/>
            </a:lvl5pPr>
            <a:lvl6pPr marL="4064051" indent="0">
              <a:buNone/>
              <a:defRPr sz="1600"/>
            </a:lvl6pPr>
            <a:lvl7pPr marL="4876861" indent="0">
              <a:buNone/>
              <a:defRPr sz="1600"/>
            </a:lvl7pPr>
            <a:lvl8pPr marL="5689671" indent="0">
              <a:buNone/>
              <a:defRPr sz="1600"/>
            </a:lvl8pPr>
            <a:lvl9pPr marL="6502481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2021/3/10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282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052" y="-26761"/>
            <a:ext cx="16301876" cy="21727660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3733" y="1926590"/>
            <a:ext cx="11284823" cy="41742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732" y="6828366"/>
            <a:ext cx="11284825" cy="122648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609347" y="19093226"/>
            <a:ext cx="1216235" cy="1153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2021/3/10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3732" y="19093226"/>
            <a:ext cx="8218619" cy="1153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7202" y="19093226"/>
            <a:ext cx="911356" cy="1153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accent1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774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812810" rtl="0" eaLnBrk="1" latinLnBrk="0" hangingPunct="1">
        <a:spcBef>
          <a:spcPct val="0"/>
        </a:spcBef>
        <a:buNone/>
        <a:defRPr kumimoji="1" sz="64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609608" indent="-609608" algn="l" defTabSz="812810" rtl="0" eaLnBrk="1" latinLnBrk="0" hangingPunct="1">
        <a:spcBef>
          <a:spcPts val="17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320817" indent="-508006" algn="l" defTabSz="812810" rtl="0" eaLnBrk="1" latinLnBrk="0" hangingPunct="1">
        <a:spcBef>
          <a:spcPts val="17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284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2032025" indent="-406405" algn="l" defTabSz="812810" rtl="0" eaLnBrk="1" latinLnBrk="0" hangingPunct="1">
        <a:spcBef>
          <a:spcPts val="17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248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844836" indent="-406405" algn="l" defTabSz="812810" rtl="0" eaLnBrk="1" latinLnBrk="0" hangingPunct="1">
        <a:spcBef>
          <a:spcPts val="17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21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3657646" indent="-406405" algn="l" defTabSz="812810" rtl="0" eaLnBrk="1" latinLnBrk="0" hangingPunct="1">
        <a:spcBef>
          <a:spcPts val="17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21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4470456" indent="-406405" algn="l" defTabSz="812810" rtl="0" eaLnBrk="1" latinLnBrk="0" hangingPunct="1">
        <a:spcBef>
          <a:spcPts val="17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21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5283266" indent="-406405" algn="l" defTabSz="812810" rtl="0" eaLnBrk="1" latinLnBrk="0" hangingPunct="1">
        <a:spcBef>
          <a:spcPts val="17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21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6096076" indent="-406405" algn="l" defTabSz="812810" rtl="0" eaLnBrk="1" latinLnBrk="0" hangingPunct="1">
        <a:spcBef>
          <a:spcPts val="17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21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6908886" indent="-406405" algn="l" defTabSz="812810" rtl="0" eaLnBrk="1" latinLnBrk="0" hangingPunct="1">
        <a:spcBef>
          <a:spcPts val="17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21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281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81281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81281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81281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81281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81281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81281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81281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81281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od.go.jp/msdf/bukei/keijiban/kokoroe2021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49813" y="556622"/>
            <a:ext cx="11986699" cy="2302070"/>
          </a:xfrm>
        </p:spPr>
        <p:txBody>
          <a:bodyPr>
            <a:normAutofit/>
          </a:bodyPr>
          <a:lstStyle/>
          <a:p>
            <a:r>
              <a:rPr kumimoji="1" lang="ja-JP" altLang="en-US" sz="4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令和</a:t>
            </a:r>
            <a:r>
              <a:rPr lang="ja-JP" altLang="en-US" sz="4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３年４月１日から、契約に係る提出書類の一部において、押印の省略が可能となります。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12977" y="1885839"/>
            <a:ext cx="12409189" cy="2196244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kumimoji="1" lang="ja-JP" altLang="en-US" sz="2800" dirty="0"/>
              <a:t>テレ</a:t>
            </a:r>
            <a:r>
              <a:rPr lang="ja-JP" altLang="en-US" sz="2800" dirty="0"/>
              <a:t>ワークの推進等の情勢に合わせ、海上自衛隊の契約に係る提出書類の一部について、押印省略や、電子メールでの提出を認めることとしました。</a:t>
            </a:r>
            <a:endParaRPr kumimoji="1" lang="en-US" altLang="ja-JP" sz="2800" dirty="0"/>
          </a:p>
          <a:p>
            <a:pPr>
              <a:spcBef>
                <a:spcPts val="0"/>
              </a:spcBef>
            </a:pPr>
            <a:r>
              <a:rPr lang="ja-JP" altLang="en-US" sz="2800" dirty="0"/>
              <a:t>押印省略や電子メールでの提出が可能となる書類名とその条件は、以下に示すとおりです。</a:t>
            </a:r>
            <a:r>
              <a:rPr lang="en-US" altLang="ja-JP" sz="2800" dirty="0">
                <a:solidFill>
                  <a:srgbClr val="3333FF"/>
                </a:solidFill>
              </a:rPr>
              <a:t>※</a:t>
            </a:r>
            <a:r>
              <a:rPr lang="ja-JP" altLang="en-US" sz="2800" dirty="0">
                <a:solidFill>
                  <a:srgbClr val="3333FF"/>
                </a:solidFill>
              </a:rPr>
              <a:t>１</a:t>
            </a:r>
            <a:endParaRPr lang="en-US" altLang="ja-JP" sz="2800" dirty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ja-JP" altLang="en-US" sz="2800" dirty="0"/>
              <a:t>押印省略は義務ではありません。</a:t>
            </a:r>
            <a:endParaRPr lang="en-US" altLang="ja-JP" sz="2800" dirty="0"/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2800" dirty="0"/>
              <a:t>　　デメリットも御認識の上、ご判断下さい。</a:t>
            </a:r>
            <a:r>
              <a:rPr lang="en-US" altLang="ja-JP" sz="2800" dirty="0">
                <a:solidFill>
                  <a:srgbClr val="3333FF"/>
                </a:solidFill>
              </a:rPr>
              <a:t>※</a:t>
            </a:r>
            <a:r>
              <a:rPr lang="ja-JP" altLang="en-US" sz="2800" dirty="0">
                <a:solidFill>
                  <a:srgbClr val="3333FF"/>
                </a:solidFill>
              </a:rPr>
              <a:t>２</a:t>
            </a:r>
            <a:endParaRPr lang="en-US" altLang="ja-JP" sz="2800" dirty="0">
              <a:solidFill>
                <a:srgbClr val="3333FF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ja-JP" sz="2800" dirty="0">
              <a:solidFill>
                <a:srgbClr val="3333FF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ja-JP" sz="2800" dirty="0">
              <a:solidFill>
                <a:srgbClr val="3333FF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ja-JP" sz="2800" dirty="0">
              <a:solidFill>
                <a:srgbClr val="3333FF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altLang="ja-JP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altLang="ja-JP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altLang="ja-JP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altLang="ja-JP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altLang="ja-JP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altLang="ja-JP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altLang="ja-JP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altLang="ja-JP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altLang="ja-JP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altLang="ja-JP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altLang="ja-JP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altLang="ja-JP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altLang="ja-JP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altLang="ja-JP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altLang="ja-JP" dirty="0"/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endParaRPr lang="en-US" altLang="ja-JP" sz="2800" dirty="0"/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2800" dirty="0">
                <a:solidFill>
                  <a:srgbClr val="3333FF"/>
                </a:solidFill>
                <a:latin typeface="+mj-ea"/>
                <a:ea typeface="+mj-ea"/>
              </a:rPr>
              <a:t>　</a:t>
            </a:r>
            <a:r>
              <a:rPr lang="en-US" altLang="ja-JP" sz="2800" dirty="0">
                <a:solidFill>
                  <a:srgbClr val="3333FF"/>
                </a:solidFill>
                <a:latin typeface="+mj-ea"/>
                <a:ea typeface="+mj-ea"/>
              </a:rPr>
              <a:t>※</a:t>
            </a:r>
            <a:r>
              <a:rPr lang="ja-JP" altLang="en-US" sz="2800" dirty="0">
                <a:solidFill>
                  <a:srgbClr val="3333FF"/>
                </a:solidFill>
                <a:latin typeface="+mj-ea"/>
                <a:ea typeface="+mj-ea"/>
              </a:rPr>
              <a:t>１　ここには、「海上自衛隊契約規則の実施に関する細部の一部変更に</a:t>
            </a:r>
            <a:endParaRPr lang="en-US" altLang="ja-JP" sz="2800" dirty="0">
              <a:solidFill>
                <a:srgbClr val="3333FF"/>
              </a:solidFill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2800" dirty="0">
                <a:solidFill>
                  <a:srgbClr val="3333FF"/>
                </a:solidFill>
                <a:latin typeface="+mj-ea"/>
                <a:ea typeface="+mj-ea"/>
              </a:rPr>
              <a:t>　　　ついて（</a:t>
            </a:r>
            <a:r>
              <a:rPr lang="ja-JP" altLang="ja-JP" sz="2800" dirty="0">
                <a:solidFill>
                  <a:srgbClr val="3333FF"/>
                </a:solidFill>
              </a:rPr>
              <a:t>海幕経第１８３号</a:t>
            </a:r>
            <a:r>
              <a:rPr lang="ja-JP" altLang="en-US" sz="2800" dirty="0">
                <a:solidFill>
                  <a:srgbClr val="3333FF"/>
                </a:solidFill>
              </a:rPr>
              <a:t>。</a:t>
            </a:r>
            <a:r>
              <a:rPr lang="ja-JP" altLang="ja-JP" sz="2800" dirty="0">
                <a:solidFill>
                  <a:srgbClr val="3333FF"/>
                </a:solidFill>
              </a:rPr>
              <a:t>２７．３．１８）</a:t>
            </a:r>
            <a:r>
              <a:rPr lang="ja-JP" altLang="en-US" sz="2800" dirty="0">
                <a:solidFill>
                  <a:srgbClr val="3333FF"/>
                </a:solidFill>
              </a:rPr>
              <a:t>別冊第１にて規定する</a:t>
            </a:r>
            <a:endParaRPr lang="en-US" altLang="ja-JP" sz="2800" dirty="0">
              <a:solidFill>
                <a:srgbClr val="3333FF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2800" dirty="0">
                <a:solidFill>
                  <a:srgbClr val="3333FF"/>
                </a:solidFill>
              </a:rPr>
              <a:t>　　　様式のみ記載しましたが、他の様式についても、押印省略を可とすべ</a:t>
            </a:r>
            <a:endParaRPr lang="en-US" altLang="ja-JP" sz="2800" dirty="0">
              <a:solidFill>
                <a:srgbClr val="3333FF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2800" dirty="0">
                <a:solidFill>
                  <a:srgbClr val="3333FF"/>
                </a:solidFill>
              </a:rPr>
              <a:t>　　　く、随時規則を改正してまいります。</a:t>
            </a:r>
            <a:endParaRPr lang="en-US" altLang="ja-JP" sz="2800" dirty="0">
              <a:solidFill>
                <a:srgbClr val="3333FF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2800" dirty="0">
                <a:solidFill>
                  <a:srgbClr val="3333FF"/>
                </a:solidFill>
                <a:latin typeface="+mj-ea"/>
                <a:ea typeface="+mj-ea"/>
              </a:rPr>
              <a:t>　</a:t>
            </a:r>
            <a:r>
              <a:rPr lang="en-US" altLang="ja-JP" sz="2800" dirty="0">
                <a:solidFill>
                  <a:srgbClr val="3333FF"/>
                </a:solidFill>
                <a:latin typeface="+mj-ea"/>
                <a:ea typeface="+mj-ea"/>
              </a:rPr>
              <a:t>※</a:t>
            </a:r>
            <a:r>
              <a:rPr lang="ja-JP" altLang="en-US" sz="2800" dirty="0">
                <a:solidFill>
                  <a:srgbClr val="3333FF"/>
                </a:solidFill>
                <a:latin typeface="+mj-ea"/>
                <a:ea typeface="+mj-ea"/>
              </a:rPr>
              <a:t>２　例：押印省略の場合は捨印が使えなくなるため、書類に誤記があっ</a:t>
            </a:r>
            <a:endParaRPr lang="en-US" altLang="ja-JP" sz="2800" dirty="0">
              <a:solidFill>
                <a:srgbClr val="3333FF"/>
              </a:solidFill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2800" dirty="0">
                <a:solidFill>
                  <a:srgbClr val="3333FF"/>
                </a:solidFill>
                <a:latin typeface="+mj-ea"/>
                <a:ea typeface="+mj-ea"/>
              </a:rPr>
              <a:t>　　　　　</a:t>
            </a:r>
            <a:r>
              <a:rPr lang="ja-JP" altLang="en-US" sz="2800" dirty="0" err="1">
                <a:solidFill>
                  <a:srgbClr val="3333FF"/>
                </a:solidFill>
                <a:latin typeface="+mj-ea"/>
                <a:ea typeface="+mj-ea"/>
              </a:rPr>
              <a:t>た</a:t>
            </a:r>
            <a:r>
              <a:rPr lang="ja-JP" altLang="en-US" sz="2800" dirty="0">
                <a:solidFill>
                  <a:srgbClr val="3333FF"/>
                </a:solidFill>
                <a:latin typeface="+mj-ea"/>
                <a:ea typeface="+mj-ea"/>
              </a:rPr>
              <a:t>場合は再提出となります。</a:t>
            </a:r>
            <a:endParaRPr lang="en-US" altLang="ja-JP" sz="2800" dirty="0">
              <a:solidFill>
                <a:srgbClr val="3333FF"/>
              </a:solidFill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2800" dirty="0">
                <a:solidFill>
                  <a:srgbClr val="3333FF"/>
                </a:solidFill>
                <a:latin typeface="+mj-ea"/>
                <a:ea typeface="+mj-ea"/>
              </a:rPr>
              <a:t>　</a:t>
            </a:r>
            <a:r>
              <a:rPr lang="en-US" altLang="ja-JP" sz="2800" dirty="0">
                <a:solidFill>
                  <a:srgbClr val="3333FF"/>
                </a:solidFill>
                <a:latin typeface="+mj-ea"/>
                <a:ea typeface="+mj-ea"/>
              </a:rPr>
              <a:t>※</a:t>
            </a:r>
            <a:r>
              <a:rPr lang="ja-JP" altLang="en-US" sz="2800" dirty="0">
                <a:solidFill>
                  <a:srgbClr val="3333FF"/>
                </a:solidFill>
                <a:latin typeface="+mj-ea"/>
                <a:ea typeface="+mj-ea"/>
              </a:rPr>
              <a:t>３　請書の押印を省略する際、収入印紙の消印は署名でお願いします。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en-US" altLang="ja-JP" sz="2800" dirty="0">
                <a:solidFill>
                  <a:srgbClr val="3333FF"/>
                </a:solidFill>
                <a:hlinkClick r:id="rId2"/>
              </a:rPr>
              <a:t>https://www.mod.go.jp/msdf/bukei/keijiban/kokoroe2021.pdf</a:t>
            </a:r>
            <a:endParaRPr lang="en-US" altLang="ja-JP" sz="2800" dirty="0">
              <a:solidFill>
                <a:srgbClr val="3333FF"/>
              </a:solidFill>
            </a:endParaRPr>
          </a:p>
          <a:p>
            <a:pPr marL="0" indent="0">
              <a:buNone/>
            </a:pPr>
            <a:r>
              <a:rPr lang="ja-JP" altLang="en-US" sz="2800" dirty="0"/>
              <a:t>　　（海上自衛隊調達ＨＰ）</a:t>
            </a: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2800" dirty="0">
                <a:solidFill>
                  <a:srgbClr val="3333FF"/>
                </a:solidFill>
              </a:rPr>
              <a:t>　</a:t>
            </a:r>
            <a:endParaRPr lang="en-US" altLang="ja-JP" sz="2800" dirty="0">
              <a:solidFill>
                <a:srgbClr val="3333FF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2800" dirty="0"/>
              <a:t>　　　</a:t>
            </a:r>
            <a:endParaRPr lang="en-US" altLang="ja-JP" dirty="0"/>
          </a:p>
        </p:txBody>
      </p:sp>
      <p:sp>
        <p:nvSpPr>
          <p:cNvPr id="5" name="正方形/長方形 4"/>
          <p:cNvSpPr/>
          <p:nvPr/>
        </p:nvSpPr>
        <p:spPr>
          <a:xfrm>
            <a:off x="423144" y="79709"/>
            <a:ext cx="88444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/>
              <a:t>一部の提出書類における押印省略について（掲示用）</a:t>
            </a:r>
            <a:endParaRPr lang="en-US" altLang="ja-JP" sz="2400" dirty="0"/>
          </a:p>
        </p:txBody>
      </p:sp>
      <p:sp>
        <p:nvSpPr>
          <p:cNvPr id="6" name="正方形/長方形 5"/>
          <p:cNvSpPr/>
          <p:nvPr/>
        </p:nvSpPr>
        <p:spPr>
          <a:xfrm>
            <a:off x="13022166" y="273360"/>
            <a:ext cx="33843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/>
              <a:t>令和３年３月５日</a:t>
            </a:r>
            <a:endParaRPr lang="en-US" altLang="ja-JP" sz="2400" dirty="0"/>
          </a:p>
          <a:p>
            <a:r>
              <a:rPr lang="ja-JP" altLang="en-US" sz="2400" dirty="0"/>
              <a:t>海上幕僚監部経理課</a:t>
            </a:r>
            <a:endParaRPr lang="en-US" altLang="ja-JP" sz="2400" dirty="0"/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23024"/>
              </p:ext>
            </p:extLst>
          </p:nvPr>
        </p:nvGraphicFramePr>
        <p:xfrm>
          <a:off x="855192" y="4924386"/>
          <a:ext cx="13681520" cy="12421112"/>
        </p:xfrm>
        <a:graphic>
          <a:graphicData uri="http://schemas.openxmlformats.org/drawingml/2006/table">
            <a:tbl>
              <a:tblPr firstRow="1" firstCol="1" bandRow="1"/>
              <a:tblGrid>
                <a:gridCol w="5025836">
                  <a:extLst>
                    <a:ext uri="{9D8B030D-6E8A-4147-A177-3AD203B41FA5}">
                      <a16:colId xmlns:a16="http://schemas.microsoft.com/office/drawing/2014/main" val="3280851480"/>
                    </a:ext>
                  </a:extLst>
                </a:gridCol>
                <a:gridCol w="1711255">
                  <a:extLst>
                    <a:ext uri="{9D8B030D-6E8A-4147-A177-3AD203B41FA5}">
                      <a16:colId xmlns:a16="http://schemas.microsoft.com/office/drawing/2014/main" val="1830716979"/>
                    </a:ext>
                  </a:extLst>
                </a:gridCol>
                <a:gridCol w="1711255">
                  <a:extLst>
                    <a:ext uri="{9D8B030D-6E8A-4147-A177-3AD203B41FA5}">
                      <a16:colId xmlns:a16="http://schemas.microsoft.com/office/drawing/2014/main" val="497672752"/>
                    </a:ext>
                  </a:extLst>
                </a:gridCol>
                <a:gridCol w="5233174">
                  <a:extLst>
                    <a:ext uri="{9D8B030D-6E8A-4147-A177-3AD203B41FA5}">
                      <a16:colId xmlns:a16="http://schemas.microsoft.com/office/drawing/2014/main" val="2517848540"/>
                    </a:ext>
                  </a:extLst>
                </a:gridCol>
              </a:tblGrid>
              <a:tr h="9478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提出書類名</a:t>
                      </a:r>
                      <a:endParaRPr lang="ja-JP" sz="2800" dirty="0">
                        <a:solidFill>
                          <a:srgbClr val="3333FF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押印省略</a:t>
                      </a:r>
                      <a:endParaRPr lang="ja-JP" sz="2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電子メール</a:t>
                      </a:r>
                      <a:endParaRPr lang="ja-JP" sz="24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による提出</a:t>
                      </a:r>
                      <a:endParaRPr lang="ja-JP" sz="24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800" baseline="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 </a:t>
                      </a:r>
                      <a:r>
                        <a:rPr lang="ja-JP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押印</a:t>
                      </a:r>
                      <a:r>
                        <a:rPr lang="ja-JP" altLang="en-US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を省略する場合</a:t>
                      </a:r>
                      <a:r>
                        <a:rPr lang="ja-JP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の条件</a:t>
                      </a:r>
                      <a:endParaRPr lang="ja-JP" sz="2800" dirty="0">
                        <a:solidFill>
                          <a:srgbClr val="3333FF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830273"/>
                  </a:ext>
                </a:extLst>
              </a:tr>
              <a:tr h="526471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  <a:spcAft>
                          <a:spcPts val="0"/>
                        </a:spcAft>
                      </a:pPr>
                      <a:r>
                        <a:rPr lang="ja-JP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同等品承認申請書</a:t>
                      </a:r>
                      <a:endParaRPr lang="ja-JP" sz="2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可</a:t>
                      </a:r>
                      <a:endParaRPr lang="ja-JP" sz="2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可</a:t>
                      </a:r>
                      <a:endParaRPr lang="ja-JP" sz="2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  <a:spcAft>
                          <a:spcPts val="0"/>
                        </a:spcAft>
                      </a:pPr>
                      <a:r>
                        <a:rPr lang="ja-JP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不要</a:t>
                      </a:r>
                      <a:endParaRPr lang="ja-JP" sz="2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332016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  <a:spcAft>
                          <a:spcPts val="0"/>
                        </a:spcAft>
                      </a:pPr>
                      <a:r>
                        <a:rPr lang="ja-JP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入札・見積書</a:t>
                      </a:r>
                      <a:endParaRPr lang="ja-JP" sz="2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可</a:t>
                      </a:r>
                      <a:endParaRPr lang="ja-JP" sz="2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不可</a:t>
                      </a:r>
                      <a:endParaRPr lang="ja-JP" sz="2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官側による書類提出者の氏名、所属、所属連絡先の記録</a:t>
                      </a:r>
                      <a:endParaRPr lang="ja-JP" sz="2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021113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  <a:spcAft>
                          <a:spcPts val="0"/>
                        </a:spcAft>
                      </a:pPr>
                      <a:r>
                        <a:rPr lang="ja-JP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請</a:t>
                      </a:r>
                      <a:r>
                        <a:rPr lang="ja-JP" altLang="en-US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　</a:t>
                      </a:r>
                      <a:r>
                        <a:rPr lang="ja-JP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書</a:t>
                      </a:r>
                      <a:r>
                        <a:rPr lang="ja-JP" altLang="en-US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2800" dirty="0">
                          <a:solidFill>
                            <a:srgbClr val="3333FF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※</a:t>
                      </a:r>
                      <a:r>
                        <a:rPr lang="ja-JP" altLang="en-US" sz="2800" dirty="0">
                          <a:solidFill>
                            <a:srgbClr val="3333FF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３</a:t>
                      </a:r>
                      <a:endParaRPr lang="ja-JP" sz="2800" dirty="0">
                        <a:solidFill>
                          <a:srgbClr val="3333FF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可</a:t>
                      </a:r>
                      <a:endParaRPr lang="ja-JP" sz="2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不可</a:t>
                      </a:r>
                      <a:endParaRPr lang="ja-JP" sz="2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官側による書類提出者の氏名、所属、所属連絡先の記録</a:t>
                      </a:r>
                      <a:endParaRPr lang="ja-JP" altLang="ja-JP" sz="2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774113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  <a:spcAft>
                          <a:spcPts val="0"/>
                        </a:spcAft>
                      </a:pPr>
                      <a:r>
                        <a:rPr lang="ja-JP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契約に関する変更届</a:t>
                      </a:r>
                      <a:endParaRPr lang="ja-JP" sz="2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可</a:t>
                      </a:r>
                      <a:endParaRPr lang="ja-JP" sz="2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可</a:t>
                      </a:r>
                      <a:endParaRPr lang="ja-JP" sz="2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官側による書類提出者の氏名、所属、所属連絡先の記録</a:t>
                      </a:r>
                      <a:endParaRPr lang="ja-JP" altLang="ja-JP" sz="2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97378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  <a:spcAft>
                          <a:spcPts val="0"/>
                        </a:spcAft>
                      </a:pPr>
                      <a:r>
                        <a:rPr lang="ja-JP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履行期限猶予申請書</a:t>
                      </a:r>
                      <a:endParaRPr lang="ja-JP" sz="2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可</a:t>
                      </a:r>
                      <a:endParaRPr lang="ja-JP" sz="2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可</a:t>
                      </a:r>
                      <a:endParaRPr lang="ja-JP" sz="2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官側による書類提出者の氏名、所属、所属連絡先の記録</a:t>
                      </a:r>
                      <a:endParaRPr lang="ja-JP" altLang="ja-JP" sz="2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21234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  <a:spcAft>
                          <a:spcPts val="0"/>
                        </a:spcAft>
                      </a:pPr>
                      <a:r>
                        <a:rPr lang="ja-JP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着手・終了届</a:t>
                      </a:r>
                      <a:endParaRPr lang="ja-JP" sz="2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280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可</a:t>
                      </a:r>
                      <a:endParaRPr lang="ja-JP" sz="28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可</a:t>
                      </a:r>
                      <a:endParaRPr lang="ja-JP" sz="2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  <a:spcAft>
                          <a:spcPts val="0"/>
                        </a:spcAft>
                      </a:pPr>
                      <a:r>
                        <a:rPr lang="ja-JP" sz="280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不要</a:t>
                      </a:r>
                      <a:endParaRPr lang="ja-JP" sz="28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67178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  <a:spcAft>
                          <a:spcPts val="0"/>
                        </a:spcAft>
                      </a:pPr>
                      <a:r>
                        <a:rPr lang="ja-JP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撤去品（発生材）調書</a:t>
                      </a:r>
                      <a:endParaRPr lang="ja-JP" sz="2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可</a:t>
                      </a:r>
                      <a:endParaRPr lang="ja-JP" sz="2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可</a:t>
                      </a:r>
                      <a:endParaRPr lang="ja-JP" sz="2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  <a:spcAft>
                          <a:spcPts val="0"/>
                        </a:spcAft>
                      </a:pPr>
                      <a:r>
                        <a:rPr lang="ja-JP" sz="280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不要</a:t>
                      </a:r>
                      <a:endParaRPr lang="ja-JP" sz="28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701409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  <a:spcAft>
                          <a:spcPts val="0"/>
                        </a:spcAft>
                      </a:pPr>
                      <a:r>
                        <a:rPr lang="ja-JP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前金払（概算払）について（依頼）</a:t>
                      </a:r>
                      <a:endParaRPr lang="ja-JP" sz="2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可</a:t>
                      </a:r>
                      <a:endParaRPr lang="ja-JP" sz="2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可</a:t>
                      </a:r>
                      <a:endParaRPr lang="ja-JP" sz="2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官側による書類提出者の氏名、所属、所属連絡先の記録</a:t>
                      </a:r>
                      <a:endParaRPr lang="ja-JP" altLang="ja-JP" sz="2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597274"/>
                  </a:ext>
                </a:extLst>
              </a:tr>
              <a:tr h="901930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  <a:spcAft>
                          <a:spcPts val="0"/>
                        </a:spcAft>
                      </a:pPr>
                      <a:r>
                        <a:rPr lang="ja-JP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前金払（概算払）申請書</a:t>
                      </a:r>
                      <a:endParaRPr lang="ja-JP" sz="2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可</a:t>
                      </a:r>
                      <a:endParaRPr lang="ja-JP" sz="2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可</a:t>
                      </a:r>
                      <a:endParaRPr lang="ja-JP" sz="2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官側による書類提出者の氏名、所属、所属連絡先の記録</a:t>
                      </a:r>
                      <a:endParaRPr lang="ja-JP" altLang="ja-JP" sz="2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887965"/>
                  </a:ext>
                </a:extLst>
              </a:tr>
              <a:tr h="505431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  <a:spcAft>
                          <a:spcPts val="0"/>
                        </a:spcAft>
                      </a:pPr>
                      <a:r>
                        <a:rPr lang="ja-JP" sz="280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前金払等担保提出書</a:t>
                      </a:r>
                      <a:endParaRPr lang="ja-JP" sz="28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可</a:t>
                      </a:r>
                      <a:endParaRPr lang="ja-JP" sz="2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可</a:t>
                      </a:r>
                      <a:endParaRPr lang="ja-JP" sz="2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  <a:spcAft>
                          <a:spcPts val="0"/>
                        </a:spcAft>
                      </a:pPr>
                      <a:r>
                        <a:rPr lang="ja-JP" sz="280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不要</a:t>
                      </a:r>
                      <a:endParaRPr lang="ja-JP" sz="28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249854"/>
                  </a:ext>
                </a:extLst>
              </a:tr>
              <a:tr h="934729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  <a:spcAft>
                          <a:spcPts val="0"/>
                        </a:spcAft>
                      </a:pPr>
                      <a:r>
                        <a:rPr lang="ja-JP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前金払等担保受領書</a:t>
                      </a:r>
                      <a:endParaRPr lang="ja-JP" sz="2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可</a:t>
                      </a:r>
                      <a:endParaRPr lang="ja-JP" sz="2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可</a:t>
                      </a:r>
                      <a:endParaRPr lang="ja-JP" sz="2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官側による書類提出者の氏名、所属、所属連絡先の記録</a:t>
                      </a:r>
                      <a:endParaRPr lang="ja-JP" altLang="ja-JP" sz="2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103306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  <a:spcAft>
                          <a:spcPts val="0"/>
                        </a:spcAft>
                      </a:pPr>
                      <a:r>
                        <a:rPr lang="ja-JP" sz="280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常続的公示に対する新規参入申請書</a:t>
                      </a:r>
                      <a:endParaRPr lang="ja-JP" sz="28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可</a:t>
                      </a:r>
                      <a:endParaRPr lang="ja-JP" sz="2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可</a:t>
                      </a:r>
                      <a:endParaRPr lang="ja-JP" sz="2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  <a:spcAft>
                          <a:spcPts val="0"/>
                        </a:spcAft>
                      </a:pPr>
                      <a:r>
                        <a:rPr lang="ja-JP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不要</a:t>
                      </a:r>
                      <a:endParaRPr lang="ja-JP" sz="2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045012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  <a:spcAft>
                          <a:spcPts val="0"/>
                        </a:spcAft>
                      </a:pPr>
                      <a:r>
                        <a:rPr lang="ja-JP" sz="280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コンプライアンス要求事項確認書</a:t>
                      </a:r>
                      <a:endParaRPr lang="ja-JP" sz="28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可</a:t>
                      </a:r>
                      <a:endParaRPr lang="ja-JP" sz="2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可</a:t>
                      </a:r>
                      <a:endParaRPr lang="ja-JP" sz="2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  <a:spcAft>
                          <a:spcPts val="0"/>
                        </a:spcAft>
                      </a:pPr>
                      <a:r>
                        <a:rPr lang="ja-JP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不要</a:t>
                      </a:r>
                      <a:endParaRPr lang="ja-JP" sz="2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249167"/>
                  </a:ext>
                </a:extLst>
              </a:tr>
              <a:tr h="1332000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  <a:spcAft>
                          <a:spcPts val="0"/>
                        </a:spcAft>
                      </a:pPr>
                      <a:r>
                        <a:rPr lang="ja-JP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インセンティブ契約制度の適用を受ける契約への新規参入申請書</a:t>
                      </a:r>
                      <a:endParaRPr lang="en-US" altLang="ja-JP" sz="2800" dirty="0">
                        <a:effectLst/>
                        <a:latin typeface="+mn-ea"/>
                        <a:ea typeface="+mn-ea"/>
                        <a:cs typeface="ＭＳ Ｐゴシック" panose="020B0600070205080204" pitchFamily="50" charset="-128"/>
                      </a:endParaRPr>
                    </a:p>
                  </a:txBody>
                  <a:tcPr marL="62865" marR="628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可</a:t>
                      </a:r>
                      <a:endParaRPr lang="ja-JP" sz="2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可</a:t>
                      </a:r>
                      <a:endParaRPr lang="ja-JP" sz="2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  <a:spcAft>
                          <a:spcPts val="0"/>
                        </a:spcAft>
                      </a:pPr>
                      <a:r>
                        <a:rPr lang="ja-JP" sz="280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不要</a:t>
                      </a:r>
                      <a:endParaRPr lang="ja-JP" sz="2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799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7060416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10819</TotalTime>
  <Words>512</Words>
  <Application>Microsoft Office PowerPoint</Application>
  <PresentationFormat>ユーザー設定</PresentationFormat>
  <Paragraphs>99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メイリオ</vt:lpstr>
      <vt:lpstr>Arial</vt:lpstr>
      <vt:lpstr>Calibri</vt:lpstr>
      <vt:lpstr>Times New Roman</vt:lpstr>
      <vt:lpstr>Trebuchet MS</vt:lpstr>
      <vt:lpstr>Wingdings 3</vt:lpstr>
      <vt:lpstr>ファセット</vt:lpstr>
      <vt:lpstr>令和３年４月１日から、契約に係る提出書類の一部において、押印の省略が可能となります。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立岡 和敏</dc:creator>
  <cp:lastModifiedBy>櫻井　智章</cp:lastModifiedBy>
  <cp:revision>620</cp:revision>
  <cp:lastPrinted>2021-01-12T05:22:51Z</cp:lastPrinted>
  <dcterms:created xsi:type="dcterms:W3CDTF">2015-07-26T22:38:26Z</dcterms:created>
  <dcterms:modified xsi:type="dcterms:W3CDTF">2021-03-10T06:38:05Z</dcterms:modified>
</cp:coreProperties>
</file>